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Lst>
  <p:notesMasterIdLst>
    <p:notesMasterId r:id="rId48"/>
  </p:notesMasterIdLst>
  <p:handoutMasterIdLst>
    <p:handoutMasterId r:id="rId49"/>
  </p:handoutMasterIdLst>
  <p:sldIdLst>
    <p:sldId id="256" r:id="rId2"/>
    <p:sldId id="359" r:id="rId3"/>
    <p:sldId id="361" r:id="rId4"/>
    <p:sldId id="360" r:id="rId5"/>
    <p:sldId id="362" r:id="rId6"/>
    <p:sldId id="363" r:id="rId7"/>
    <p:sldId id="365" r:id="rId8"/>
    <p:sldId id="343" r:id="rId9"/>
    <p:sldId id="341" r:id="rId10"/>
    <p:sldId id="339" r:id="rId11"/>
    <p:sldId id="286" r:id="rId12"/>
    <p:sldId id="349" r:id="rId13"/>
    <p:sldId id="273" r:id="rId14"/>
    <p:sldId id="355" r:id="rId15"/>
    <p:sldId id="357" r:id="rId16"/>
    <p:sldId id="346" r:id="rId17"/>
    <p:sldId id="329" r:id="rId18"/>
    <p:sldId id="294" r:id="rId19"/>
    <p:sldId id="381" r:id="rId20"/>
    <p:sldId id="366" r:id="rId21"/>
    <p:sldId id="277" r:id="rId22"/>
    <p:sldId id="296" r:id="rId23"/>
    <p:sldId id="369" r:id="rId24"/>
    <p:sldId id="279" r:id="rId25"/>
    <p:sldId id="368" r:id="rId26"/>
    <p:sldId id="280" r:id="rId27"/>
    <p:sldId id="325" r:id="rId28"/>
    <p:sldId id="326" r:id="rId29"/>
    <p:sldId id="328" r:id="rId30"/>
    <p:sldId id="335" r:id="rId31"/>
    <p:sldId id="340" r:id="rId32"/>
    <p:sldId id="344" r:id="rId33"/>
    <p:sldId id="367" r:id="rId34"/>
    <p:sldId id="370" r:id="rId35"/>
    <p:sldId id="371" r:id="rId36"/>
    <p:sldId id="372" r:id="rId37"/>
    <p:sldId id="375" r:id="rId38"/>
    <p:sldId id="373" r:id="rId39"/>
    <p:sldId id="293" r:id="rId40"/>
    <p:sldId id="337" r:id="rId41"/>
    <p:sldId id="336" r:id="rId42"/>
    <p:sldId id="376" r:id="rId43"/>
    <p:sldId id="380" r:id="rId44"/>
    <p:sldId id="377" r:id="rId45"/>
    <p:sldId id="378" r:id="rId46"/>
    <p:sldId id="379"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15BD"/>
    <a:srgbClr val="99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7"/>
    <p:restoredTop sz="84577" autoAdjust="0"/>
  </p:normalViewPr>
  <p:slideViewPr>
    <p:cSldViewPr>
      <p:cViewPr varScale="1">
        <p:scale>
          <a:sx n="103" d="100"/>
          <a:sy n="103" d="100"/>
        </p:scale>
        <p:origin x="16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7348F-0B74-4747-B752-69C942F8EC99}" type="datetimeFigureOut">
              <a:rPr lang="en-US" altLang="zh-CN" smtClean="0"/>
              <a:t>4/23/22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75D53-AA90-1742-99BF-9AD77C3512D6}" type="slidenum">
              <a:rPr lang="en-US" altLang="zh-CN" smtClean="0"/>
              <a:t>‹#›</a:t>
            </a:fld>
            <a:endParaRPr lang="zh-CN" altLang="en-US"/>
          </a:p>
        </p:txBody>
      </p:sp>
    </p:spTree>
    <p:extLst>
      <p:ext uri="{BB962C8B-B14F-4D97-AF65-F5344CB8AC3E}">
        <p14:creationId xmlns:p14="http://schemas.microsoft.com/office/powerpoint/2010/main" val="149340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Tahoma" pitchFamily="34" charset="0"/>
                <a:ea typeface="宋体" panose="02010600030101010101" pitchFamily="2" charset="-122"/>
                <a:cs typeface="+mn-cs"/>
              </a:defRPr>
            </a:lvl1pPr>
          </a:lstStyle>
          <a:p>
            <a:pPr>
              <a:defRPr/>
            </a:pPr>
            <a:endParaRPr lang="zh-CN" altLang="en-US"/>
          </a:p>
        </p:txBody>
      </p:sp>
      <p:sp>
        <p:nvSpPr>
          <p:cNvPr id="98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Tahoma" pitchFamily="34" charset="0"/>
                <a:ea typeface="宋体" panose="02010600030101010101"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Tahoma" pitchFamily="34" charset="0"/>
                <a:ea typeface="宋体" panose="02010600030101010101" pitchFamily="2" charset="-122"/>
                <a:cs typeface="+mn-cs"/>
              </a:defRPr>
            </a:lvl1pPr>
          </a:lstStyle>
          <a:p>
            <a:pPr>
              <a:defRPr/>
            </a:pPr>
            <a:endParaRPr lang="en-US" altLang="zh-CN"/>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Tahoma" panose="020B0604030504040204" pitchFamily="34" charset="0"/>
              </a:defRPr>
            </a:lvl1pPr>
          </a:lstStyle>
          <a:p>
            <a:fld id="{48C14618-CA5C-4CB3-994C-FDD68F872231}" type="slidenum">
              <a:rPr lang="zh-CN" altLang="en-US"/>
              <a:pPr/>
              <a:t>‹#›</a:t>
            </a:fld>
            <a:endParaRPr lang="en-US" altLang="zh-CN"/>
          </a:p>
        </p:txBody>
      </p:sp>
    </p:spTree>
    <p:extLst>
      <p:ext uri="{BB962C8B-B14F-4D97-AF65-F5344CB8AC3E}">
        <p14:creationId xmlns:p14="http://schemas.microsoft.com/office/powerpoint/2010/main" val="1856667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fld id="{C8800EC6-4BFD-4754-8DDC-7AEAA68FD5D9}" type="slidenum">
              <a:rPr lang="zh-CN" altLang="en-US" sz="1200">
                <a:latin typeface="Tahoma" panose="020B0604030504040204" pitchFamily="34" charset="0"/>
              </a:rPr>
              <a:pPr/>
              <a:t>1</a:t>
            </a:fld>
            <a:endParaRPr lang="en-US" altLang="zh-CN" sz="1200">
              <a:latin typeface="Tahoma" panose="020B0604030504040204" pitchFamily="34"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dirty="0"/>
          </a:p>
        </p:txBody>
      </p:sp>
    </p:spTree>
    <p:extLst>
      <p:ext uri="{BB962C8B-B14F-4D97-AF65-F5344CB8AC3E}">
        <p14:creationId xmlns:p14="http://schemas.microsoft.com/office/powerpoint/2010/main" val="248915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3F79862-9DC4-45EB-AF65-7C423ACF839D}" type="slidenum">
              <a:rPr lang="en-US" altLang="zh-CN" smtClean="0"/>
              <a:pPr>
                <a:spcBef>
                  <a:spcPct val="0"/>
                </a:spcBef>
              </a:pPr>
              <a:t>16</a:t>
            </a:fld>
            <a:endParaRPr lang="en-US" altLang="zh-CN"/>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Times New Roman" panose="02020603050405020304" pitchFamily="18" charset="0"/>
                <a:ea typeface="宋体" panose="02010600030101010101" pitchFamily="2" charset="-122"/>
              </a:rPr>
              <a:t>a,b</a:t>
            </a:r>
            <a:r>
              <a:rPr lang="zh-CN" altLang="en-US">
                <a:latin typeface="Times New Roman" panose="02020603050405020304" pitchFamily="18" charset="0"/>
                <a:ea typeface="宋体" panose="02010600030101010101" pitchFamily="2" charset="-122"/>
              </a:rPr>
              <a:t>分别是</a:t>
            </a:r>
            <a:r>
              <a:rPr lang="zh-CN" altLang="en-US">
                <a:latin typeface="Times New Roman" panose="02020603050405020304" pitchFamily="18" charset="0"/>
                <a:ea typeface="宋体" panose="02010600030101010101" pitchFamily="2" charset="-122"/>
                <a:cs typeface="Courier New" panose="02070309020205020404" pitchFamily="49" charset="0"/>
              </a:rPr>
              <a:t>◦</a:t>
            </a:r>
            <a:r>
              <a:rPr lang="zh-CN" altLang="en-US">
                <a:latin typeface="Times New Roman" panose="02020603050405020304" pitchFamily="18" charset="0"/>
                <a:ea typeface="宋体" panose="02010600030101010101" pitchFamily="2" charset="-122"/>
              </a:rPr>
              <a:t>和*的</a:t>
            </a:r>
            <a:r>
              <a:rPr lang="zh-CN" altLang="en-US" b="1">
                <a:solidFill>
                  <a:srgbClr val="FF0000"/>
                </a:solidFill>
                <a:latin typeface="Times New Roman" panose="02020603050405020304" pitchFamily="18" charset="0"/>
                <a:ea typeface="宋体" panose="02010600030101010101" pitchFamily="2" charset="-122"/>
              </a:rPr>
              <a:t>单位元蕴含两者之一：</a:t>
            </a:r>
            <a:r>
              <a:rPr lang="en-US" altLang="zh-CN" b="1">
                <a:solidFill>
                  <a:srgbClr val="FF0000"/>
                </a:solidFill>
                <a:latin typeface="Times New Roman" panose="02020603050405020304" pitchFamily="18" charset="0"/>
                <a:ea typeface="宋体" panose="02010600030101010101" pitchFamily="2" charset="-122"/>
              </a:rPr>
              <a:t>a</a:t>
            </a:r>
            <a:r>
              <a:rPr lang="zh-CN" altLang="en-US" b="1">
                <a:solidFill>
                  <a:srgbClr val="FF0000"/>
                </a:solidFill>
                <a:latin typeface="Times New Roman" panose="02020603050405020304" pitchFamily="18" charset="0"/>
                <a:ea typeface="宋体" panose="02010600030101010101" pitchFamily="2" charset="-122"/>
              </a:rPr>
              <a:t>是全下界，</a:t>
            </a:r>
            <a:r>
              <a:rPr lang="en-US" altLang="zh-CN" b="1">
                <a:solidFill>
                  <a:srgbClr val="FF0000"/>
                </a:solidFill>
                <a:latin typeface="Times New Roman" panose="02020603050405020304" pitchFamily="18" charset="0"/>
                <a:ea typeface="宋体" panose="02010600030101010101" pitchFamily="2" charset="-122"/>
              </a:rPr>
              <a:t>0</a:t>
            </a:r>
            <a:r>
              <a:rPr lang="zh-CN" altLang="en-US" b="1">
                <a:solidFill>
                  <a:srgbClr val="FF0000"/>
                </a:solidFill>
                <a:latin typeface="Times New Roman" panose="02020603050405020304" pitchFamily="18" charset="0"/>
                <a:ea typeface="宋体" panose="02010600030101010101" pitchFamily="2" charset="-122"/>
              </a:rPr>
              <a:t>是上确界运算，</a:t>
            </a:r>
            <a:r>
              <a:rPr lang="en-US" altLang="zh-CN" b="1">
                <a:solidFill>
                  <a:srgbClr val="FF0000"/>
                </a:solidFill>
                <a:latin typeface="Times New Roman" panose="02020603050405020304" pitchFamily="18" charset="0"/>
                <a:ea typeface="宋体" panose="02010600030101010101" pitchFamily="2" charset="-122"/>
              </a:rPr>
              <a:t>b</a:t>
            </a:r>
            <a:r>
              <a:rPr lang="zh-CN" altLang="en-US" b="1">
                <a:solidFill>
                  <a:srgbClr val="FF0000"/>
                </a:solidFill>
                <a:latin typeface="Times New Roman" panose="02020603050405020304" pitchFamily="18" charset="0"/>
                <a:ea typeface="宋体" panose="02010600030101010101" pitchFamily="2" charset="-122"/>
              </a:rPr>
              <a:t>是全上界，</a:t>
            </a:r>
            <a:r>
              <a:rPr lang="en-US" altLang="zh-CN" b="1">
                <a:solidFill>
                  <a:srgbClr val="FF0000"/>
                </a:solidFill>
                <a:latin typeface="Times New Roman" panose="02020603050405020304" pitchFamily="18" charset="0"/>
                <a:ea typeface="宋体" panose="02010600030101010101" pitchFamily="2" charset="-122"/>
              </a:rPr>
              <a:t>*</a:t>
            </a:r>
            <a:r>
              <a:rPr lang="zh-CN" altLang="en-US" b="1">
                <a:solidFill>
                  <a:srgbClr val="FF0000"/>
                </a:solidFill>
                <a:latin typeface="Times New Roman" panose="02020603050405020304" pitchFamily="18" charset="0"/>
                <a:ea typeface="宋体" panose="02010600030101010101" pitchFamily="2" charset="-122"/>
              </a:rPr>
              <a:t>是下确界运算；</a:t>
            </a:r>
            <a:r>
              <a:rPr lang="en-US" altLang="zh-CN" b="1">
                <a:solidFill>
                  <a:srgbClr val="FF0000"/>
                </a:solidFill>
                <a:latin typeface="Times New Roman" panose="02020603050405020304" pitchFamily="18" charset="0"/>
                <a:ea typeface="宋体" panose="02010600030101010101" pitchFamily="2" charset="-122"/>
              </a:rPr>
              <a:t>a</a:t>
            </a:r>
            <a:r>
              <a:rPr lang="zh-CN" altLang="en-US" b="1">
                <a:solidFill>
                  <a:srgbClr val="FF0000"/>
                </a:solidFill>
                <a:latin typeface="Times New Roman" panose="02020603050405020304" pitchFamily="18" charset="0"/>
                <a:ea typeface="宋体" panose="02010600030101010101" pitchFamily="2" charset="-122"/>
              </a:rPr>
              <a:t>是全上界，</a:t>
            </a:r>
            <a:r>
              <a:rPr lang="en-US" altLang="zh-CN" b="1">
                <a:solidFill>
                  <a:srgbClr val="FF0000"/>
                </a:solidFill>
                <a:latin typeface="Times New Roman" panose="02020603050405020304" pitchFamily="18" charset="0"/>
                <a:ea typeface="宋体" panose="02010600030101010101" pitchFamily="2" charset="-122"/>
              </a:rPr>
              <a:t>0</a:t>
            </a:r>
            <a:r>
              <a:rPr lang="zh-CN" altLang="en-US" b="1">
                <a:solidFill>
                  <a:srgbClr val="FF0000"/>
                </a:solidFill>
                <a:latin typeface="Times New Roman" panose="02020603050405020304" pitchFamily="18" charset="0"/>
                <a:ea typeface="宋体" panose="02010600030101010101" pitchFamily="2" charset="-122"/>
              </a:rPr>
              <a:t>是下确界运算，</a:t>
            </a:r>
            <a:r>
              <a:rPr lang="en-US" altLang="zh-CN" b="1">
                <a:solidFill>
                  <a:srgbClr val="FF0000"/>
                </a:solidFill>
                <a:latin typeface="Times New Roman" panose="02020603050405020304" pitchFamily="18" charset="0"/>
                <a:ea typeface="宋体" panose="02010600030101010101" pitchFamily="2" charset="-122"/>
              </a:rPr>
              <a:t>b</a:t>
            </a:r>
            <a:r>
              <a:rPr lang="zh-CN" altLang="en-US" b="1">
                <a:solidFill>
                  <a:srgbClr val="FF0000"/>
                </a:solidFill>
                <a:latin typeface="Times New Roman" panose="02020603050405020304" pitchFamily="18" charset="0"/>
                <a:ea typeface="宋体" panose="02010600030101010101" pitchFamily="2" charset="-122"/>
              </a:rPr>
              <a:t>是全下界，</a:t>
            </a:r>
            <a:r>
              <a:rPr lang="en-US" altLang="zh-CN" b="1">
                <a:solidFill>
                  <a:srgbClr val="FF0000"/>
                </a:solidFill>
                <a:latin typeface="Times New Roman" panose="02020603050405020304" pitchFamily="18" charset="0"/>
                <a:ea typeface="宋体" panose="02010600030101010101" pitchFamily="2" charset="-122"/>
              </a:rPr>
              <a:t>*</a:t>
            </a:r>
            <a:r>
              <a:rPr lang="zh-CN" altLang="en-US" b="1">
                <a:solidFill>
                  <a:srgbClr val="FF0000"/>
                </a:solidFill>
                <a:latin typeface="Times New Roman" panose="02020603050405020304" pitchFamily="18" charset="0"/>
                <a:ea typeface="宋体" panose="02010600030101010101" pitchFamily="2" charset="-122"/>
              </a:rPr>
              <a:t>是上确界运算；</a:t>
            </a:r>
            <a:endParaRPr lang="zh-CN" altLang="zh-CN">
              <a:latin typeface="Times New Roman" panose="02020603050405020304" pitchFamily="18" charset="0"/>
              <a:ea typeface="宋体" panose="02010600030101010101" pitchFamily="2" charset="-122"/>
            </a:endParaRPr>
          </a:p>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58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Times New Roman" panose="02020603050405020304" pitchFamily="18" charset="0"/>
              <a:ea typeface="宋体" panose="02010600030101010101" pitchFamily="2" charset="-122"/>
            </a:endParaRPr>
          </a:p>
        </p:txBody>
      </p:sp>
      <p:sp>
        <p:nvSpPr>
          <p:cNvPr id="522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C032EF5-0176-4E34-8DBD-11C7BEECA349}" type="slidenum">
              <a:rPr lang="zh-CN" altLang="en-US" smtClean="0"/>
              <a:pPr>
                <a:spcBef>
                  <a:spcPct val="0"/>
                </a:spcBef>
              </a:pPr>
              <a:t>17</a:t>
            </a:fld>
            <a:endParaRPr lang="zh-CN" altLang="en-US"/>
          </a:p>
        </p:txBody>
      </p:sp>
    </p:spTree>
    <p:extLst>
      <p:ext uri="{BB962C8B-B14F-4D97-AF65-F5344CB8AC3E}">
        <p14:creationId xmlns:p14="http://schemas.microsoft.com/office/powerpoint/2010/main" val="428848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B890390C-9AFD-45D7-A284-1A4737BC4D6E}" type="slidenum">
              <a:rPr lang="en-US" altLang="zh-CN" smtClean="0"/>
              <a:pPr>
                <a:spcBef>
                  <a:spcPct val="0"/>
                </a:spcBef>
              </a:pPr>
              <a:t>18</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40077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90615A08-DDB3-44D1-99DA-61AE4DC356C2}" type="slidenum">
              <a:rPr lang="en-US" altLang="zh-CN" smtClean="0"/>
              <a:pPr>
                <a:spcBef>
                  <a:spcPct val="0"/>
                </a:spcBef>
              </a:pPr>
              <a:t>21</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1948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E658BE5F-C2C1-4E19-8525-628C973C74DF}" type="slidenum">
              <a:rPr lang="en-US" altLang="zh-CN" smtClean="0"/>
              <a:pPr>
                <a:spcBef>
                  <a:spcPct val="0"/>
                </a:spcBef>
              </a:pPr>
              <a:t>22</a:t>
            </a:fld>
            <a:endParaRPr lang="en-US" altLang="zh-C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45534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2B8EE0A7-B6E7-49D7-9767-ABF6CFEDC2EA}" type="slidenum">
              <a:rPr lang="en-US" altLang="zh-CN" smtClean="0"/>
              <a:pPr>
                <a:spcBef>
                  <a:spcPct val="0"/>
                </a:spcBef>
              </a:pPr>
              <a:t>24</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1200" b="1" i="0" kern="1200" dirty="0">
                <a:solidFill>
                  <a:schemeClr val="tx1"/>
                </a:solidFill>
                <a:effectLst/>
                <a:latin typeface="Tahoma" pitchFamily="34" charset="0"/>
                <a:ea typeface="宋体" pitchFamily="2" charset="-122"/>
                <a:cs typeface="宋体" charset="0"/>
              </a:rPr>
              <a:t>Example 5</a:t>
            </a:r>
            <a:r>
              <a:rPr kumimoji="1" lang="en-US" altLang="zh-CN" sz="1200" b="0" i="0" kern="1200" dirty="0">
                <a:solidFill>
                  <a:schemeClr val="tx1"/>
                </a:solidFill>
                <a:effectLst/>
                <a:latin typeface="Tahoma" pitchFamily="34" charset="0"/>
                <a:ea typeface="宋体" pitchFamily="2" charset="-122"/>
                <a:cs typeface="宋体" charset="0"/>
              </a:rPr>
              <a:t>. </a:t>
            </a:r>
            <a:r>
              <a:rPr kumimoji="1" lang="en-US" altLang="zh-CN" sz="1200" b="0" i="1" kern="1200" dirty="0">
                <a:solidFill>
                  <a:schemeClr val="tx1"/>
                </a:solidFill>
                <a:effectLst/>
                <a:latin typeface="Tahoma" pitchFamily="34" charset="0"/>
                <a:ea typeface="宋体" pitchFamily="2" charset="-122"/>
                <a:cs typeface="宋体" charset="0"/>
              </a:rPr>
              <a:t>Periodic sequence</a:t>
            </a:r>
            <a:r>
              <a:rPr kumimoji="1" lang="en-US" altLang="zh-CN" sz="1200" b="0" i="0" kern="1200" dirty="0">
                <a:solidFill>
                  <a:schemeClr val="tx1"/>
                </a:solidFill>
                <a:effectLst/>
                <a:latin typeface="Tahoma" pitchFamily="34" charset="0"/>
                <a:ea typeface="宋体" pitchFamily="2" charset="-122"/>
                <a:cs typeface="宋体" charset="0"/>
              </a:rPr>
              <a:t>. A sequence is called </a:t>
            </a:r>
            <a:r>
              <a:rPr kumimoji="1" lang="en-US" altLang="zh-CN" sz="1200" b="0" i="1" kern="1200" dirty="0">
                <a:solidFill>
                  <a:schemeClr val="tx1"/>
                </a:solidFill>
                <a:effectLst/>
                <a:latin typeface="Tahoma" pitchFamily="34" charset="0"/>
                <a:ea typeface="宋体" pitchFamily="2" charset="-122"/>
                <a:cs typeface="宋体" charset="0"/>
              </a:rPr>
              <a:t>periodic</a:t>
            </a:r>
            <a:r>
              <a:rPr kumimoji="1" lang="en-US" altLang="zh-CN" sz="1200" b="0" i="0" kern="1200" dirty="0">
                <a:solidFill>
                  <a:schemeClr val="tx1"/>
                </a:solidFill>
                <a:effectLst/>
                <a:latin typeface="Tahoma" pitchFamily="34" charset="0"/>
                <a:ea typeface="宋体" pitchFamily="2" charset="-122"/>
                <a:cs typeface="宋体" charset="0"/>
              </a:rPr>
              <a:t> when there exists some number </a:t>
            </a:r>
            <a:r>
              <a:rPr kumimoji="1" lang="en-US" altLang="zh-CN" sz="1200" b="0" i="1" kern="1200" dirty="0">
                <a:solidFill>
                  <a:schemeClr val="tx1"/>
                </a:solidFill>
                <a:effectLst/>
                <a:latin typeface="Tahoma" pitchFamily="34" charset="0"/>
                <a:ea typeface="宋体" pitchFamily="2" charset="-122"/>
                <a:cs typeface="宋体" charset="0"/>
              </a:rPr>
              <a:t>n</a:t>
            </a:r>
            <a:r>
              <a:rPr kumimoji="1" lang="en-US" altLang="zh-CN" sz="1200" b="0" i="0" kern="1200" dirty="0">
                <a:solidFill>
                  <a:schemeClr val="tx1"/>
                </a:solidFill>
                <a:effectLst/>
                <a:latin typeface="Tahoma" pitchFamily="34" charset="0"/>
                <a:ea typeface="宋体" pitchFamily="2" charset="-122"/>
                <a:cs typeface="宋体" charset="0"/>
              </a:rPr>
              <a:t> &gt; 0, called a witness to periodicity, such that </a:t>
            </a:r>
            <a:r>
              <a:rPr kumimoji="1" lang="en-US" altLang="zh-CN" sz="1200" b="0" i="1" kern="1200" dirty="0">
                <a:solidFill>
                  <a:schemeClr val="tx1"/>
                </a:solidFill>
                <a:effectLst/>
                <a:latin typeface="Tahoma" pitchFamily="34" charset="0"/>
                <a:ea typeface="宋体" pitchFamily="2" charset="-122"/>
                <a:cs typeface="宋体" charset="0"/>
              </a:rPr>
              <a:t>x</a:t>
            </a:r>
            <a:r>
              <a:rPr kumimoji="1" lang="en-US" altLang="zh-CN" sz="1200" b="0" i="1" kern="1200" baseline="-25000" dirty="0">
                <a:solidFill>
                  <a:schemeClr val="tx1"/>
                </a:solidFill>
                <a:effectLst/>
                <a:latin typeface="Tahoma" pitchFamily="34" charset="0"/>
                <a:ea typeface="宋体" pitchFamily="2" charset="-122"/>
                <a:cs typeface="宋体" charset="0"/>
              </a:rPr>
              <a:t>i</a:t>
            </a:r>
            <a:r>
              <a:rPr kumimoji="1" lang="en-US" altLang="zh-CN" sz="1200" b="0" i="0" kern="1200" dirty="0">
                <a:solidFill>
                  <a:schemeClr val="tx1"/>
                </a:solidFill>
                <a:effectLst/>
                <a:latin typeface="Tahoma" pitchFamily="34" charset="0"/>
                <a:ea typeface="宋体" pitchFamily="2" charset="-122"/>
                <a:cs typeface="宋体" charset="0"/>
              </a:rPr>
              <a:t> = </a:t>
            </a:r>
            <a:r>
              <a:rPr kumimoji="1" lang="en-US" altLang="zh-CN" sz="1200" b="0" i="1" kern="1200" dirty="0" err="1">
                <a:solidFill>
                  <a:schemeClr val="tx1"/>
                </a:solidFill>
                <a:effectLst/>
                <a:latin typeface="Tahoma" pitchFamily="34" charset="0"/>
                <a:ea typeface="宋体" pitchFamily="2" charset="-122"/>
                <a:cs typeface="宋体" charset="0"/>
              </a:rPr>
              <a:t>x</a:t>
            </a:r>
            <a:r>
              <a:rPr kumimoji="1" lang="en-US" altLang="zh-CN" sz="1200" b="0" i="1" kern="1200" baseline="-25000" dirty="0" err="1">
                <a:solidFill>
                  <a:schemeClr val="tx1"/>
                </a:solidFill>
                <a:effectLst/>
                <a:latin typeface="Tahoma" pitchFamily="34" charset="0"/>
                <a:ea typeface="宋体" pitchFamily="2" charset="-122"/>
                <a:cs typeface="宋体" charset="0"/>
              </a:rPr>
              <a:t>i</a:t>
            </a:r>
            <a:r>
              <a:rPr kumimoji="1" lang="en-US" altLang="zh-CN" sz="1200" b="0" i="0" kern="1200" baseline="-25000" dirty="0" err="1">
                <a:solidFill>
                  <a:schemeClr val="tx1"/>
                </a:solidFill>
                <a:effectLst/>
                <a:latin typeface="Tahoma" pitchFamily="34" charset="0"/>
                <a:ea typeface="宋体" pitchFamily="2" charset="-122"/>
                <a:cs typeface="宋体" charset="0"/>
              </a:rPr>
              <a:t>+</a:t>
            </a:r>
            <a:r>
              <a:rPr kumimoji="1" lang="en-US" altLang="zh-CN" sz="1200" b="0" i="1" kern="1200" baseline="-25000" dirty="0" err="1">
                <a:solidFill>
                  <a:schemeClr val="tx1"/>
                </a:solidFill>
                <a:effectLst/>
                <a:latin typeface="Tahoma" pitchFamily="34" charset="0"/>
                <a:ea typeface="宋体" pitchFamily="2" charset="-122"/>
                <a:cs typeface="宋体" charset="0"/>
              </a:rPr>
              <a:t>n</a:t>
            </a:r>
            <a:r>
              <a:rPr kumimoji="1" lang="en-US" altLang="zh-CN" sz="1200" b="0" i="0" kern="1200" dirty="0">
                <a:solidFill>
                  <a:schemeClr val="tx1"/>
                </a:solidFill>
                <a:effectLst/>
                <a:latin typeface="Tahoma" pitchFamily="34" charset="0"/>
                <a:ea typeface="宋体" pitchFamily="2" charset="-122"/>
                <a:cs typeface="宋体" charset="0"/>
              </a:rPr>
              <a:t> for all </a:t>
            </a:r>
            <a:r>
              <a:rPr kumimoji="1" lang="en-US" altLang="zh-CN" sz="1200" b="0" i="1" kern="1200" dirty="0" err="1">
                <a:solidFill>
                  <a:schemeClr val="tx1"/>
                </a:solidFill>
                <a:effectLst/>
                <a:latin typeface="Tahoma" pitchFamily="34" charset="0"/>
                <a:ea typeface="宋体" pitchFamily="2" charset="-122"/>
                <a:cs typeface="宋体" charset="0"/>
              </a:rPr>
              <a:t>i</a:t>
            </a:r>
            <a:r>
              <a:rPr kumimoji="1" lang="en-US" altLang="zh-CN" sz="1200" b="0" i="0" kern="1200" dirty="0">
                <a:solidFill>
                  <a:schemeClr val="tx1"/>
                </a:solidFill>
                <a:effectLst/>
                <a:latin typeface="Tahoma" pitchFamily="34" charset="0"/>
                <a:ea typeface="宋体" pitchFamily="2" charset="-122"/>
                <a:cs typeface="宋体" charset="0"/>
              </a:rPr>
              <a:t> ≥ 0. The period of a periodic sequence is its least witness. Negation leaves period unchanged, while the disjunction of two periodic sequences is periodic, with period at most the least common multiple of the periods of the two arguments (the period can be as small as 1, as happens with the union of any sequence and its complement). Hence the periodic sequences form a Boolean algebra.</a:t>
            </a:r>
          </a:p>
          <a:p>
            <a:r>
              <a:rPr kumimoji="1" lang="en-US" altLang="zh-CN" sz="1200" b="0" i="0" kern="1200" dirty="0">
                <a:solidFill>
                  <a:schemeClr val="tx1"/>
                </a:solidFill>
                <a:effectLst/>
                <a:latin typeface="Tahoma" pitchFamily="34" charset="0"/>
                <a:ea typeface="宋体" pitchFamily="2" charset="-122"/>
                <a:cs typeface="宋体" charset="0"/>
              </a:rPr>
              <a:t>Example 5 resembles Example 4 in being countable, but differs in being </a:t>
            </a:r>
            <a:r>
              <a:rPr kumimoji="1" lang="en-US" altLang="zh-CN" sz="1200" b="0" i="0" kern="1200" dirty="0" err="1">
                <a:solidFill>
                  <a:schemeClr val="tx1"/>
                </a:solidFill>
                <a:effectLst/>
                <a:latin typeface="Tahoma" pitchFamily="34" charset="0"/>
                <a:ea typeface="宋体" pitchFamily="2" charset="-122"/>
                <a:cs typeface="宋体" charset="0"/>
              </a:rPr>
              <a:t>atomless</a:t>
            </a:r>
            <a:r>
              <a:rPr kumimoji="1" lang="en-US" altLang="zh-CN" sz="1200" b="0" i="0" kern="1200" dirty="0">
                <a:solidFill>
                  <a:schemeClr val="tx1"/>
                </a:solidFill>
                <a:effectLst/>
                <a:latin typeface="Tahoma" pitchFamily="34" charset="0"/>
                <a:ea typeface="宋体" pitchFamily="2" charset="-122"/>
                <a:cs typeface="宋体" charset="0"/>
              </a:rPr>
              <a:t>. The latter is because the conjunction of any nonzero periodic sequence </a:t>
            </a:r>
            <a:r>
              <a:rPr kumimoji="1" lang="en-US" altLang="zh-CN" sz="1200" b="0" i="1" kern="1200" dirty="0">
                <a:solidFill>
                  <a:schemeClr val="tx1"/>
                </a:solidFill>
                <a:effectLst/>
                <a:latin typeface="Tahoma" pitchFamily="34" charset="0"/>
                <a:ea typeface="宋体" pitchFamily="2" charset="-122"/>
                <a:cs typeface="宋体" charset="0"/>
              </a:rPr>
              <a:t>x</a:t>
            </a:r>
            <a:r>
              <a:rPr kumimoji="1" lang="en-US" altLang="zh-CN" sz="1200" b="0" i="0" kern="1200" dirty="0">
                <a:solidFill>
                  <a:schemeClr val="tx1"/>
                </a:solidFill>
                <a:effectLst/>
                <a:latin typeface="Tahoma" pitchFamily="34" charset="0"/>
                <a:ea typeface="宋体" pitchFamily="2" charset="-122"/>
                <a:cs typeface="宋体" charset="0"/>
              </a:rPr>
              <a:t> with a sequence of greater period is neither 0 nor </a:t>
            </a:r>
            <a:r>
              <a:rPr kumimoji="1" lang="en-US" altLang="zh-CN" sz="1200" b="0" i="1" kern="1200" dirty="0">
                <a:solidFill>
                  <a:schemeClr val="tx1"/>
                </a:solidFill>
                <a:effectLst/>
                <a:latin typeface="Tahoma" pitchFamily="34" charset="0"/>
                <a:ea typeface="宋体" pitchFamily="2" charset="-122"/>
                <a:cs typeface="宋体" charset="0"/>
              </a:rPr>
              <a:t>x</a:t>
            </a:r>
            <a:r>
              <a:rPr kumimoji="1" lang="en-US" altLang="zh-CN" sz="1200" b="0" i="0" kern="1200" dirty="0">
                <a:solidFill>
                  <a:schemeClr val="tx1"/>
                </a:solidFill>
                <a:effectLst/>
                <a:latin typeface="Tahoma" pitchFamily="34" charset="0"/>
                <a:ea typeface="宋体" pitchFamily="2" charset="-122"/>
                <a:cs typeface="宋体" charset="0"/>
              </a:rPr>
              <a:t>. It can be shown that all countably infinite </a:t>
            </a:r>
            <a:r>
              <a:rPr kumimoji="1" lang="en-US" altLang="zh-CN" sz="1200" b="0" i="0" kern="1200" dirty="0" err="1">
                <a:solidFill>
                  <a:schemeClr val="tx1"/>
                </a:solidFill>
                <a:effectLst/>
                <a:latin typeface="Tahoma" pitchFamily="34" charset="0"/>
                <a:ea typeface="宋体" pitchFamily="2" charset="-122"/>
                <a:cs typeface="宋体" charset="0"/>
              </a:rPr>
              <a:t>atomless</a:t>
            </a:r>
            <a:r>
              <a:rPr kumimoji="1" lang="en-US" altLang="zh-CN" sz="1200" b="0" i="0" kern="1200" dirty="0">
                <a:solidFill>
                  <a:schemeClr val="tx1"/>
                </a:solidFill>
                <a:effectLst/>
                <a:latin typeface="Tahoma" pitchFamily="34" charset="0"/>
                <a:ea typeface="宋体" pitchFamily="2" charset="-122"/>
                <a:cs typeface="宋体" charset="0"/>
              </a:rPr>
              <a:t> Boolean algebras are isomorphic, that is, up to isomorphism there is only one such algebra.</a:t>
            </a:r>
          </a:p>
          <a:p>
            <a:pPr eaLnBrk="1" hangingPunct="1"/>
            <a:r>
              <a:rPr lang="zh-CN" altLang="en-US" dirty="0">
                <a:latin typeface="Times New Roman" panose="02020603050405020304" pitchFamily="18" charset="0"/>
                <a:ea typeface="宋体" panose="02010600030101010101" pitchFamily="2" charset="-122"/>
              </a:rPr>
              <a:t>这个交下来的效果是序列中的</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越来越稀疏</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 但是总是有的</a:t>
            </a:r>
            <a:r>
              <a:rPr lang="en-US" altLang="zh-CN" dirty="0">
                <a:latin typeface="Times New Roman" panose="02020603050405020304" pitchFamily="18" charset="0"/>
                <a:ea typeface="宋体" panose="02010600030101010101" pitchFamily="2" charset="-122"/>
              </a:rPr>
              <a:t>.</a:t>
            </a:r>
            <a:endParaRPr lang="zh-CN" altLang="zh-CN"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641553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25</a:t>
            </a:fld>
            <a:endParaRPr lang="en-US" altLang="zh-CN"/>
          </a:p>
        </p:txBody>
      </p:sp>
    </p:spTree>
    <p:extLst>
      <p:ext uri="{BB962C8B-B14F-4D97-AF65-F5344CB8AC3E}">
        <p14:creationId xmlns:p14="http://schemas.microsoft.com/office/powerpoint/2010/main" val="393854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A3EFC26-DDE1-4F0A-8111-BF6618603C66}" type="slidenum">
              <a:rPr lang="en-US" altLang="zh-CN" smtClean="0"/>
              <a:pPr>
                <a:spcBef>
                  <a:spcPct val="0"/>
                </a:spcBef>
              </a:pPr>
              <a:t>26</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2098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Times New Roman" panose="02020603050405020304" pitchFamily="18" charset="0"/>
              <a:ea typeface="宋体" panose="02010600030101010101" pitchFamily="2" charset="-122"/>
            </a:endParaRPr>
          </a:p>
        </p:txBody>
      </p:sp>
      <p:sp>
        <p:nvSpPr>
          <p:cNvPr id="563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0CF7AC3-FF74-4087-8981-FA41FDA89153}" type="slidenum">
              <a:rPr lang="zh-CN" altLang="en-US" smtClean="0"/>
              <a:pPr>
                <a:spcBef>
                  <a:spcPct val="0"/>
                </a:spcBef>
              </a:pPr>
              <a:t>27</a:t>
            </a:fld>
            <a:endParaRPr lang="zh-CN" altLang="en-US"/>
          </a:p>
        </p:txBody>
      </p:sp>
    </p:spTree>
    <p:extLst>
      <p:ext uri="{BB962C8B-B14F-4D97-AF65-F5344CB8AC3E}">
        <p14:creationId xmlns:p14="http://schemas.microsoft.com/office/powerpoint/2010/main" val="56279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Times New Roman" panose="02020603050405020304" pitchFamily="18" charset="0"/>
              <a:ea typeface="宋体" panose="02010600030101010101" pitchFamily="2" charset="-122"/>
            </a:endParaRPr>
          </a:p>
        </p:txBody>
      </p:sp>
      <p:sp>
        <p:nvSpPr>
          <p:cNvPr id="583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5E2129E-1EB4-4B7E-A0D6-C3E10E645A40}" type="slidenum">
              <a:rPr lang="zh-CN" altLang="en-US" smtClean="0"/>
              <a:pPr>
                <a:spcBef>
                  <a:spcPct val="0"/>
                </a:spcBef>
              </a:pPr>
              <a:t>28</a:t>
            </a:fld>
            <a:endParaRPr lang="zh-CN" altLang="en-US"/>
          </a:p>
        </p:txBody>
      </p:sp>
    </p:spTree>
    <p:extLst>
      <p:ext uri="{BB962C8B-B14F-4D97-AF65-F5344CB8AC3E}">
        <p14:creationId xmlns:p14="http://schemas.microsoft.com/office/powerpoint/2010/main" val="403100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493D6D4E-96E4-4DEA-A588-DE73AF550084}" type="slidenum">
              <a:rPr lang="en-US" altLang="zh-CN" smtClean="0"/>
              <a:pPr>
                <a:spcBef>
                  <a:spcPct val="0"/>
                </a:spcBef>
              </a:pPr>
              <a:t>8</a:t>
            </a:fld>
            <a:endParaRPr lang="en-US" altLang="zh-CN"/>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Times New Roman" panose="02020603050405020304" pitchFamily="18" charset="0"/>
                <a:ea typeface="宋体" panose="02010600030101010101" pitchFamily="2" charset="-122"/>
              </a:rPr>
              <a:t>a,b</a:t>
            </a:r>
            <a:r>
              <a:rPr lang="zh-CN" altLang="en-US">
                <a:latin typeface="Times New Roman" panose="02020603050405020304" pitchFamily="18" charset="0"/>
                <a:ea typeface="宋体" panose="02010600030101010101" pitchFamily="2" charset="-122"/>
              </a:rPr>
              <a:t>分别是</a:t>
            </a:r>
            <a:r>
              <a:rPr lang="zh-CN" altLang="en-US">
                <a:latin typeface="Times New Roman" panose="02020603050405020304" pitchFamily="18" charset="0"/>
                <a:ea typeface="宋体" panose="02010600030101010101" pitchFamily="2" charset="-122"/>
                <a:cs typeface="Courier New" panose="02070309020205020404" pitchFamily="49" charset="0"/>
              </a:rPr>
              <a:t>◦</a:t>
            </a:r>
            <a:r>
              <a:rPr lang="zh-CN" altLang="en-US">
                <a:latin typeface="Times New Roman" panose="02020603050405020304" pitchFamily="18" charset="0"/>
                <a:ea typeface="宋体" panose="02010600030101010101" pitchFamily="2" charset="-122"/>
              </a:rPr>
              <a:t>和*的</a:t>
            </a:r>
            <a:r>
              <a:rPr lang="zh-CN" altLang="en-US" b="1">
                <a:solidFill>
                  <a:srgbClr val="FF0000"/>
                </a:solidFill>
                <a:latin typeface="Times New Roman" panose="02020603050405020304" pitchFamily="18" charset="0"/>
                <a:ea typeface="宋体" panose="02010600030101010101" pitchFamily="2" charset="-122"/>
              </a:rPr>
              <a:t>单位元蕴含两者之一：</a:t>
            </a:r>
            <a:r>
              <a:rPr lang="en-US" altLang="zh-CN" b="1">
                <a:solidFill>
                  <a:srgbClr val="FF0000"/>
                </a:solidFill>
                <a:latin typeface="Times New Roman" panose="02020603050405020304" pitchFamily="18" charset="0"/>
                <a:ea typeface="宋体" panose="02010600030101010101" pitchFamily="2" charset="-122"/>
              </a:rPr>
              <a:t>a</a:t>
            </a:r>
            <a:r>
              <a:rPr lang="zh-CN" altLang="en-US" b="1">
                <a:solidFill>
                  <a:srgbClr val="FF0000"/>
                </a:solidFill>
                <a:latin typeface="Times New Roman" panose="02020603050405020304" pitchFamily="18" charset="0"/>
                <a:ea typeface="宋体" panose="02010600030101010101" pitchFamily="2" charset="-122"/>
              </a:rPr>
              <a:t>是全下界，</a:t>
            </a:r>
            <a:r>
              <a:rPr lang="en-US" altLang="zh-CN" b="1">
                <a:solidFill>
                  <a:srgbClr val="FF0000"/>
                </a:solidFill>
                <a:latin typeface="Times New Roman" panose="02020603050405020304" pitchFamily="18" charset="0"/>
                <a:ea typeface="宋体" panose="02010600030101010101" pitchFamily="2" charset="-122"/>
              </a:rPr>
              <a:t>0</a:t>
            </a:r>
            <a:r>
              <a:rPr lang="zh-CN" altLang="en-US" b="1">
                <a:solidFill>
                  <a:srgbClr val="FF0000"/>
                </a:solidFill>
                <a:latin typeface="Times New Roman" panose="02020603050405020304" pitchFamily="18" charset="0"/>
                <a:ea typeface="宋体" panose="02010600030101010101" pitchFamily="2" charset="-122"/>
              </a:rPr>
              <a:t>是上确界运算，</a:t>
            </a:r>
            <a:r>
              <a:rPr lang="en-US" altLang="zh-CN" b="1">
                <a:solidFill>
                  <a:srgbClr val="FF0000"/>
                </a:solidFill>
                <a:latin typeface="Times New Roman" panose="02020603050405020304" pitchFamily="18" charset="0"/>
                <a:ea typeface="宋体" panose="02010600030101010101" pitchFamily="2" charset="-122"/>
              </a:rPr>
              <a:t>b</a:t>
            </a:r>
            <a:r>
              <a:rPr lang="zh-CN" altLang="en-US" b="1">
                <a:solidFill>
                  <a:srgbClr val="FF0000"/>
                </a:solidFill>
                <a:latin typeface="Times New Roman" panose="02020603050405020304" pitchFamily="18" charset="0"/>
                <a:ea typeface="宋体" panose="02010600030101010101" pitchFamily="2" charset="-122"/>
              </a:rPr>
              <a:t>是全上界，</a:t>
            </a:r>
            <a:r>
              <a:rPr lang="en-US" altLang="zh-CN" b="1">
                <a:solidFill>
                  <a:srgbClr val="FF0000"/>
                </a:solidFill>
                <a:latin typeface="Times New Roman" panose="02020603050405020304" pitchFamily="18" charset="0"/>
                <a:ea typeface="宋体" panose="02010600030101010101" pitchFamily="2" charset="-122"/>
              </a:rPr>
              <a:t>*</a:t>
            </a:r>
            <a:r>
              <a:rPr lang="zh-CN" altLang="en-US" b="1">
                <a:solidFill>
                  <a:srgbClr val="FF0000"/>
                </a:solidFill>
                <a:latin typeface="Times New Roman" panose="02020603050405020304" pitchFamily="18" charset="0"/>
                <a:ea typeface="宋体" panose="02010600030101010101" pitchFamily="2" charset="-122"/>
              </a:rPr>
              <a:t>是下确界运算；</a:t>
            </a:r>
            <a:r>
              <a:rPr lang="en-US" altLang="zh-CN" b="1">
                <a:solidFill>
                  <a:srgbClr val="FF0000"/>
                </a:solidFill>
                <a:latin typeface="Times New Roman" panose="02020603050405020304" pitchFamily="18" charset="0"/>
                <a:ea typeface="宋体" panose="02010600030101010101" pitchFamily="2" charset="-122"/>
              </a:rPr>
              <a:t>a</a:t>
            </a:r>
            <a:r>
              <a:rPr lang="zh-CN" altLang="en-US" b="1">
                <a:solidFill>
                  <a:srgbClr val="FF0000"/>
                </a:solidFill>
                <a:latin typeface="Times New Roman" panose="02020603050405020304" pitchFamily="18" charset="0"/>
                <a:ea typeface="宋体" panose="02010600030101010101" pitchFamily="2" charset="-122"/>
              </a:rPr>
              <a:t>是全上界，</a:t>
            </a:r>
            <a:r>
              <a:rPr lang="en-US" altLang="zh-CN" b="1">
                <a:solidFill>
                  <a:srgbClr val="FF0000"/>
                </a:solidFill>
                <a:latin typeface="Times New Roman" panose="02020603050405020304" pitchFamily="18" charset="0"/>
                <a:ea typeface="宋体" panose="02010600030101010101" pitchFamily="2" charset="-122"/>
              </a:rPr>
              <a:t>0</a:t>
            </a:r>
            <a:r>
              <a:rPr lang="zh-CN" altLang="en-US" b="1">
                <a:solidFill>
                  <a:srgbClr val="FF0000"/>
                </a:solidFill>
                <a:latin typeface="Times New Roman" panose="02020603050405020304" pitchFamily="18" charset="0"/>
                <a:ea typeface="宋体" panose="02010600030101010101" pitchFamily="2" charset="-122"/>
              </a:rPr>
              <a:t>是下确界运算，</a:t>
            </a:r>
            <a:r>
              <a:rPr lang="en-US" altLang="zh-CN" b="1">
                <a:solidFill>
                  <a:srgbClr val="FF0000"/>
                </a:solidFill>
                <a:latin typeface="Times New Roman" panose="02020603050405020304" pitchFamily="18" charset="0"/>
                <a:ea typeface="宋体" panose="02010600030101010101" pitchFamily="2" charset="-122"/>
              </a:rPr>
              <a:t>b</a:t>
            </a:r>
            <a:r>
              <a:rPr lang="zh-CN" altLang="en-US" b="1">
                <a:solidFill>
                  <a:srgbClr val="FF0000"/>
                </a:solidFill>
                <a:latin typeface="Times New Roman" panose="02020603050405020304" pitchFamily="18" charset="0"/>
                <a:ea typeface="宋体" panose="02010600030101010101" pitchFamily="2" charset="-122"/>
              </a:rPr>
              <a:t>是全下界，</a:t>
            </a:r>
            <a:r>
              <a:rPr lang="en-US" altLang="zh-CN" b="1">
                <a:solidFill>
                  <a:srgbClr val="FF0000"/>
                </a:solidFill>
                <a:latin typeface="Times New Roman" panose="02020603050405020304" pitchFamily="18" charset="0"/>
                <a:ea typeface="宋体" panose="02010600030101010101" pitchFamily="2" charset="-122"/>
              </a:rPr>
              <a:t>*</a:t>
            </a:r>
            <a:r>
              <a:rPr lang="zh-CN" altLang="en-US" b="1">
                <a:solidFill>
                  <a:srgbClr val="FF0000"/>
                </a:solidFill>
                <a:latin typeface="Times New Roman" panose="02020603050405020304" pitchFamily="18" charset="0"/>
                <a:ea typeface="宋体" panose="02010600030101010101" pitchFamily="2" charset="-122"/>
              </a:rPr>
              <a:t>是上确界运算；</a:t>
            </a:r>
            <a:endParaRPr lang="zh-CN" altLang="zh-CN">
              <a:latin typeface="Times New Roman" panose="02020603050405020304" pitchFamily="18" charset="0"/>
              <a:ea typeface="宋体" panose="02010600030101010101" pitchFamily="2" charset="-122"/>
            </a:endParaRPr>
          </a:p>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488185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Times New Roman" panose="02020603050405020304" pitchFamily="18" charset="0"/>
              <a:ea typeface="宋体" panose="02010600030101010101" pitchFamily="2" charset="-122"/>
            </a:endParaRPr>
          </a:p>
        </p:txBody>
      </p:sp>
      <p:sp>
        <p:nvSpPr>
          <p:cNvPr id="604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2044C62C-CE91-45E1-94CB-133BDAD81147}" type="slidenum">
              <a:rPr lang="zh-CN" altLang="en-US" smtClean="0"/>
              <a:pPr>
                <a:spcBef>
                  <a:spcPct val="0"/>
                </a:spcBef>
              </a:pPr>
              <a:t>29</a:t>
            </a:fld>
            <a:endParaRPr lang="zh-CN" altLang="en-US"/>
          </a:p>
        </p:txBody>
      </p:sp>
    </p:spTree>
    <p:extLst>
      <p:ext uri="{BB962C8B-B14F-4D97-AF65-F5344CB8AC3E}">
        <p14:creationId xmlns:p14="http://schemas.microsoft.com/office/powerpoint/2010/main" val="76846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0D93639-3FCF-4D8A-AC2D-1F196FD88F9D}" type="slidenum">
              <a:rPr lang="en-US" altLang="zh-CN" smtClean="0"/>
              <a:pPr>
                <a:spcBef>
                  <a:spcPct val="0"/>
                </a:spcBef>
              </a:pPr>
              <a:t>30</a:t>
            </a:fld>
            <a:endParaRPr lang="en-US" altLang="zh-CN"/>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09143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1E00A27-588C-4BE9-9F97-98F3FB4F194B}" type="slidenum">
              <a:rPr lang="en-US" altLang="zh-CN" smtClean="0"/>
              <a:pPr>
                <a:spcBef>
                  <a:spcPct val="0"/>
                </a:spcBef>
              </a:pPr>
              <a:t>31</a:t>
            </a:fld>
            <a:endParaRPr lang="en-US" altLang="zh-CN"/>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658885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C130D50-EFC6-4403-8CD8-0D0C3C0CE0DD}" type="slidenum">
              <a:rPr lang="en-US" altLang="zh-CN" smtClean="0"/>
              <a:pPr>
                <a:spcBef>
                  <a:spcPct val="0"/>
                </a:spcBef>
              </a:pPr>
              <a:t>32</a:t>
            </a:fld>
            <a:endParaRPr lang="en-US" altLang="zh-CN"/>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Times New Roman" panose="02020603050405020304" pitchFamily="18" charset="0"/>
                <a:ea typeface="宋体" panose="02010600030101010101" pitchFamily="2" charset="-122"/>
              </a:rPr>
              <a:t>a,b</a:t>
            </a:r>
            <a:r>
              <a:rPr lang="zh-CN" altLang="en-US">
                <a:latin typeface="Times New Roman" panose="02020603050405020304" pitchFamily="18" charset="0"/>
                <a:ea typeface="宋体" panose="02010600030101010101" pitchFamily="2" charset="-122"/>
              </a:rPr>
              <a:t>分别是</a:t>
            </a:r>
            <a:r>
              <a:rPr lang="zh-CN" altLang="en-US">
                <a:latin typeface="Times New Roman" panose="02020603050405020304" pitchFamily="18" charset="0"/>
                <a:ea typeface="宋体" panose="02010600030101010101" pitchFamily="2" charset="-122"/>
                <a:cs typeface="Courier New" panose="02070309020205020404" pitchFamily="49" charset="0"/>
              </a:rPr>
              <a:t>◦</a:t>
            </a:r>
            <a:r>
              <a:rPr lang="zh-CN" altLang="en-US">
                <a:latin typeface="Times New Roman" panose="02020603050405020304" pitchFamily="18" charset="0"/>
                <a:ea typeface="宋体" panose="02010600030101010101" pitchFamily="2" charset="-122"/>
              </a:rPr>
              <a:t>和*的</a:t>
            </a:r>
            <a:r>
              <a:rPr lang="zh-CN" altLang="en-US" b="1">
                <a:solidFill>
                  <a:srgbClr val="FF0000"/>
                </a:solidFill>
                <a:latin typeface="Times New Roman" panose="02020603050405020304" pitchFamily="18" charset="0"/>
                <a:ea typeface="宋体" panose="02010600030101010101" pitchFamily="2" charset="-122"/>
              </a:rPr>
              <a:t>单位元蕴含两者之一：</a:t>
            </a:r>
            <a:r>
              <a:rPr lang="en-US" altLang="zh-CN" b="1">
                <a:solidFill>
                  <a:srgbClr val="FF0000"/>
                </a:solidFill>
                <a:latin typeface="Times New Roman" panose="02020603050405020304" pitchFamily="18" charset="0"/>
                <a:ea typeface="宋体" panose="02010600030101010101" pitchFamily="2" charset="-122"/>
              </a:rPr>
              <a:t>a</a:t>
            </a:r>
            <a:r>
              <a:rPr lang="zh-CN" altLang="en-US" b="1">
                <a:solidFill>
                  <a:srgbClr val="FF0000"/>
                </a:solidFill>
                <a:latin typeface="Times New Roman" panose="02020603050405020304" pitchFamily="18" charset="0"/>
                <a:ea typeface="宋体" panose="02010600030101010101" pitchFamily="2" charset="-122"/>
              </a:rPr>
              <a:t>是全下界，</a:t>
            </a:r>
            <a:r>
              <a:rPr lang="en-US" altLang="zh-CN" b="1">
                <a:solidFill>
                  <a:srgbClr val="FF0000"/>
                </a:solidFill>
                <a:latin typeface="Times New Roman" panose="02020603050405020304" pitchFamily="18" charset="0"/>
                <a:ea typeface="宋体" panose="02010600030101010101" pitchFamily="2" charset="-122"/>
              </a:rPr>
              <a:t>0</a:t>
            </a:r>
            <a:r>
              <a:rPr lang="zh-CN" altLang="en-US" b="1">
                <a:solidFill>
                  <a:srgbClr val="FF0000"/>
                </a:solidFill>
                <a:latin typeface="Times New Roman" panose="02020603050405020304" pitchFamily="18" charset="0"/>
                <a:ea typeface="宋体" panose="02010600030101010101" pitchFamily="2" charset="-122"/>
              </a:rPr>
              <a:t>是上确界运算，</a:t>
            </a:r>
            <a:r>
              <a:rPr lang="en-US" altLang="zh-CN" b="1">
                <a:solidFill>
                  <a:srgbClr val="FF0000"/>
                </a:solidFill>
                <a:latin typeface="Times New Roman" panose="02020603050405020304" pitchFamily="18" charset="0"/>
                <a:ea typeface="宋体" panose="02010600030101010101" pitchFamily="2" charset="-122"/>
              </a:rPr>
              <a:t>b</a:t>
            </a:r>
            <a:r>
              <a:rPr lang="zh-CN" altLang="en-US" b="1">
                <a:solidFill>
                  <a:srgbClr val="FF0000"/>
                </a:solidFill>
                <a:latin typeface="Times New Roman" panose="02020603050405020304" pitchFamily="18" charset="0"/>
                <a:ea typeface="宋体" panose="02010600030101010101" pitchFamily="2" charset="-122"/>
              </a:rPr>
              <a:t>是全上界，</a:t>
            </a:r>
            <a:r>
              <a:rPr lang="en-US" altLang="zh-CN" b="1">
                <a:solidFill>
                  <a:srgbClr val="FF0000"/>
                </a:solidFill>
                <a:latin typeface="Times New Roman" panose="02020603050405020304" pitchFamily="18" charset="0"/>
                <a:ea typeface="宋体" panose="02010600030101010101" pitchFamily="2" charset="-122"/>
              </a:rPr>
              <a:t>*</a:t>
            </a:r>
            <a:r>
              <a:rPr lang="zh-CN" altLang="en-US" b="1">
                <a:solidFill>
                  <a:srgbClr val="FF0000"/>
                </a:solidFill>
                <a:latin typeface="Times New Roman" panose="02020603050405020304" pitchFamily="18" charset="0"/>
                <a:ea typeface="宋体" panose="02010600030101010101" pitchFamily="2" charset="-122"/>
              </a:rPr>
              <a:t>是下确界运算；</a:t>
            </a:r>
            <a:r>
              <a:rPr lang="en-US" altLang="zh-CN" b="1">
                <a:solidFill>
                  <a:srgbClr val="FF0000"/>
                </a:solidFill>
                <a:latin typeface="Times New Roman" panose="02020603050405020304" pitchFamily="18" charset="0"/>
                <a:ea typeface="宋体" panose="02010600030101010101" pitchFamily="2" charset="-122"/>
              </a:rPr>
              <a:t>a</a:t>
            </a:r>
            <a:r>
              <a:rPr lang="zh-CN" altLang="en-US" b="1">
                <a:solidFill>
                  <a:srgbClr val="FF0000"/>
                </a:solidFill>
                <a:latin typeface="Times New Roman" panose="02020603050405020304" pitchFamily="18" charset="0"/>
                <a:ea typeface="宋体" panose="02010600030101010101" pitchFamily="2" charset="-122"/>
              </a:rPr>
              <a:t>是全上界，</a:t>
            </a:r>
            <a:r>
              <a:rPr lang="en-US" altLang="zh-CN" b="1">
                <a:solidFill>
                  <a:srgbClr val="FF0000"/>
                </a:solidFill>
                <a:latin typeface="Times New Roman" panose="02020603050405020304" pitchFamily="18" charset="0"/>
                <a:ea typeface="宋体" panose="02010600030101010101" pitchFamily="2" charset="-122"/>
              </a:rPr>
              <a:t>0</a:t>
            </a:r>
            <a:r>
              <a:rPr lang="zh-CN" altLang="en-US" b="1">
                <a:solidFill>
                  <a:srgbClr val="FF0000"/>
                </a:solidFill>
                <a:latin typeface="Times New Roman" panose="02020603050405020304" pitchFamily="18" charset="0"/>
                <a:ea typeface="宋体" panose="02010600030101010101" pitchFamily="2" charset="-122"/>
              </a:rPr>
              <a:t>是下确界运算，</a:t>
            </a:r>
            <a:r>
              <a:rPr lang="en-US" altLang="zh-CN" b="1">
                <a:solidFill>
                  <a:srgbClr val="FF0000"/>
                </a:solidFill>
                <a:latin typeface="Times New Roman" panose="02020603050405020304" pitchFamily="18" charset="0"/>
                <a:ea typeface="宋体" panose="02010600030101010101" pitchFamily="2" charset="-122"/>
              </a:rPr>
              <a:t>b</a:t>
            </a:r>
            <a:r>
              <a:rPr lang="zh-CN" altLang="en-US" b="1">
                <a:solidFill>
                  <a:srgbClr val="FF0000"/>
                </a:solidFill>
                <a:latin typeface="Times New Roman" panose="02020603050405020304" pitchFamily="18" charset="0"/>
                <a:ea typeface="宋体" panose="02010600030101010101" pitchFamily="2" charset="-122"/>
              </a:rPr>
              <a:t>是全下界，</a:t>
            </a:r>
            <a:r>
              <a:rPr lang="en-US" altLang="zh-CN" b="1">
                <a:solidFill>
                  <a:srgbClr val="FF0000"/>
                </a:solidFill>
                <a:latin typeface="Times New Roman" panose="02020603050405020304" pitchFamily="18" charset="0"/>
                <a:ea typeface="宋体" panose="02010600030101010101" pitchFamily="2" charset="-122"/>
              </a:rPr>
              <a:t>*</a:t>
            </a:r>
            <a:r>
              <a:rPr lang="zh-CN" altLang="en-US" b="1">
                <a:solidFill>
                  <a:srgbClr val="FF0000"/>
                </a:solidFill>
                <a:latin typeface="Times New Roman" panose="02020603050405020304" pitchFamily="18" charset="0"/>
                <a:ea typeface="宋体" panose="02010600030101010101" pitchFamily="2" charset="-122"/>
              </a:rPr>
              <a:t>是上确界运算；</a:t>
            </a:r>
            <a:endParaRPr lang="zh-CN" altLang="zh-CN">
              <a:latin typeface="Times New Roman" panose="02020603050405020304" pitchFamily="18" charset="0"/>
              <a:ea typeface="宋体" panose="02010600030101010101" pitchFamily="2" charset="-122"/>
            </a:endParaRPr>
          </a:p>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66739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FA3CB80E-E033-48DC-8742-9A8319B15919}" type="slidenum">
              <a:rPr lang="en-US" altLang="zh-CN" smtClean="0"/>
              <a:pPr>
                <a:spcBef>
                  <a:spcPct val="0"/>
                </a:spcBef>
              </a:pPr>
              <a:t>39</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566228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BA0BC99B-01AD-43C5-A3B1-057B02705E35}" type="slidenum">
              <a:rPr lang="en-US" altLang="zh-CN" smtClean="0"/>
              <a:pPr>
                <a:spcBef>
                  <a:spcPct val="0"/>
                </a:spcBef>
              </a:pPr>
              <a:t>41</a:t>
            </a:fld>
            <a:endParaRPr lang="en-US" altLang="zh-CN"/>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113163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dirty="0">
                <a:solidFill>
                  <a:schemeClr val="tx1"/>
                </a:solidFill>
                <a:effectLst/>
                <a:latin typeface="Tahoma" pitchFamily="34" charset="0"/>
                <a:ea typeface="宋体" pitchFamily="2" charset="-122"/>
                <a:cs typeface="宋体" charset="0"/>
              </a:rPr>
              <a:t>(x'\wedge y \wedge z)\</a:t>
            </a:r>
            <a:r>
              <a:rPr kumimoji="1" lang="en-US" altLang="zh-CN" sz="1200" kern="1200" dirty="0" err="1">
                <a:solidFill>
                  <a:schemeClr val="tx1"/>
                </a:solidFill>
                <a:effectLst/>
                <a:latin typeface="Tahoma" pitchFamily="34" charset="0"/>
                <a:ea typeface="宋体" pitchFamily="2" charset="-122"/>
                <a:cs typeface="宋体" charset="0"/>
              </a:rPr>
              <a:t>vee</a:t>
            </a:r>
            <a:r>
              <a:rPr kumimoji="1" lang="en-US" altLang="zh-CN" sz="1200" kern="1200" dirty="0">
                <a:solidFill>
                  <a:schemeClr val="tx1"/>
                </a:solidFill>
                <a:effectLst/>
                <a:latin typeface="Tahoma" pitchFamily="34" charset="0"/>
                <a:ea typeface="宋体" pitchFamily="2" charset="-122"/>
                <a:cs typeface="宋体" charset="0"/>
              </a:rPr>
              <a:t>(x \wedge y' \wedge z)\</a:t>
            </a:r>
            <a:r>
              <a:rPr kumimoji="1" lang="en-US" altLang="zh-CN" sz="1200" kern="1200" dirty="0" err="1">
                <a:solidFill>
                  <a:schemeClr val="tx1"/>
                </a:solidFill>
                <a:effectLst/>
                <a:latin typeface="Tahoma" pitchFamily="34" charset="0"/>
                <a:ea typeface="宋体" pitchFamily="2" charset="-122"/>
                <a:cs typeface="宋体" charset="0"/>
              </a:rPr>
              <a:t>vee</a:t>
            </a:r>
            <a:r>
              <a:rPr kumimoji="1" lang="en-US" altLang="zh-CN" sz="1200" kern="1200" dirty="0">
                <a:solidFill>
                  <a:schemeClr val="tx1"/>
                </a:solidFill>
                <a:effectLst/>
                <a:latin typeface="Tahoma" pitchFamily="34" charset="0"/>
                <a:ea typeface="宋体" pitchFamily="2" charset="-122"/>
                <a:cs typeface="宋体" charset="0"/>
              </a:rPr>
              <a:t> (x\wedge y \wedge z') \</a:t>
            </a:r>
            <a:r>
              <a:rPr kumimoji="1" lang="en-US" altLang="zh-CN" sz="1200" kern="1200" dirty="0" err="1">
                <a:solidFill>
                  <a:schemeClr val="tx1"/>
                </a:solidFill>
                <a:effectLst/>
                <a:latin typeface="Tahoma" pitchFamily="34" charset="0"/>
                <a:ea typeface="宋体" pitchFamily="2" charset="-122"/>
                <a:cs typeface="宋体" charset="0"/>
              </a:rPr>
              <a:t>vee</a:t>
            </a:r>
            <a:r>
              <a:rPr kumimoji="1" lang="en-US" altLang="zh-CN" sz="1200" kern="1200" dirty="0">
                <a:solidFill>
                  <a:schemeClr val="tx1"/>
                </a:solidFill>
                <a:effectLst/>
                <a:latin typeface="Tahoma" pitchFamily="34" charset="0"/>
                <a:ea typeface="宋体" pitchFamily="2" charset="-122"/>
                <a:cs typeface="宋体" charset="0"/>
              </a:rPr>
              <a:t>(x\wedge y \wedge z)</a:t>
            </a:r>
          </a:p>
          <a:p>
            <a:endParaRPr kumimoji="1" lang="zh-CN" altLang="en-US" dirty="0"/>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42</a:t>
            </a:fld>
            <a:endParaRPr lang="en-US" altLang="zh-CN"/>
          </a:p>
        </p:txBody>
      </p:sp>
    </p:spTree>
    <p:extLst>
      <p:ext uri="{BB962C8B-B14F-4D97-AF65-F5344CB8AC3E}">
        <p14:creationId xmlns:p14="http://schemas.microsoft.com/office/powerpoint/2010/main" val="278782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15197A44-7D16-41AB-95BE-51BE26C2B9CF}" type="slidenum">
              <a:rPr lang="en-US" altLang="zh-CN" smtClean="0"/>
              <a:pPr>
                <a:spcBef>
                  <a:spcPct val="0"/>
                </a:spcBef>
              </a:pPr>
              <a:t>9</a:t>
            </a:fld>
            <a:endParaRPr lang="en-US" altLang="zh-CN"/>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1720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1E1DB4ED-36FD-4C81-827E-FF317AFDBB0A}" type="slidenum">
              <a:rPr lang="en-US" altLang="zh-CN" smtClean="0"/>
              <a:pPr>
                <a:spcBef>
                  <a:spcPct val="0"/>
                </a:spcBef>
              </a:pPr>
              <a:t>10</a:t>
            </a:fld>
            <a:endParaRPr lang="en-US" altLang="zh-C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12938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16C8A324-D52A-4D8D-AB9F-FC5ECEADCD8E}" type="slidenum">
              <a:rPr lang="en-US" altLang="zh-CN" smtClean="0"/>
              <a:pPr>
                <a:spcBef>
                  <a:spcPct val="0"/>
                </a:spcBef>
              </a:pPr>
              <a:t>11</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7880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F0EBEB3-77DF-42F5-AA8E-0EA4756B85DB}" type="slidenum">
              <a:rPr lang="en-US" altLang="zh-CN" smtClean="0"/>
              <a:pPr>
                <a:spcBef>
                  <a:spcPct val="0"/>
                </a:spcBef>
              </a:pPr>
              <a:t>12</a:t>
            </a:fld>
            <a:endParaRPr lang="en-US" altLang="zh-CN"/>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4545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B92AB3D1-7A10-4700-B218-2F1F6951A217}" type="slidenum">
              <a:rPr lang="en-US" altLang="zh-CN" smtClean="0"/>
              <a:pPr>
                <a:spcBef>
                  <a:spcPct val="0"/>
                </a:spcBef>
              </a:pPr>
              <a:t>13</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9413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B67CC63-5FAF-4BA8-AAD8-847C673BBED5}" type="slidenum">
              <a:rPr lang="en-US" altLang="zh-CN" smtClean="0"/>
              <a:pPr>
                <a:spcBef>
                  <a:spcPct val="0"/>
                </a:spcBef>
              </a:pPr>
              <a:t>14</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5769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9ADE741E-DF0A-4317-A68B-F36153BC4458}" type="slidenum">
              <a:rPr lang="en-US" altLang="zh-CN" smtClean="0"/>
              <a:pPr>
                <a:spcBef>
                  <a:spcPct val="0"/>
                </a:spcBef>
              </a:pPr>
              <a:t>15</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2524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5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zh-CN"/>
              <a:t>单击此处编辑母版标题样式</a:t>
            </a:r>
          </a:p>
        </p:txBody>
      </p:sp>
      <p:sp>
        <p:nvSpPr>
          <p:cNvPr id="962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zh-CN"/>
              <a:t>单击此处编辑母版副标题样式</a:t>
            </a:r>
          </a:p>
        </p:txBody>
      </p:sp>
      <p:sp>
        <p:nvSpPr>
          <p:cNvPr id="44" name="Rectangle 5">
            <a:extLst>
              <a:ext uri="{FF2B5EF4-FFF2-40B4-BE49-F238E27FC236}">
                <a16:creationId xmlns:a16="http://schemas.microsoft.com/office/drawing/2014/main" id="{B4324CD4-D477-694F-BEB5-326CE941ECD4}"/>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fld id="{99AEAB31-C739-DA4D-BA44-99D456C0E97C}"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5" name="Rectangle 6">
            <a:extLst>
              <a:ext uri="{FF2B5EF4-FFF2-40B4-BE49-F238E27FC236}">
                <a16:creationId xmlns:a16="http://schemas.microsoft.com/office/drawing/2014/main" id="{64D07D4E-5C9D-AA4E-ACC1-B1F37198B676}"/>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46" name="Rectangle 7">
            <a:extLst>
              <a:ext uri="{FF2B5EF4-FFF2-40B4-BE49-F238E27FC236}">
                <a16:creationId xmlns:a16="http://schemas.microsoft.com/office/drawing/2014/main" id="{10AB2F2F-A17D-5647-81DE-35B4E78CEEA3}"/>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14224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Rectangle 5">
            <a:extLst>
              <a:ext uri="{FF2B5EF4-FFF2-40B4-BE49-F238E27FC236}">
                <a16:creationId xmlns:a16="http://schemas.microsoft.com/office/drawing/2014/main" id="{0F3F737C-8326-0549-9D0D-1ED6B11F0490}"/>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fld id="{434908AE-8CA9-6B40-9F5F-EE9F3F1FB2C0}"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11" name="Rectangle 6">
            <a:extLst>
              <a:ext uri="{FF2B5EF4-FFF2-40B4-BE49-F238E27FC236}">
                <a16:creationId xmlns:a16="http://schemas.microsoft.com/office/drawing/2014/main" id="{08BAC1DE-003D-6143-ACB1-5B7E90A53FA8}"/>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12" name="Rectangle 7">
            <a:extLst>
              <a:ext uri="{FF2B5EF4-FFF2-40B4-BE49-F238E27FC236}">
                <a16:creationId xmlns:a16="http://schemas.microsoft.com/office/drawing/2014/main" id="{A763B2B0-9A86-CD41-9871-D0C0B604830E}"/>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185919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 name="Rectangle 5">
            <a:extLst>
              <a:ext uri="{FF2B5EF4-FFF2-40B4-BE49-F238E27FC236}">
                <a16:creationId xmlns:a16="http://schemas.microsoft.com/office/drawing/2014/main" id="{DA2938F3-324E-C34E-B9AF-889065B53857}"/>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fld id="{E359A658-A711-5C47-99F4-65241672EC41}"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11" name="Rectangle 6">
            <a:extLst>
              <a:ext uri="{FF2B5EF4-FFF2-40B4-BE49-F238E27FC236}">
                <a16:creationId xmlns:a16="http://schemas.microsoft.com/office/drawing/2014/main" id="{BA432BCD-3928-2E4A-BA0A-B32C1FB3AF81}"/>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12" name="Rectangle 7">
            <a:extLst>
              <a:ext uri="{FF2B5EF4-FFF2-40B4-BE49-F238E27FC236}">
                <a16:creationId xmlns:a16="http://schemas.microsoft.com/office/drawing/2014/main" id="{F68D95BD-E864-F64D-B479-45E673F5BD21}"/>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203421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Rectangle 5">
            <a:extLst>
              <a:ext uri="{FF2B5EF4-FFF2-40B4-BE49-F238E27FC236}">
                <a16:creationId xmlns:a16="http://schemas.microsoft.com/office/drawing/2014/main" id="{FE0F7EB5-C1D6-8346-BD65-60A65FB472EE}"/>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7" name="Rectangle 6">
            <a:extLst>
              <a:ext uri="{FF2B5EF4-FFF2-40B4-BE49-F238E27FC236}">
                <a16:creationId xmlns:a16="http://schemas.microsoft.com/office/drawing/2014/main" id="{917653F8-BF5D-384C-AB50-39D4FB4DAEED}"/>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8" name="Rectangle 7">
            <a:extLst>
              <a:ext uri="{FF2B5EF4-FFF2-40B4-BE49-F238E27FC236}">
                <a16:creationId xmlns:a16="http://schemas.microsoft.com/office/drawing/2014/main" id="{66D5C952-471B-C94E-BAA8-0D1AEBFC1A7C}"/>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22527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5229101-DB26-1243-A645-E8BBF3BEF96C}"/>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fld id="{B4B36A9B-BD2A-BF49-BFB7-FDD66CB00D56}"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6" name="Rectangle 6">
            <a:extLst>
              <a:ext uri="{FF2B5EF4-FFF2-40B4-BE49-F238E27FC236}">
                <a16:creationId xmlns:a16="http://schemas.microsoft.com/office/drawing/2014/main" id="{3C14C5CF-19D0-1E48-BBCC-92BF9AEC2066}"/>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7" name="Rectangle 7">
            <a:extLst>
              <a:ext uri="{FF2B5EF4-FFF2-40B4-BE49-F238E27FC236}">
                <a16:creationId xmlns:a16="http://schemas.microsoft.com/office/drawing/2014/main" id="{7ED34A8B-87E2-1E40-AFF4-AF45D59BB807}"/>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3755927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单击此处编辑母版标题样式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单击此处编辑母版文本样式</a:t>
            </a:r>
          </a:p>
          <a:p>
            <a:pPr lvl="1"/>
            <a:r>
              <a:rPr lang="en-US" altLang="zh-CN"/>
              <a:t>第二级</a:t>
            </a:r>
          </a:p>
          <a:p>
            <a:pPr lvl="2"/>
            <a:r>
              <a:rPr lang="en-US" altLang="zh-CN"/>
              <a:t>第三级</a:t>
            </a:r>
          </a:p>
          <a:p>
            <a:pPr lvl="3"/>
            <a:r>
              <a:rPr lang="en-US" altLang="zh-CN"/>
              <a:t>第四级</a:t>
            </a:r>
          </a:p>
          <a:p>
            <a:pPr lvl="4"/>
            <a:r>
              <a:rPr lang="en-US" altLang="zh-CN"/>
              <a:t>第五级</a:t>
            </a:r>
          </a:p>
        </p:txBody>
      </p:sp>
      <p:sp>
        <p:nvSpPr>
          <p:cNvPr id="95237" name="Rectangle 5"/>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fld id="{93F98B97-0CAD-5C42-B52D-946BB7D4614A}"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95238" name="Rectangle 6"/>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95239" name="Rectangle 7"/>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grpSp>
    </p:spTree>
  </p:cSld>
  <p:clrMap bg1="lt1" tx1="dk1" bg2="lt2" tx2="dk2" accent1="accent1" accent2="accent2" accent3="accent3" accent4="accent4" accent5="accent5" accent6="accent6" hlink="hlink" folHlink="folHlink"/>
  <p:sldLayoutIdLst>
    <p:sldLayoutId id="2147483932" r:id="rId1"/>
    <p:sldLayoutId id="2147483922" r:id="rId2"/>
    <p:sldLayoutId id="2147483923" r:id="rId3"/>
    <p:sldLayoutId id="2147483926" r:id="rId4"/>
    <p:sldLayoutId id="2147483927" r:id="rId5"/>
  </p:sldLayoutIdLst>
  <p:hf hdr="0"/>
  <p:txStyles>
    <p:titleStyle>
      <a:lvl1pPr algn="l" rtl="0" eaLnBrk="0" fontAlgn="base" hangingPunct="0">
        <a:spcBef>
          <a:spcPct val="0"/>
        </a:spcBef>
        <a:spcAft>
          <a:spcPct val="0"/>
        </a:spcAft>
        <a:defRPr sz="3900" b="1">
          <a:solidFill>
            <a:schemeClr val="tx2"/>
          </a:solidFill>
          <a:latin typeface="+mj-lt"/>
          <a:ea typeface="+mj-ea"/>
          <a:cs typeface="宋体" charset="0"/>
        </a:defRPr>
      </a:lvl1pPr>
      <a:lvl2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2pPr>
      <a:lvl3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3pPr>
      <a:lvl4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4pPr>
      <a:lvl5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5pPr>
      <a:lvl6pPr marL="457200" algn="l" rtl="0" fontAlgn="base">
        <a:spcBef>
          <a:spcPct val="0"/>
        </a:spcBef>
        <a:spcAft>
          <a:spcPct val="0"/>
        </a:spcAft>
        <a:defRPr sz="3900" b="1">
          <a:solidFill>
            <a:schemeClr val="tx2"/>
          </a:solidFill>
          <a:latin typeface="Arial" pitchFamily="34" charset="0"/>
          <a:ea typeface="宋体" pitchFamily="2" charset="-122"/>
        </a:defRPr>
      </a:lvl6pPr>
      <a:lvl7pPr marL="914400" algn="l" rtl="0" fontAlgn="base">
        <a:spcBef>
          <a:spcPct val="0"/>
        </a:spcBef>
        <a:spcAft>
          <a:spcPct val="0"/>
        </a:spcAft>
        <a:defRPr sz="3900" b="1">
          <a:solidFill>
            <a:schemeClr val="tx2"/>
          </a:solidFill>
          <a:latin typeface="Arial" pitchFamily="34" charset="0"/>
          <a:ea typeface="宋体" pitchFamily="2" charset="-122"/>
        </a:defRPr>
      </a:lvl7pPr>
      <a:lvl8pPr marL="1371600" algn="l" rtl="0" fontAlgn="base">
        <a:spcBef>
          <a:spcPct val="0"/>
        </a:spcBef>
        <a:spcAft>
          <a:spcPct val="0"/>
        </a:spcAft>
        <a:defRPr sz="3900" b="1">
          <a:solidFill>
            <a:schemeClr val="tx2"/>
          </a:solidFill>
          <a:latin typeface="Arial" pitchFamily="34" charset="0"/>
          <a:ea typeface="宋体" pitchFamily="2" charset="-122"/>
        </a:defRPr>
      </a:lvl8pPr>
      <a:lvl9pPr marL="1828800" algn="l" rtl="0" fontAlgn="base">
        <a:spcBef>
          <a:spcPct val="0"/>
        </a:spcBef>
        <a:spcAft>
          <a:spcPct val="0"/>
        </a:spcAft>
        <a:defRPr sz="3900" b="1">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宋体"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r>
              <a:rPr lang="zh-CN" altLang="en-US"/>
              <a:t>布尔代数</a:t>
            </a:r>
            <a:endParaRPr lang="en-US" altLang="zh-CN" dirty="0"/>
          </a:p>
        </p:txBody>
      </p:sp>
      <p:sp>
        <p:nvSpPr>
          <p:cNvPr id="14338" name="Rectangle 3"/>
          <p:cNvSpPr>
            <a:spLocks noGrp="1" noChangeArrowheads="1"/>
          </p:cNvSpPr>
          <p:nvPr>
            <p:ph type="subTitle" idx="1"/>
          </p:nvPr>
        </p:nvSpPr>
        <p:spPr/>
        <p:txBody>
          <a:bodyPr/>
          <a:lstStyle/>
          <a:p>
            <a:r>
              <a:rPr lang="zh-CN" altLang="en-US"/>
              <a:t>离散数学</a:t>
            </a:r>
            <a:endParaRPr lang="en-US" altLang="zh-CN"/>
          </a:p>
          <a:p>
            <a:endParaRPr lang="en-US" altLang="zh-CN"/>
          </a:p>
          <a:p>
            <a:r>
              <a:rPr lang="zh-CN" altLang="en-US"/>
              <a:t>马晓星</a:t>
            </a:r>
            <a:endParaRPr lang="en-US" altLang="zh-CN"/>
          </a:p>
          <a:p>
            <a:r>
              <a:rPr lang="zh-CN" altLang="en-US"/>
              <a:t>南京大学・计算机科学与技术系</a:t>
            </a:r>
          </a:p>
          <a:p>
            <a:endParaRPr lang="zh-CN" altLang="en-US" dirty="0"/>
          </a:p>
        </p:txBody>
      </p:sp>
      <p:sp>
        <p:nvSpPr>
          <p:cNvPr id="4" name="日期占位符 3">
            <a:extLst>
              <a:ext uri="{FF2B5EF4-FFF2-40B4-BE49-F238E27FC236}">
                <a16:creationId xmlns:a16="http://schemas.microsoft.com/office/drawing/2014/main" id="{B9C472F3-05ED-A440-989B-0A8D11C77FDC}"/>
              </a:ext>
            </a:extLst>
          </p:cNvPr>
          <p:cNvSpPr>
            <a:spLocks noGrp="1"/>
          </p:cNvSpPr>
          <p:nvPr>
            <p:ph type="dt" sz="half" idx="2"/>
          </p:nvPr>
        </p:nvSpPr>
        <p:spPr/>
        <p:txBody>
          <a:bodyPr/>
          <a:lstStyle/>
          <a:p>
            <a:pPr>
              <a:defRPr/>
            </a:pPr>
            <a:fld id="{773F18B0-9EE4-D04F-B90B-639C186F1753}"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6" name="页脚占位符 5">
            <a:extLst>
              <a:ext uri="{FF2B5EF4-FFF2-40B4-BE49-F238E27FC236}">
                <a16:creationId xmlns:a16="http://schemas.microsoft.com/office/drawing/2014/main" id="{3A00ACAF-F2FE-2347-A474-31B04E777FAF}"/>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9" name="灯片编号占位符 8">
            <a:extLst>
              <a:ext uri="{FF2B5EF4-FFF2-40B4-BE49-F238E27FC236}">
                <a16:creationId xmlns:a16="http://schemas.microsoft.com/office/drawing/2014/main" id="{40780AE9-9DFF-0444-931D-79A1366EE430}"/>
              </a:ext>
            </a:extLst>
          </p:cNvPr>
          <p:cNvSpPr>
            <a:spLocks noGrp="1"/>
          </p:cNvSpPr>
          <p:nvPr>
            <p:ph type="sldNum" sz="quarter" idx="4"/>
          </p:nvPr>
        </p:nvSpPr>
        <p:spPr/>
        <p:txBody>
          <a:bodyPr/>
          <a:lstStyle/>
          <a:p>
            <a:fld id="{EF2CBC89-708E-48CD-BCD6-CCB7D6409EDD}" type="slidenum">
              <a:rPr lang="en-US" altLang="zh-CN" smtClean="0"/>
              <a:pPr/>
              <a:t>1</a:t>
            </a:fld>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CN" altLang="en-US" sz="3600"/>
              <a:t>布尔代数的性质</a:t>
            </a:r>
          </a:p>
        </p:txBody>
      </p:sp>
      <p:sp>
        <p:nvSpPr>
          <p:cNvPr id="27651" name="Rectangle 3"/>
          <p:cNvSpPr>
            <a:spLocks noGrp="1" noChangeArrowheads="1"/>
          </p:cNvSpPr>
          <p:nvPr>
            <p:ph idx="1"/>
          </p:nvPr>
        </p:nvSpPr>
        <p:spPr>
          <a:xfrm>
            <a:off x="457200" y="1719263"/>
            <a:ext cx="8363272" cy="4411662"/>
          </a:xfrm>
        </p:spPr>
        <p:txBody>
          <a:bodyPr/>
          <a:lstStyle/>
          <a:p>
            <a:pPr eaLnBrk="1" hangingPunct="1">
              <a:lnSpc>
                <a:spcPct val="120000"/>
              </a:lnSpc>
              <a:spcBef>
                <a:spcPts val="600"/>
              </a:spcBef>
              <a:spcAft>
                <a:spcPts val="600"/>
              </a:spcAft>
            </a:pPr>
            <a:r>
              <a:rPr lang="zh-CN" altLang="en-US" sz="2800" dirty="0">
                <a:solidFill>
                  <a:srgbClr val="0000CC"/>
                </a:solidFill>
                <a:latin typeface="Times New Roman" panose="02020603050405020304" pitchFamily="18" charset="0"/>
                <a:cs typeface="Times New Roman" panose="02020603050405020304" pitchFamily="18" charset="0"/>
              </a:rPr>
              <a:t>结合律、交换律、分配律</a:t>
            </a:r>
            <a:r>
              <a:rPr lang="zh-CN" altLang="en-US" sz="2800" dirty="0">
                <a:latin typeface="Times New Roman" panose="02020603050405020304" pitchFamily="18" charset="0"/>
                <a:cs typeface="Times New Roman" panose="02020603050405020304" pitchFamily="18" charset="0"/>
              </a:rPr>
              <a:t>、</a:t>
            </a:r>
            <a:r>
              <a:rPr lang="zh-CN" altLang="en-US" sz="2800" dirty="0">
                <a:solidFill>
                  <a:srgbClr val="0000CC"/>
                </a:solidFill>
                <a:latin typeface="Times New Roman" panose="02020603050405020304" pitchFamily="18" charset="0"/>
                <a:cs typeface="Times New Roman" panose="02020603050405020304" pitchFamily="18" charset="0"/>
              </a:rPr>
              <a:t>同一律、补律</a:t>
            </a:r>
          </a:p>
          <a:p>
            <a:pPr lvl="1" eaLnBrk="1" hangingPunct="1">
              <a:lnSpc>
                <a:spcPct val="120000"/>
              </a:lnSpc>
              <a:spcBef>
                <a:spcPts val="600"/>
              </a:spcBef>
              <a:spcAft>
                <a:spcPts val="600"/>
              </a:spcAft>
            </a:pPr>
            <a:r>
              <a:rPr lang="zh-CN" altLang="en-US" sz="2800" dirty="0">
                <a:solidFill>
                  <a:srgbClr val="FF0000"/>
                </a:solidFill>
                <a:latin typeface="Times New Roman" panose="02020603050405020304" pitchFamily="18" charset="0"/>
                <a:cs typeface="Times New Roman" panose="02020603050405020304" pitchFamily="18" charset="0"/>
              </a:rPr>
              <a:t>蕴含：</a:t>
            </a:r>
            <a:r>
              <a:rPr lang="zh-CN" altLang="en-US" sz="2400" dirty="0">
                <a:solidFill>
                  <a:srgbClr val="FF0000"/>
                </a:solidFill>
                <a:latin typeface="Times New Roman" panose="02020603050405020304" pitchFamily="18" charset="0"/>
                <a:cs typeface="Times New Roman" panose="02020603050405020304" pitchFamily="18" charset="0"/>
              </a:rPr>
              <a:t>支配律、吸收律、幂等律、双重补律、德摩根律</a:t>
            </a:r>
            <a:endParaRPr lang="en-US" altLang="zh-CN" sz="2400"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20000"/>
              </a:lnSpc>
            </a:pPr>
            <a:r>
              <a:rPr lang="zh-CN" altLang="en-US" sz="2800" dirty="0">
                <a:solidFill>
                  <a:srgbClr val="FF0000"/>
                </a:solidFill>
                <a:latin typeface="Times New Roman" panose="02020603050405020304" pitchFamily="18" charset="0"/>
              </a:rPr>
              <a:t>证明支配律</a:t>
            </a:r>
            <a:r>
              <a:rPr lang="zh-CN" altLang="en-US" sz="2800" dirty="0">
                <a:latin typeface="Times New Roman" panose="02020603050405020304" pitchFamily="18" charset="0"/>
              </a:rPr>
              <a:t>： </a:t>
            </a:r>
            <a:r>
              <a:rPr lang="zh-CN" altLang="en-US" sz="2800" dirty="0">
                <a:latin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rPr>
              <a:t>x</a:t>
            </a:r>
            <a:r>
              <a:rPr lang="en-US" altLang="zh-CN" sz="2800" dirty="0" err="1">
                <a:latin typeface="Times New Roman" panose="02020603050405020304" pitchFamily="18" charset="0"/>
                <a:sym typeface="Symbol" panose="05050102010706020507" pitchFamily="18" charset="2"/>
              </a:rPr>
              <a:t></a:t>
            </a:r>
            <a:r>
              <a:rPr lang="en-US" altLang="zh-CN" sz="2800" dirty="0" err="1">
                <a:latin typeface="Times New Roman" panose="02020603050405020304" pitchFamily="18" charset="0"/>
              </a:rPr>
              <a:t>B</a:t>
            </a:r>
            <a:r>
              <a:rPr lang="en-US" altLang="zh-CN" sz="2800" dirty="0">
                <a:latin typeface="Times New Roman" panose="02020603050405020304" pitchFamily="18" charset="0"/>
              </a:rPr>
              <a:t>, </a:t>
            </a:r>
            <a:r>
              <a:rPr lang="en-US" altLang="zh-CN" sz="2800" i="1" dirty="0">
                <a:latin typeface="Times New Roman" panose="02020603050405020304" pitchFamily="18" charset="0"/>
              </a:rPr>
              <a:t>x</a:t>
            </a:r>
            <a:r>
              <a:rPr lang="en-US" altLang="zh-CN" sz="2800" dirty="0">
                <a:latin typeface="Times New Roman" panose="02020603050405020304" pitchFamily="18" charset="0"/>
                <a:cs typeface="Courier New" panose="02070309020205020404" pitchFamily="49" charset="0"/>
                <a:sym typeface="Symbol" panose="05050102010706020507" pitchFamily="18" charset="2"/>
              </a:rPr>
              <a:t></a:t>
            </a:r>
            <a:r>
              <a:rPr lang="en-US" altLang="zh-CN" sz="2800" dirty="0">
                <a:latin typeface="Times New Roman" panose="02020603050405020304" pitchFamily="18" charset="0"/>
              </a:rPr>
              <a:t>1=1,  </a:t>
            </a:r>
            <a:r>
              <a:rPr lang="en-US" altLang="zh-CN" sz="2800" i="1" dirty="0">
                <a:latin typeface="Times New Roman" panose="02020603050405020304" pitchFamily="18" charset="0"/>
              </a:rPr>
              <a:t>x</a:t>
            </a:r>
            <a:r>
              <a:rPr lang="en-US" altLang="zh-CN" sz="2800" dirty="0">
                <a:latin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rPr>
              <a:t>0=0 </a:t>
            </a:r>
            <a:endParaRPr lang="en-US" altLang="zh-CN" sz="2800" dirty="0">
              <a:solidFill>
                <a:srgbClr val="990000"/>
              </a:solidFill>
              <a:latin typeface="Times New Roman" panose="02020603050405020304" pitchFamily="18" charset="0"/>
            </a:endParaRPr>
          </a:p>
          <a:p>
            <a:pPr lvl="1" algn="just" eaLnBrk="1" hangingPunct="1">
              <a:lnSpc>
                <a:spcPct val="120000"/>
              </a:lnSpc>
            </a:pPr>
            <a:r>
              <a:rPr lang="en-US" altLang="zh-CN" i="1" dirty="0">
                <a:latin typeface="Times New Roman" panose="02020603050405020304" pitchFamily="18" charset="0"/>
              </a:rPr>
              <a:t>x</a:t>
            </a:r>
            <a:r>
              <a:rPr lang="en-US" altLang="zh-CN" dirty="0">
                <a:latin typeface="Times New Roman" panose="02020603050405020304" pitchFamily="18" charset="0"/>
                <a:cs typeface="Courier New" panose="02070309020205020404" pitchFamily="49" charset="0"/>
                <a:sym typeface="Symbol" panose="05050102010706020507" pitchFamily="18" charset="2"/>
              </a:rPr>
              <a:t></a:t>
            </a:r>
            <a:r>
              <a:rPr lang="en-US" altLang="zh-CN" dirty="0">
                <a:latin typeface="Times New Roman" panose="02020603050405020304" pitchFamily="18" charset="0"/>
              </a:rPr>
              <a:t>1= 1</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rPr>
              <a:t>(</a:t>
            </a:r>
            <a:r>
              <a:rPr lang="en-US" altLang="zh-CN" i="1" dirty="0">
                <a:latin typeface="Times New Roman" panose="02020603050405020304" pitchFamily="18" charset="0"/>
              </a:rPr>
              <a:t>x </a:t>
            </a:r>
            <a:r>
              <a:rPr lang="en-US" altLang="zh-CN" dirty="0">
                <a:latin typeface="Times New Roman" panose="02020603050405020304" pitchFamily="18" charset="0"/>
                <a:cs typeface="Courier New" panose="02070309020205020404" pitchFamily="49" charset="0"/>
                <a:sym typeface="Symbol" panose="05050102010706020507" pitchFamily="18" charset="2"/>
              </a:rPr>
              <a:t> </a:t>
            </a:r>
            <a:r>
              <a:rPr lang="en-US" altLang="zh-CN" dirty="0">
                <a:latin typeface="Times New Roman" panose="02020603050405020304" pitchFamily="18" charset="0"/>
              </a:rPr>
              <a:t>1)= (</a:t>
            </a:r>
            <a:r>
              <a:rPr lang="en-US" altLang="zh-CN" i="1" dirty="0">
                <a:latin typeface="Times New Roman" panose="02020603050405020304" pitchFamily="18" charset="0"/>
              </a:rPr>
              <a:t>x</a:t>
            </a:r>
            <a:r>
              <a:rPr lang="en-US" altLang="zh-CN" dirty="0">
                <a:latin typeface="Times New Roman" panose="02020603050405020304" pitchFamily="18" charset="0"/>
                <a:cs typeface="Courier New" panose="02070309020205020404" pitchFamily="49" charset="0"/>
                <a:sym typeface="Symbol" panose="05050102010706020507" pitchFamily="18" charset="2"/>
              </a:rPr>
              <a:t>  </a:t>
            </a:r>
            <a:r>
              <a:rPr lang="en-US" altLang="zh-CN" i="1" dirty="0">
                <a:latin typeface="Times New Roman" panose="02020603050405020304" pitchFamily="18" charset="0"/>
              </a:rPr>
              <a:t>x</a:t>
            </a:r>
            <a:r>
              <a:rPr lang="en-US" altLang="zh-CN" dirty="0">
                <a:latin typeface="Times New Roman" panose="02020603050405020304" pitchFamily="18" charset="0"/>
              </a:rPr>
              <a:t>)</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rPr>
              <a:t>(</a:t>
            </a:r>
            <a:r>
              <a:rPr lang="en-US" altLang="zh-CN" i="1" dirty="0">
                <a:latin typeface="Times New Roman" panose="02020603050405020304" pitchFamily="18" charset="0"/>
              </a:rPr>
              <a:t>x </a:t>
            </a:r>
            <a:r>
              <a:rPr lang="en-US" altLang="zh-CN" dirty="0">
                <a:latin typeface="Times New Roman" panose="02020603050405020304" pitchFamily="18" charset="0"/>
                <a:cs typeface="Courier New" panose="02070309020205020404" pitchFamily="49" charset="0"/>
                <a:sym typeface="Symbol" panose="05050102010706020507" pitchFamily="18" charset="2"/>
              </a:rPr>
              <a:t></a:t>
            </a:r>
            <a:r>
              <a:rPr lang="en-US" altLang="zh-CN" dirty="0">
                <a:latin typeface="Times New Roman" panose="02020603050405020304" pitchFamily="18" charset="0"/>
              </a:rPr>
              <a:t>1)= </a:t>
            </a:r>
            <a:r>
              <a:rPr lang="en-US" altLang="zh-CN" i="1" dirty="0">
                <a:latin typeface="Times New Roman" panose="02020603050405020304" pitchFamily="18" charset="0"/>
              </a:rPr>
              <a:t>x</a:t>
            </a:r>
            <a:r>
              <a:rPr lang="en-US" altLang="zh-CN" dirty="0">
                <a:latin typeface="Times New Roman" panose="02020603050405020304" pitchFamily="18" charset="0"/>
                <a:cs typeface="Courier New" panose="02070309020205020404" pitchFamily="49" charset="0"/>
                <a:sym typeface="Symbol" panose="05050102010706020507" pitchFamily="18" charset="2"/>
              </a:rPr>
              <a:t> </a:t>
            </a:r>
            <a:r>
              <a:rPr lang="en-US" altLang="zh-CN" dirty="0">
                <a:latin typeface="Times New Roman" panose="02020603050405020304" pitchFamily="18" charset="0"/>
              </a:rPr>
              <a:t> (</a:t>
            </a:r>
            <a:r>
              <a:rPr lang="en-US" altLang="zh-CN" i="1" dirty="0">
                <a:latin typeface="Times New Roman" panose="02020603050405020304" pitchFamily="18" charset="0"/>
              </a:rPr>
              <a:t>x</a:t>
            </a:r>
            <a:r>
              <a:rPr lang="en-US" altLang="zh-CN" dirty="0">
                <a:latin typeface="Times New Roman" panose="02020603050405020304" pitchFamily="18" charset="0"/>
                <a:sym typeface="Symbol" panose="05050102010706020507" pitchFamily="18" charset="2"/>
              </a:rPr>
              <a:t>  </a:t>
            </a:r>
            <a:r>
              <a:rPr lang="en-US" altLang="zh-CN" dirty="0">
                <a:latin typeface="Times New Roman" panose="02020603050405020304" pitchFamily="18" charset="0"/>
              </a:rPr>
              <a:t>1)= </a:t>
            </a:r>
            <a:r>
              <a:rPr lang="en-US" altLang="zh-CN" i="1" dirty="0">
                <a:latin typeface="Times New Roman" panose="02020603050405020304" pitchFamily="18" charset="0"/>
              </a:rPr>
              <a:t>x</a:t>
            </a:r>
            <a:r>
              <a:rPr lang="en-US" altLang="zh-CN" dirty="0">
                <a:latin typeface="Times New Roman" panose="02020603050405020304" pitchFamily="18" charset="0"/>
                <a:cs typeface="Courier New" panose="02070309020205020404" pitchFamily="49" charset="0"/>
                <a:sym typeface="Symbol" panose="05050102010706020507" pitchFamily="18" charset="2"/>
              </a:rPr>
              <a:t>  </a:t>
            </a:r>
            <a:r>
              <a:rPr lang="en-US" altLang="zh-CN" i="1" dirty="0">
                <a:latin typeface="Times New Roman" panose="02020603050405020304" pitchFamily="18" charset="0"/>
              </a:rPr>
              <a:t>x</a:t>
            </a:r>
            <a:r>
              <a:rPr lang="en-US" altLang="zh-CN" dirty="0">
                <a:latin typeface="Times New Roman" panose="02020603050405020304" pitchFamily="18" charset="0"/>
              </a:rPr>
              <a:t>=1</a:t>
            </a:r>
          </a:p>
          <a:p>
            <a:pPr lvl="1" algn="just" eaLnBrk="1" hangingPunct="1">
              <a:lnSpc>
                <a:spcPct val="120000"/>
              </a:lnSpc>
            </a:pPr>
            <a:r>
              <a:rPr lang="en-US" altLang="zh-CN" i="1" dirty="0">
                <a:latin typeface="Times New Roman" panose="02020603050405020304" pitchFamily="18" charset="0"/>
              </a:rPr>
              <a:t>x</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rPr>
              <a:t>0= 0</a:t>
            </a:r>
            <a:r>
              <a:rPr lang="en-US" altLang="zh-CN" dirty="0">
                <a:latin typeface="Times New Roman" panose="02020603050405020304" pitchFamily="18" charset="0"/>
                <a:cs typeface="Courier New" panose="02070309020205020404" pitchFamily="49" charset="0"/>
                <a:sym typeface="Symbol" panose="05050102010706020507" pitchFamily="18" charset="2"/>
              </a:rPr>
              <a:t></a:t>
            </a:r>
            <a:r>
              <a:rPr lang="en-US" altLang="zh-CN" dirty="0">
                <a:latin typeface="Times New Roman" panose="02020603050405020304" pitchFamily="18" charset="0"/>
              </a:rPr>
              <a:t>(</a:t>
            </a:r>
            <a:r>
              <a:rPr lang="en-US" altLang="zh-CN" i="1" dirty="0">
                <a:latin typeface="Times New Roman" panose="02020603050405020304" pitchFamily="18" charset="0"/>
              </a:rPr>
              <a:t>x</a:t>
            </a:r>
            <a:r>
              <a:rPr lang="en-US" altLang="zh-CN"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rPr>
              <a:t>0) =(</a:t>
            </a:r>
            <a:r>
              <a:rPr lang="en-US" altLang="zh-CN" i="1" dirty="0">
                <a:latin typeface="Times New Roman" panose="02020603050405020304" pitchFamily="18" charset="0"/>
              </a:rPr>
              <a:t>x</a:t>
            </a:r>
            <a:r>
              <a:rPr lang="en-US" altLang="zh-CN" dirty="0">
                <a:latin typeface="Times New Roman" panose="02020603050405020304" pitchFamily="18" charset="0"/>
                <a:cs typeface="Courier New" panose="02070309020205020404" pitchFamily="49" charset="0"/>
                <a:sym typeface="Symbol" panose="05050102010706020507" pitchFamily="18" charset="2"/>
              </a:rPr>
              <a:t> </a:t>
            </a:r>
            <a:r>
              <a:rPr lang="en-US" altLang="zh-CN" dirty="0">
                <a:latin typeface="Times New Roman" panose="02020603050405020304" pitchFamily="18" charset="0"/>
                <a:sym typeface="Symbol" panose="05050102010706020507" pitchFamily="18" charset="2"/>
              </a:rPr>
              <a:t> </a:t>
            </a:r>
            <a:r>
              <a:rPr lang="en-US" altLang="zh-CN" i="1" dirty="0">
                <a:latin typeface="Times New Roman" panose="02020603050405020304" pitchFamily="18" charset="0"/>
              </a:rPr>
              <a:t>x</a:t>
            </a:r>
            <a:r>
              <a:rPr lang="en-US" altLang="zh-CN" dirty="0">
                <a:latin typeface="Times New Roman" panose="02020603050405020304" pitchFamily="18" charset="0"/>
              </a:rPr>
              <a:t>)</a:t>
            </a:r>
            <a:r>
              <a:rPr lang="en-US" altLang="zh-CN"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cs typeface="Courier New" panose="02070309020205020404" pitchFamily="49" charset="0"/>
                <a:sym typeface="Symbol" panose="05050102010706020507" pitchFamily="18" charset="2"/>
              </a:rPr>
              <a:t></a:t>
            </a:r>
            <a:r>
              <a:rPr lang="en-US" altLang="zh-CN" dirty="0">
                <a:latin typeface="Times New Roman" panose="02020603050405020304" pitchFamily="18" charset="0"/>
              </a:rPr>
              <a:t>(</a:t>
            </a:r>
            <a:r>
              <a:rPr lang="en-US" altLang="zh-CN" i="1" dirty="0">
                <a:latin typeface="Times New Roman" panose="02020603050405020304" pitchFamily="18" charset="0"/>
              </a:rPr>
              <a:t>x </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rPr>
              <a:t>0)= </a:t>
            </a:r>
            <a:r>
              <a:rPr lang="en-US" altLang="zh-CN" i="1" dirty="0">
                <a:latin typeface="Times New Roman" panose="02020603050405020304" pitchFamily="18" charset="0"/>
              </a:rPr>
              <a:t>x</a:t>
            </a:r>
            <a:r>
              <a:rPr lang="en-US" altLang="zh-CN" dirty="0">
                <a:latin typeface="Times New Roman" panose="02020603050405020304" pitchFamily="18" charset="0"/>
                <a:cs typeface="Courier New" panose="02070309020205020404" pitchFamily="49" charset="0"/>
                <a:sym typeface="Symbol" panose="05050102010706020507" pitchFamily="18" charset="2"/>
              </a:rPr>
              <a:t> </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rPr>
              <a:t> (</a:t>
            </a:r>
            <a:r>
              <a:rPr lang="en-US" altLang="zh-CN" i="1" dirty="0">
                <a:latin typeface="Times New Roman" panose="02020603050405020304" pitchFamily="18" charset="0"/>
              </a:rPr>
              <a:t>x </a:t>
            </a:r>
            <a:r>
              <a:rPr lang="en-US" altLang="zh-CN" dirty="0">
                <a:latin typeface="Times New Roman" panose="02020603050405020304" pitchFamily="18" charset="0"/>
                <a:cs typeface="Courier New" panose="02070309020205020404" pitchFamily="49" charset="0"/>
                <a:sym typeface="Symbol" panose="05050102010706020507" pitchFamily="18" charset="2"/>
              </a:rPr>
              <a:t></a:t>
            </a:r>
            <a:r>
              <a:rPr lang="en-US" altLang="zh-CN" dirty="0">
                <a:latin typeface="Times New Roman" panose="02020603050405020304" pitchFamily="18" charset="0"/>
                <a:sym typeface="Symbol" panose="05050102010706020507" pitchFamily="18" charset="2"/>
              </a:rPr>
              <a:t> </a:t>
            </a:r>
            <a:r>
              <a:rPr lang="en-US" altLang="zh-CN" dirty="0">
                <a:latin typeface="Times New Roman" panose="02020603050405020304" pitchFamily="18" charset="0"/>
              </a:rPr>
              <a:t>0)= </a:t>
            </a:r>
            <a:r>
              <a:rPr lang="en-US" altLang="zh-CN" i="1" dirty="0">
                <a:latin typeface="Times New Roman" panose="02020603050405020304" pitchFamily="18" charset="0"/>
              </a:rPr>
              <a:t>x</a:t>
            </a:r>
            <a:r>
              <a:rPr lang="en-US" altLang="zh-CN" dirty="0">
                <a:latin typeface="Times New Roman" panose="02020603050405020304" pitchFamily="18" charset="0"/>
                <a:cs typeface="Courier New" panose="02070309020205020404" pitchFamily="49" charset="0"/>
                <a:sym typeface="Symbol" panose="05050102010706020507" pitchFamily="18" charset="2"/>
              </a:rPr>
              <a:t> </a:t>
            </a:r>
            <a:r>
              <a:rPr lang="en-US" altLang="zh-CN" dirty="0">
                <a:latin typeface="Times New Roman" panose="02020603050405020304" pitchFamily="18" charset="0"/>
                <a:sym typeface="Symbol" panose="05050102010706020507" pitchFamily="18" charset="2"/>
              </a:rPr>
              <a:t></a:t>
            </a:r>
            <a:r>
              <a:rPr lang="en-US" altLang="zh-CN" dirty="0">
                <a:latin typeface="Times New Roman" panose="02020603050405020304" pitchFamily="18" charset="0"/>
                <a:cs typeface="Courier New" panose="02070309020205020404" pitchFamily="49" charset="0"/>
                <a:sym typeface="Symbol" panose="05050102010706020507" pitchFamily="18" charset="2"/>
              </a:rPr>
              <a:t> </a:t>
            </a:r>
            <a:r>
              <a:rPr lang="en-US" altLang="zh-CN" i="1" dirty="0">
                <a:latin typeface="Times New Roman" panose="02020603050405020304" pitchFamily="18" charset="0"/>
              </a:rPr>
              <a:t>x</a:t>
            </a:r>
            <a:r>
              <a:rPr lang="en-US" altLang="zh-CN" dirty="0">
                <a:latin typeface="Times New Roman" panose="02020603050405020304" pitchFamily="18" charset="0"/>
              </a:rPr>
              <a:t>=0</a:t>
            </a:r>
          </a:p>
          <a:p>
            <a:pPr eaLnBrk="1" hangingPunct="1">
              <a:lnSpc>
                <a:spcPct val="120000"/>
              </a:lnSpc>
              <a:spcBef>
                <a:spcPts val="600"/>
              </a:spcBef>
              <a:spcAft>
                <a:spcPts val="600"/>
              </a:spcAft>
            </a:pP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DABFA806-6403-8D47-A7C2-C0053C7D36D3}"/>
              </a:ext>
            </a:extLst>
          </p:cNvPr>
          <p:cNvSpPr>
            <a:spLocks noGrp="1"/>
          </p:cNvSpPr>
          <p:nvPr>
            <p:ph type="dt" sz="half" idx="2"/>
          </p:nvPr>
        </p:nvSpPr>
        <p:spPr/>
        <p:txBody>
          <a:bodyPr/>
          <a:lstStyle/>
          <a:p>
            <a:pPr>
              <a:defRPr/>
            </a:pPr>
            <a:fld id="{83A0A7B3-6A21-3A41-B782-CF0E6722BFD3}"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5FC26745-AC77-0545-A1D6-84F5A5E10C3C}"/>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27658"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0115C26-20F1-4498-A97A-F18DA20D379D}" type="slidenum">
              <a:rPr lang="en-US" altLang="zh-CN" smtClean="0"/>
              <a:pPr/>
              <a:t>10</a:t>
            </a:fld>
            <a:endParaRPr lang="en-US" altLang="zh-CN"/>
          </a:p>
        </p:txBody>
      </p:sp>
      <p:cxnSp>
        <p:nvCxnSpPr>
          <p:cNvPr id="27652" name="直接连接符 5"/>
          <p:cNvCxnSpPr>
            <a:cxnSpLocks noChangeShapeType="1"/>
          </p:cNvCxnSpPr>
          <p:nvPr/>
        </p:nvCxnSpPr>
        <p:spPr bwMode="auto">
          <a:xfrm>
            <a:off x="4140200" y="3803650"/>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3" name="直接连接符 5"/>
          <p:cNvCxnSpPr>
            <a:cxnSpLocks noChangeShapeType="1"/>
          </p:cNvCxnSpPr>
          <p:nvPr/>
        </p:nvCxnSpPr>
        <p:spPr bwMode="auto">
          <a:xfrm>
            <a:off x="6299200" y="3810000"/>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4" name="直接连接符 6"/>
          <p:cNvCxnSpPr>
            <a:cxnSpLocks noChangeShapeType="1"/>
          </p:cNvCxnSpPr>
          <p:nvPr/>
        </p:nvCxnSpPr>
        <p:spPr bwMode="auto">
          <a:xfrm>
            <a:off x="7883922" y="3823970"/>
            <a:ext cx="144462"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5" name="直接连接符 5"/>
          <p:cNvCxnSpPr>
            <a:cxnSpLocks noChangeShapeType="1"/>
          </p:cNvCxnSpPr>
          <p:nvPr/>
        </p:nvCxnSpPr>
        <p:spPr bwMode="auto">
          <a:xfrm>
            <a:off x="4053840" y="4362450"/>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6" name="直接连接符 5"/>
          <p:cNvCxnSpPr>
            <a:cxnSpLocks noChangeShapeType="1"/>
          </p:cNvCxnSpPr>
          <p:nvPr/>
        </p:nvCxnSpPr>
        <p:spPr bwMode="auto">
          <a:xfrm>
            <a:off x="6299201" y="4362450"/>
            <a:ext cx="144462"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7" name="直接连接符 5"/>
          <p:cNvCxnSpPr>
            <a:cxnSpLocks noChangeShapeType="1"/>
          </p:cNvCxnSpPr>
          <p:nvPr/>
        </p:nvCxnSpPr>
        <p:spPr bwMode="auto">
          <a:xfrm>
            <a:off x="7883921" y="4365625"/>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622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CN" altLang="en-US" sz="3600"/>
              <a:t>布尔代数的性质</a:t>
            </a:r>
          </a:p>
        </p:txBody>
      </p:sp>
      <p:sp>
        <p:nvSpPr>
          <p:cNvPr id="29699" name="Rectangle 3"/>
          <p:cNvSpPr>
            <a:spLocks noGrp="1" noChangeArrowheads="1"/>
          </p:cNvSpPr>
          <p:nvPr>
            <p:ph idx="1"/>
          </p:nvPr>
        </p:nvSpPr>
        <p:spPr/>
        <p:txBody>
          <a:bodyPr/>
          <a:lstStyle/>
          <a:p>
            <a:pPr algn="just" eaLnBrk="1" hangingPunct="1">
              <a:lnSpc>
                <a:spcPct val="110000"/>
              </a:lnSpc>
            </a:pPr>
            <a:r>
              <a:rPr lang="zh-CN" altLang="en-US" sz="2800" dirty="0">
                <a:solidFill>
                  <a:srgbClr val="FF0000"/>
                </a:solidFill>
                <a:latin typeface="Times New Roman" panose="02020603050405020304" pitchFamily="18" charset="0"/>
                <a:cs typeface="Times New Roman" panose="02020603050405020304" pitchFamily="18" charset="0"/>
              </a:rPr>
              <a:t>证明吸收律</a:t>
            </a:r>
            <a:endParaRPr lang="zh-CN" altLang="en-US" sz="2800" dirty="0">
              <a:latin typeface="Times New Roman" panose="02020603050405020304" pitchFamily="18" charset="0"/>
              <a:cs typeface="Times New Roman" panose="02020603050405020304" pitchFamily="18" charset="0"/>
            </a:endParaRPr>
          </a:p>
          <a:p>
            <a:pPr lvl="1" algn="just" eaLnBrk="1" hangingPunct="1">
              <a:lnSpc>
                <a:spcPct val="110000"/>
              </a:lnSpc>
            </a:pP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1)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 x</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1 =</a:t>
            </a:r>
            <a:r>
              <a:rPr lang="en-US" altLang="zh-CN" sz="2400" i="1" dirty="0">
                <a:latin typeface="Times New Roman" panose="02020603050405020304" pitchFamily="18" charset="0"/>
                <a:cs typeface="Times New Roman" panose="02020603050405020304" pitchFamily="18" charset="0"/>
              </a:rPr>
              <a:t> x </a:t>
            </a:r>
            <a:endParaRPr lang="en-US" altLang="zh-CN" sz="2400" dirty="0">
              <a:latin typeface="Times New Roman" panose="02020603050405020304" pitchFamily="18" charset="0"/>
              <a:cs typeface="Times New Roman" panose="02020603050405020304" pitchFamily="18" charset="0"/>
            </a:endParaRPr>
          </a:p>
          <a:p>
            <a:pPr lvl="1" algn="just" eaLnBrk="1" hangingPunct="1">
              <a:lnSpc>
                <a:spcPct val="110000"/>
              </a:lnSpc>
            </a:pP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Courier New" panose="02070309020205020404" pitchFamily="49"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0)</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Courier New" panose="02070309020205020404" pitchFamily="49"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0</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 x</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0 =</a:t>
            </a:r>
            <a:r>
              <a:rPr lang="en-US" altLang="zh-CN" sz="2400" i="1" dirty="0">
                <a:latin typeface="Times New Roman" panose="02020603050405020304" pitchFamily="18" charset="0"/>
                <a:cs typeface="Times New Roman" panose="02020603050405020304" pitchFamily="18" charset="0"/>
              </a:rPr>
              <a:t> x </a:t>
            </a:r>
            <a:endParaRPr lang="en-US" altLang="zh-CN" sz="2400" dirty="0">
              <a:latin typeface="Times New Roman" panose="02020603050405020304" pitchFamily="18" charset="0"/>
              <a:cs typeface="Times New Roman" panose="02020603050405020304" pitchFamily="18" charset="0"/>
            </a:endParaRPr>
          </a:p>
          <a:p>
            <a:pPr algn="just" eaLnBrk="1" hangingPunct="1">
              <a:lnSpc>
                <a:spcPct val="150000"/>
              </a:lnSpc>
            </a:pPr>
            <a:r>
              <a:rPr lang="zh-CN" altLang="en-US" sz="2800" dirty="0">
                <a:solidFill>
                  <a:srgbClr val="FF0000"/>
                </a:solidFill>
                <a:latin typeface="Times New Roman" panose="02020603050405020304" pitchFamily="18" charset="0"/>
                <a:cs typeface="Times New Roman" panose="02020603050405020304" pitchFamily="18" charset="0"/>
              </a:rPr>
              <a:t>证明幂等律</a:t>
            </a:r>
            <a:endParaRPr lang="zh-CN" altLang="en-US" sz="2800" dirty="0">
              <a:latin typeface="Times New Roman" panose="02020603050405020304" pitchFamily="18" charset="0"/>
              <a:cs typeface="Times New Roman" panose="02020603050405020304" pitchFamily="18" charset="0"/>
            </a:endParaRPr>
          </a:p>
          <a:p>
            <a:pPr lvl="1" algn="just" eaLnBrk="1" hangingPunct="1">
              <a:lnSpc>
                <a:spcPct val="110000"/>
              </a:lnSpc>
            </a:pP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 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0)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 x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应用同一律、吸收律）</a:t>
            </a:r>
            <a:endParaRPr lang="en-US" altLang="zh-CN" sz="2400" dirty="0">
              <a:latin typeface="Times New Roman" panose="02020603050405020304" pitchFamily="18" charset="0"/>
              <a:cs typeface="Times New Roman" panose="02020603050405020304" pitchFamily="18" charset="0"/>
            </a:endParaRPr>
          </a:p>
          <a:p>
            <a:pPr lvl="1" algn="just" eaLnBrk="1" hangingPunct="1">
              <a:lnSpc>
                <a:spcPct val="110000"/>
              </a:lnSpc>
            </a:pPr>
            <a:endParaRPr lang="en-US" altLang="zh-CN" sz="2400" b="1" dirty="0">
              <a:latin typeface="Times New Roman" panose="02020603050405020304" pitchFamily="18" charset="0"/>
              <a:cs typeface="Times New Roman" panose="02020603050405020304" pitchFamily="18" charset="0"/>
            </a:endParaRPr>
          </a:p>
          <a:p>
            <a:pPr lvl="1" algn="just" eaLnBrk="1" hangingPunct="1">
              <a:lnSpc>
                <a:spcPct val="110000"/>
              </a:lnSpc>
            </a:pPr>
            <a:endParaRPr lang="zh-CN" altLang="en-US" sz="2400" b="1" dirty="0">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87C3B735-CC24-D44E-A2F8-7FA354680339}"/>
              </a:ext>
            </a:extLst>
          </p:cNvPr>
          <p:cNvSpPr>
            <a:spLocks noGrp="1"/>
          </p:cNvSpPr>
          <p:nvPr>
            <p:ph type="dt" sz="half" idx="2"/>
          </p:nvPr>
        </p:nvSpPr>
        <p:spPr/>
        <p:txBody>
          <a:bodyPr/>
          <a:lstStyle/>
          <a:p>
            <a:pPr>
              <a:defRPr/>
            </a:pPr>
            <a:fld id="{C892EA5D-E292-024F-BE55-6D8920DFF54A}"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9D3D99A9-025C-7447-A9E3-9DF1C217398B}"/>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29702"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ECB8CF0-2A9F-496C-B6F1-D0594DCF3781}" type="slidenum">
              <a:rPr lang="en-US" altLang="zh-CN" smtClean="0"/>
              <a:pPr/>
              <a:t>11</a:t>
            </a:fld>
            <a:endParaRPr lang="en-US" altLang="zh-CN"/>
          </a:p>
        </p:txBody>
      </p:sp>
      <p:grpSp>
        <p:nvGrpSpPr>
          <p:cNvPr id="4" name="组合 32"/>
          <p:cNvGrpSpPr>
            <a:grpSpLocks/>
          </p:cNvGrpSpPr>
          <p:nvPr/>
        </p:nvGrpSpPr>
        <p:grpSpPr bwMode="auto">
          <a:xfrm>
            <a:off x="808038" y="4840288"/>
            <a:ext cx="3603625" cy="511175"/>
            <a:chOff x="3923928" y="4797152"/>
            <a:chExt cx="3604126" cy="510778"/>
          </a:xfrm>
        </p:grpSpPr>
        <p:sp>
          <p:nvSpPr>
            <p:cNvPr id="29703" name="圆角矩形标注 24"/>
            <p:cNvSpPr>
              <a:spLocks noChangeArrowheads="1"/>
            </p:cNvSpPr>
            <p:nvPr/>
          </p:nvSpPr>
          <p:spPr bwMode="auto">
            <a:xfrm>
              <a:off x="3923928" y="4797152"/>
              <a:ext cx="1155854" cy="510778"/>
            </a:xfrm>
            <a:prstGeom prst="wedgeRoundRectCallout">
              <a:avLst>
                <a:gd name="adj1" fmla="val -21264"/>
                <a:gd name="adj2" fmla="val 39171"/>
                <a:gd name="adj3" fmla="val 16667"/>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rPr>
                <a:t>吸收律</a:t>
              </a:r>
            </a:p>
          </p:txBody>
        </p:sp>
        <p:sp>
          <p:nvSpPr>
            <p:cNvPr id="29704" name="下箭头 28"/>
            <p:cNvSpPr>
              <a:spLocks noChangeArrowheads="1"/>
            </p:cNvSpPr>
            <p:nvPr/>
          </p:nvSpPr>
          <p:spPr bwMode="auto">
            <a:xfrm rot="-5400000">
              <a:off x="5576795" y="4809665"/>
              <a:ext cx="366675" cy="551039"/>
            </a:xfrm>
            <a:prstGeom prst="downArrow">
              <a:avLst>
                <a:gd name="adj1" fmla="val 50000"/>
                <a:gd name="adj2" fmla="val 50003"/>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29705" name="圆角矩形标注 29"/>
            <p:cNvSpPr>
              <a:spLocks noChangeArrowheads="1"/>
            </p:cNvSpPr>
            <p:nvPr/>
          </p:nvSpPr>
          <p:spPr bwMode="auto">
            <a:xfrm>
              <a:off x="6372200" y="4797152"/>
              <a:ext cx="1155854" cy="510778"/>
            </a:xfrm>
            <a:prstGeom prst="wedgeRoundRectCallout">
              <a:avLst>
                <a:gd name="adj1" fmla="val -21264"/>
                <a:gd name="adj2" fmla="val 39171"/>
                <a:gd name="adj3" fmla="val 16667"/>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rPr>
                <a:t>幂等律</a:t>
              </a:r>
            </a:p>
          </p:txBody>
        </p:sp>
      </p:grpSp>
      <p:sp>
        <p:nvSpPr>
          <p:cNvPr id="8" name="Rectangle 3"/>
          <p:cNvSpPr txBox="1">
            <a:spLocks noChangeArrowheads="1"/>
          </p:cNvSpPr>
          <p:nvPr/>
        </p:nvSpPr>
        <p:spPr bwMode="auto">
          <a:xfrm>
            <a:off x="304800" y="5413375"/>
            <a:ext cx="81470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lvl="1" algn="just" eaLnBrk="1" hangingPunct="1">
              <a:lnSpc>
                <a:spcPct val="150000"/>
              </a:lnSpc>
              <a:spcBef>
                <a:spcPct val="0"/>
              </a:spcBef>
              <a:buClrTx/>
              <a:buSzTx/>
              <a:buFontTx/>
              <a:buNone/>
            </a:pP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solidFill>
                  <a:srgbClr val="FF0000"/>
                </a:solidFill>
                <a:latin typeface="Times New Roman" panose="02020603050405020304" pitchFamily="18" charset="0"/>
                <a:cs typeface="Times New Roman" panose="02020603050405020304" pitchFamily="18" charset="0"/>
              </a:rPr>
              <a:t>x</a:t>
            </a:r>
            <a:r>
              <a:rPr lang="en-US" altLang="zh-CN" sz="2400" i="1" dirty="0">
                <a:latin typeface="Times New Roman" panose="02020603050405020304" pitchFamily="18" charset="0"/>
                <a:cs typeface="Times New Roman" panose="02020603050405020304" pitchFamily="18" charset="0"/>
              </a:rPr>
              <a:t> = 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 </a:t>
            </a:r>
            <a:r>
              <a:rPr lang="en-US" altLang="zh-CN" sz="2400" i="1" dirty="0">
                <a:solidFill>
                  <a:srgbClr val="FF0000"/>
                </a:solidFill>
                <a:latin typeface="Times New Roman" panose="02020603050405020304" pitchFamily="18" charset="0"/>
                <a:cs typeface="Times New Roman" panose="02020603050405020304" pitchFamily="18" charset="0"/>
              </a:rPr>
              <a:t>x </a:t>
            </a:r>
            <a:r>
              <a:rPr lang="en-US" altLang="zh-CN" sz="2400" dirty="0">
                <a:solidFill>
                  <a:srgbClr val="FF0000"/>
                </a:solidFill>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solidFill>
                  <a:srgbClr val="FF0000"/>
                </a:solidFill>
                <a:latin typeface="Times New Roman" panose="02020603050405020304" pitchFamily="18" charset="0"/>
                <a:cs typeface="Times New Roman" panose="02020603050405020304" pitchFamily="18" charset="0"/>
              </a:rPr>
              <a:t>(</a:t>
            </a:r>
            <a:r>
              <a:rPr lang="en-US" altLang="zh-CN" sz="2400" i="1" dirty="0" err="1">
                <a:solidFill>
                  <a:srgbClr val="FF0000"/>
                </a:solidFill>
                <a:latin typeface="Times New Roman" panose="02020603050405020304" pitchFamily="18" charset="0"/>
                <a:cs typeface="Times New Roman" panose="02020603050405020304" pitchFamily="18" charset="0"/>
              </a:rPr>
              <a:t>x</a:t>
            </a:r>
            <a:r>
              <a:rPr lang="en-US" altLang="zh-CN"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solidFill>
                  <a:srgbClr val="FF0000"/>
                </a:solidFill>
                <a:latin typeface="Times New Roman" panose="02020603050405020304" pitchFamily="18" charset="0"/>
                <a:cs typeface="Times New Roman" panose="02020603050405020304" pitchFamily="18" charset="0"/>
              </a:rPr>
              <a:t>x</a:t>
            </a:r>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 </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两次应用吸收律）</a:t>
            </a:r>
            <a:endParaRPr lang="en-US" altLang="zh-CN"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50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750" y="692150"/>
            <a:ext cx="7772400" cy="720725"/>
          </a:xfrm>
        </p:spPr>
        <p:txBody>
          <a:bodyPr/>
          <a:lstStyle/>
          <a:p>
            <a:pPr eaLnBrk="1" hangingPunct="1"/>
            <a:r>
              <a:rPr lang="zh-CN" altLang="en-US" sz="3600"/>
              <a:t>布尔代数的性质</a:t>
            </a:r>
          </a:p>
        </p:txBody>
      </p:sp>
      <p:sp>
        <p:nvSpPr>
          <p:cNvPr id="31747" name="Rectangle 3"/>
          <p:cNvSpPr>
            <a:spLocks noGrp="1" noChangeArrowheads="1"/>
          </p:cNvSpPr>
          <p:nvPr>
            <p:ph type="body" idx="1"/>
          </p:nvPr>
        </p:nvSpPr>
        <p:spPr>
          <a:xfrm>
            <a:off x="219075" y="1989138"/>
            <a:ext cx="8924925" cy="3816350"/>
          </a:xfrm>
        </p:spPr>
        <p:txBody>
          <a:bodyPr/>
          <a:lstStyle/>
          <a:p>
            <a:pPr algn="just" eaLnBrk="1" hangingPunct="1">
              <a:lnSpc>
                <a:spcPct val="120000"/>
              </a:lnSpc>
            </a:pPr>
            <a:r>
              <a:rPr lang="zh-CN" altLang="en-US" sz="2800" dirty="0">
                <a:solidFill>
                  <a:srgbClr val="FF0000"/>
                </a:solidFill>
                <a:latin typeface="Times New Roman" panose="02020603050405020304" pitchFamily="18" charset="0"/>
              </a:rPr>
              <a:t>引理</a:t>
            </a:r>
            <a:r>
              <a:rPr lang="zh-CN" altLang="en-US" sz="2800" dirty="0">
                <a:latin typeface="Times New Roman" panose="02020603050405020304" pitchFamily="18" charset="0"/>
              </a:rPr>
              <a:t>：</a:t>
            </a:r>
            <a:r>
              <a:rPr lang="zh-CN" altLang="en-US" sz="2800" dirty="0">
                <a:latin typeface="Times New Roman" panose="02020603050405020304" pitchFamily="18" charset="0"/>
                <a:sym typeface="Symbol" panose="05050102010706020507" pitchFamily="18" charset="2"/>
              </a:rPr>
              <a:t></a:t>
            </a:r>
            <a:r>
              <a:rPr lang="en-US" altLang="zh-CN" sz="2800" i="1" dirty="0">
                <a:latin typeface="Times New Roman" panose="02020603050405020304" pitchFamily="18" charset="0"/>
              </a:rPr>
              <a:t>x</a:t>
            </a:r>
            <a:r>
              <a:rPr lang="en-US" altLang="zh-CN" sz="2800" dirty="0">
                <a:latin typeface="Times New Roman" panose="02020603050405020304" pitchFamily="18" charset="0"/>
              </a:rPr>
              <a:t>, </a:t>
            </a:r>
            <a:r>
              <a:rPr lang="en-US" altLang="zh-CN" sz="2800" i="1" dirty="0">
                <a:latin typeface="Times New Roman" panose="02020603050405020304" pitchFamily="18" charset="0"/>
              </a:rPr>
              <a:t>y</a:t>
            </a:r>
            <a:r>
              <a:rPr lang="en-US" altLang="zh-CN" sz="2800" dirty="0">
                <a:latin typeface="Times New Roman" panose="02020603050405020304" pitchFamily="18" charset="0"/>
              </a:rPr>
              <a:t>, </a:t>
            </a:r>
            <a:r>
              <a:rPr lang="en-US" altLang="zh-CN" sz="2800" i="1" dirty="0" err="1">
                <a:latin typeface="Times New Roman" panose="02020603050405020304" pitchFamily="18" charset="0"/>
              </a:rPr>
              <a:t>z</a:t>
            </a:r>
            <a:r>
              <a:rPr lang="en-US" altLang="zh-CN" sz="2800" dirty="0" err="1">
                <a:latin typeface="Times New Roman" panose="02020603050405020304" pitchFamily="18" charset="0"/>
                <a:sym typeface="Symbol" panose="05050102010706020507" pitchFamily="18" charset="2"/>
              </a:rPr>
              <a:t></a:t>
            </a:r>
            <a:r>
              <a:rPr lang="en-US" altLang="zh-CN" sz="2800" dirty="0" err="1">
                <a:latin typeface="Times New Roman" panose="02020603050405020304" pitchFamily="18" charset="0"/>
              </a:rPr>
              <a:t>B</a:t>
            </a:r>
            <a:r>
              <a:rPr lang="en-US" altLang="zh-CN" sz="2800" dirty="0">
                <a:latin typeface="Times New Roman" panose="02020603050405020304" pitchFamily="18" charset="0"/>
              </a:rPr>
              <a:t>, </a:t>
            </a:r>
            <a:r>
              <a:rPr lang="zh-CN" altLang="en-US" sz="2800" dirty="0">
                <a:latin typeface="Times New Roman" panose="02020603050405020304" pitchFamily="18" charset="0"/>
              </a:rPr>
              <a:t>若 </a:t>
            </a:r>
            <a:r>
              <a:rPr lang="en-US" altLang="zh-CN" sz="2800" i="1" dirty="0" err="1">
                <a:latin typeface="Times New Roman" panose="02020603050405020304" pitchFamily="18" charset="0"/>
              </a:rPr>
              <a:t>x</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rPr>
              <a:t>z</a:t>
            </a:r>
            <a:r>
              <a:rPr lang="en-US" altLang="zh-CN" sz="2800" dirty="0">
                <a:latin typeface="Times New Roman" panose="02020603050405020304" pitchFamily="18" charset="0"/>
              </a:rPr>
              <a:t>=</a:t>
            </a:r>
            <a:r>
              <a:rPr lang="en-US" altLang="zh-CN" sz="2800" i="1" dirty="0" err="1">
                <a:latin typeface="Times New Roman" panose="02020603050405020304" pitchFamily="18" charset="0"/>
              </a:rPr>
              <a:t>y</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rPr>
              <a:t>z</a:t>
            </a:r>
            <a:r>
              <a:rPr lang="en-US" altLang="zh-CN" sz="2800" dirty="0">
                <a:latin typeface="Times New Roman" panose="02020603050405020304" pitchFamily="18" charset="0"/>
              </a:rPr>
              <a:t> </a:t>
            </a:r>
            <a:r>
              <a:rPr lang="zh-CN" altLang="en-US" sz="2800" dirty="0">
                <a:latin typeface="Times New Roman" panose="02020603050405020304" pitchFamily="18" charset="0"/>
              </a:rPr>
              <a:t>且 </a:t>
            </a:r>
            <a:r>
              <a:rPr lang="en-US" altLang="zh-CN" sz="2800" i="1" dirty="0" err="1">
                <a:latin typeface="Times New Roman" panose="02020603050405020304" pitchFamily="18" charset="0"/>
              </a:rPr>
              <a:t>x</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rPr>
              <a:t>z</a:t>
            </a:r>
            <a:r>
              <a:rPr lang="en-US" altLang="zh-CN" sz="2800" i="1" dirty="0">
                <a:latin typeface="Times New Roman" panose="02020603050405020304" pitchFamily="18" charset="0"/>
              </a:rPr>
              <a:t> </a:t>
            </a:r>
            <a:r>
              <a:rPr lang="en-US" altLang="zh-CN" sz="2800" dirty="0">
                <a:latin typeface="Times New Roman" panose="02020603050405020304" pitchFamily="18" charset="0"/>
              </a:rPr>
              <a:t>=</a:t>
            </a:r>
            <a:r>
              <a:rPr lang="en-US" altLang="zh-CN" sz="2800" i="1" dirty="0">
                <a:latin typeface="Times New Roman" panose="02020603050405020304" pitchFamily="18" charset="0"/>
              </a:rPr>
              <a:t> </a:t>
            </a:r>
            <a:r>
              <a:rPr lang="en-US" altLang="zh-CN" sz="2800" i="1" dirty="0" err="1">
                <a:latin typeface="Times New Roman" panose="02020603050405020304" pitchFamily="18" charset="0"/>
              </a:rPr>
              <a:t>y</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rPr>
              <a:t>z</a:t>
            </a:r>
            <a:r>
              <a:rPr lang="en-US" altLang="zh-CN" sz="2800" dirty="0">
                <a:latin typeface="Times New Roman" panose="02020603050405020304" pitchFamily="18" charset="0"/>
              </a:rPr>
              <a:t> </a:t>
            </a:r>
            <a:r>
              <a:rPr lang="zh-CN" altLang="en-US" sz="2800" dirty="0">
                <a:latin typeface="Times New Roman" panose="02020603050405020304" pitchFamily="18" charset="0"/>
              </a:rPr>
              <a:t>，则</a:t>
            </a:r>
            <a:r>
              <a:rPr lang="en-US" altLang="zh-CN" sz="2800" dirty="0">
                <a:latin typeface="Times New Roman" panose="02020603050405020304" pitchFamily="18" charset="0"/>
              </a:rPr>
              <a:t> </a:t>
            </a:r>
            <a:r>
              <a:rPr lang="en-US" altLang="zh-CN" sz="2800" i="1" dirty="0">
                <a:latin typeface="Times New Roman" panose="02020603050405020304" pitchFamily="18" charset="0"/>
              </a:rPr>
              <a:t>x </a:t>
            </a:r>
            <a:r>
              <a:rPr lang="en-US" altLang="zh-CN" sz="2800" dirty="0">
                <a:latin typeface="Times New Roman" panose="02020603050405020304" pitchFamily="18" charset="0"/>
              </a:rPr>
              <a:t>=</a:t>
            </a:r>
            <a:r>
              <a:rPr lang="en-US" altLang="zh-CN" sz="2800" i="1" dirty="0">
                <a:latin typeface="Times New Roman" panose="02020603050405020304" pitchFamily="18" charset="0"/>
              </a:rPr>
              <a:t> y</a:t>
            </a:r>
          </a:p>
          <a:p>
            <a:pPr lvl="1" algn="just" eaLnBrk="1" hangingPunct="1">
              <a:lnSpc>
                <a:spcPct val="120000"/>
              </a:lnSpc>
            </a:pPr>
            <a:r>
              <a:rPr lang="en-US" altLang="zh-CN" sz="2400" i="1" dirty="0">
                <a:latin typeface="Times New Roman" panose="02020603050405020304" pitchFamily="18" charset="0"/>
              </a:rPr>
              <a:t>x </a:t>
            </a:r>
            <a:r>
              <a:rPr lang="en-US" altLang="zh-CN" sz="2400" dirty="0">
                <a:latin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 x</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z</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 x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y</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z</a:t>
            </a:r>
            <a:r>
              <a:rPr lang="en-US" altLang="zh-CN" sz="2400" dirty="0">
                <a:latin typeface="Times New Roman" panose="02020603050405020304" pitchFamily="18" charset="0"/>
                <a:cs typeface="Times New Roman" panose="02020603050405020304" pitchFamily="18" charset="0"/>
              </a:rPr>
              <a:t>) = (</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z</a:t>
            </a: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吸收律</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分配律</a:t>
            </a:r>
            <a:r>
              <a:rPr lang="en-US" altLang="zh-CN" sz="2400" dirty="0">
                <a:latin typeface="Times New Roman" panose="02020603050405020304" pitchFamily="18" charset="0"/>
                <a:cs typeface="Times New Roman" panose="02020603050405020304" pitchFamily="18" charset="0"/>
              </a:rPr>
              <a:t> </a:t>
            </a:r>
          </a:p>
          <a:p>
            <a:pPr lvl="1" algn="just" eaLnBrk="1" hangingPunct="1">
              <a:lnSpc>
                <a:spcPct val="120000"/>
              </a:lnSpc>
            </a:pPr>
            <a:r>
              <a:rPr lang="en-US" altLang="zh-CN" sz="2400" i="1" dirty="0">
                <a:latin typeface="Times New Roman" panose="02020603050405020304" pitchFamily="18" charset="0"/>
              </a:rPr>
              <a:t>y </a:t>
            </a:r>
            <a:r>
              <a:rPr lang="en-US" altLang="zh-CN" sz="2400" dirty="0">
                <a:latin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 y</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z </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 y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z</a:t>
            </a:r>
            <a:r>
              <a:rPr lang="en-US" altLang="zh-CN" sz="2400" dirty="0">
                <a:latin typeface="Times New Roman" panose="02020603050405020304" pitchFamily="18" charset="0"/>
                <a:cs typeface="Times New Roman" panose="02020603050405020304" pitchFamily="18" charset="0"/>
              </a:rPr>
              <a:t>) = (</a:t>
            </a:r>
            <a:r>
              <a:rPr lang="en-US" altLang="zh-CN" sz="2400" i="1" dirty="0">
                <a:latin typeface="Times New Roman" panose="02020603050405020304" pitchFamily="18" charset="0"/>
                <a:cs typeface="Times New Roman" panose="02020603050405020304" pitchFamily="18" charset="0"/>
              </a:rPr>
              <a:t>y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y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z</a:t>
            </a:r>
            <a:r>
              <a:rPr lang="en-US" altLang="zh-CN" sz="2400" dirty="0">
                <a:latin typeface="Times New Roman" panose="02020603050405020304" pitchFamily="18" charset="0"/>
                <a:cs typeface="Times New Roman" panose="02020603050405020304" pitchFamily="18" charset="0"/>
              </a:rPr>
              <a:t> )</a:t>
            </a:r>
          </a:p>
          <a:p>
            <a:pPr algn="just" eaLnBrk="1" hangingPunct="1">
              <a:lnSpc>
                <a:spcPct val="110000"/>
              </a:lnSpc>
            </a:pPr>
            <a:r>
              <a:rPr lang="zh-CN" altLang="en-US" sz="2800" dirty="0">
                <a:solidFill>
                  <a:srgbClr val="FF0000"/>
                </a:solidFill>
                <a:latin typeface="Times New Roman" panose="02020603050405020304" pitchFamily="18" charset="0"/>
                <a:cs typeface="Times New Roman" panose="02020603050405020304" pitchFamily="18" charset="0"/>
              </a:rPr>
              <a:t>证明双重补律</a:t>
            </a:r>
            <a:endParaRPr lang="zh-CN" altLang="en-US" sz="2800" dirty="0">
              <a:latin typeface="Times New Roman" panose="02020603050405020304" pitchFamily="18" charset="0"/>
              <a:cs typeface="Times New Roman" panose="02020603050405020304" pitchFamily="18" charset="0"/>
            </a:endParaRPr>
          </a:p>
          <a:p>
            <a:pPr lvl="1" algn="just" eaLnBrk="1" hangingPunct="1">
              <a:lnSpc>
                <a:spcPct val="110000"/>
              </a:lnSpc>
            </a:pP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rPr>
              <a:t>=1=</a:t>
            </a:r>
            <a:r>
              <a:rPr lang="en-US" altLang="zh-CN" sz="2400" i="1" dirty="0">
                <a:latin typeface="Times New Roman" panose="02020603050405020304" pitchFamily="18" charset="0"/>
                <a:cs typeface="Times New Roman" panose="02020603050405020304" pitchFamily="18" charset="0"/>
              </a:rPr>
              <a:t> x </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x </a:t>
            </a:r>
            <a:endParaRPr lang="en-US" altLang="zh-CN" sz="2400" dirty="0">
              <a:latin typeface="Times New Roman" panose="02020603050405020304" pitchFamily="18" charset="0"/>
              <a:cs typeface="Times New Roman" panose="02020603050405020304" pitchFamily="18" charset="0"/>
            </a:endParaRPr>
          </a:p>
          <a:p>
            <a:pPr lvl="1" algn="just" eaLnBrk="1" hangingPunct="1">
              <a:lnSpc>
                <a:spcPct val="110000"/>
              </a:lnSpc>
            </a:pP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rPr>
              <a:t>=0=</a:t>
            </a:r>
            <a:r>
              <a:rPr lang="en-US" altLang="zh-CN" sz="2400" i="1" dirty="0">
                <a:latin typeface="Times New Roman" panose="02020603050405020304" pitchFamily="18" charset="0"/>
                <a:cs typeface="Times New Roman" panose="02020603050405020304" pitchFamily="18" charset="0"/>
              </a:rPr>
              <a:t> 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Courier New" panose="02070309020205020404" pitchFamily="49"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x </a:t>
            </a:r>
          </a:p>
          <a:p>
            <a:pPr lvl="1" algn="just" eaLnBrk="1" hangingPunct="1">
              <a:lnSpc>
                <a:spcPct val="110000"/>
              </a:lnSpc>
            </a:pP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 x</a:t>
            </a:r>
            <a:endParaRPr lang="en-US" altLang="zh-CN" sz="2400" dirty="0">
              <a:latin typeface="Times New Roman" panose="02020603050405020304" pitchFamily="18" charset="0"/>
              <a:cs typeface="Times New Roman" panose="02020603050405020304" pitchFamily="18" charset="0"/>
            </a:endParaRPr>
          </a:p>
        </p:txBody>
      </p:sp>
      <p:cxnSp>
        <p:nvCxnSpPr>
          <p:cNvPr id="31748" name="直接连接符 3"/>
          <p:cNvCxnSpPr>
            <a:cxnSpLocks noChangeShapeType="1"/>
          </p:cNvCxnSpPr>
          <p:nvPr/>
        </p:nvCxnSpPr>
        <p:spPr bwMode="auto">
          <a:xfrm>
            <a:off x="1482725" y="4275138"/>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1749" name="直接连接符 5"/>
          <p:cNvCxnSpPr>
            <a:cxnSpLocks noChangeShapeType="1"/>
          </p:cNvCxnSpPr>
          <p:nvPr/>
        </p:nvCxnSpPr>
        <p:spPr bwMode="auto">
          <a:xfrm>
            <a:off x="2768600" y="4279900"/>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1750" name="直接连接符 8"/>
          <p:cNvCxnSpPr>
            <a:cxnSpLocks noChangeShapeType="1"/>
          </p:cNvCxnSpPr>
          <p:nvPr/>
        </p:nvCxnSpPr>
        <p:spPr bwMode="auto">
          <a:xfrm>
            <a:off x="2768600" y="4737100"/>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pSp>
        <p:nvGrpSpPr>
          <p:cNvPr id="31751" name="组合 11"/>
          <p:cNvGrpSpPr>
            <a:grpSpLocks/>
          </p:cNvGrpSpPr>
          <p:nvPr/>
        </p:nvGrpSpPr>
        <p:grpSpPr bwMode="auto">
          <a:xfrm>
            <a:off x="2270125" y="4694238"/>
            <a:ext cx="144463" cy="55562"/>
            <a:chOff x="2270462" y="4694876"/>
            <a:chExt cx="144026" cy="55430"/>
          </a:xfrm>
        </p:grpSpPr>
        <p:cxnSp>
          <p:nvCxnSpPr>
            <p:cNvPr id="31760" name="直接连接符 7"/>
            <p:cNvCxnSpPr>
              <a:cxnSpLocks noChangeShapeType="1"/>
            </p:cNvCxnSpPr>
            <p:nvPr/>
          </p:nvCxnSpPr>
          <p:spPr bwMode="auto">
            <a:xfrm>
              <a:off x="2270472" y="4750306"/>
              <a:ext cx="144016"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1761" name="直接连接符 9"/>
            <p:cNvCxnSpPr>
              <a:cxnSpLocks noChangeShapeType="1"/>
            </p:cNvCxnSpPr>
            <p:nvPr/>
          </p:nvCxnSpPr>
          <p:spPr bwMode="auto">
            <a:xfrm>
              <a:off x="2270462" y="4694876"/>
              <a:ext cx="144016"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pSp>
      <p:cxnSp>
        <p:nvCxnSpPr>
          <p:cNvPr id="31752" name="直接连接符 10"/>
          <p:cNvCxnSpPr>
            <a:cxnSpLocks noChangeShapeType="1"/>
          </p:cNvCxnSpPr>
          <p:nvPr/>
        </p:nvCxnSpPr>
        <p:spPr bwMode="auto">
          <a:xfrm>
            <a:off x="1511300" y="4746625"/>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pSp>
        <p:nvGrpSpPr>
          <p:cNvPr id="31753" name="组合 12"/>
          <p:cNvGrpSpPr>
            <a:grpSpLocks/>
          </p:cNvGrpSpPr>
          <p:nvPr/>
        </p:nvGrpSpPr>
        <p:grpSpPr bwMode="auto">
          <a:xfrm>
            <a:off x="2268538" y="4246563"/>
            <a:ext cx="142875" cy="55562"/>
            <a:chOff x="2270462" y="4694876"/>
            <a:chExt cx="144026" cy="55430"/>
          </a:xfrm>
        </p:grpSpPr>
        <p:cxnSp>
          <p:nvCxnSpPr>
            <p:cNvPr id="31758" name="直接连接符 13"/>
            <p:cNvCxnSpPr>
              <a:cxnSpLocks noChangeShapeType="1"/>
            </p:cNvCxnSpPr>
            <p:nvPr/>
          </p:nvCxnSpPr>
          <p:spPr bwMode="auto">
            <a:xfrm>
              <a:off x="2270472" y="4750306"/>
              <a:ext cx="144016"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1759" name="直接连接符 14"/>
            <p:cNvCxnSpPr>
              <a:cxnSpLocks noChangeShapeType="1"/>
            </p:cNvCxnSpPr>
            <p:nvPr/>
          </p:nvCxnSpPr>
          <p:spPr bwMode="auto">
            <a:xfrm>
              <a:off x="2270462" y="4694876"/>
              <a:ext cx="144016"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31754" name="组合 15"/>
          <p:cNvGrpSpPr>
            <a:grpSpLocks/>
          </p:cNvGrpSpPr>
          <p:nvPr/>
        </p:nvGrpSpPr>
        <p:grpSpPr bwMode="auto">
          <a:xfrm>
            <a:off x="1447800" y="5202238"/>
            <a:ext cx="144463" cy="53975"/>
            <a:chOff x="2270462" y="4694876"/>
            <a:chExt cx="144026" cy="55430"/>
          </a:xfrm>
        </p:grpSpPr>
        <p:cxnSp>
          <p:nvCxnSpPr>
            <p:cNvPr id="31756" name="直接连接符 16"/>
            <p:cNvCxnSpPr>
              <a:cxnSpLocks noChangeShapeType="1"/>
            </p:cNvCxnSpPr>
            <p:nvPr/>
          </p:nvCxnSpPr>
          <p:spPr bwMode="auto">
            <a:xfrm>
              <a:off x="2270472" y="4750306"/>
              <a:ext cx="144016"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1757" name="直接连接符 17"/>
            <p:cNvCxnSpPr>
              <a:cxnSpLocks noChangeShapeType="1"/>
            </p:cNvCxnSpPr>
            <p:nvPr/>
          </p:nvCxnSpPr>
          <p:spPr bwMode="auto">
            <a:xfrm>
              <a:off x="2270462" y="4694876"/>
              <a:ext cx="144016"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pSp>
      <p:sp>
        <p:nvSpPr>
          <p:cNvPr id="3175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4BE7A9E-CA2D-4A8A-A5F0-EC23A77FBB0F}" type="slidenum">
              <a:rPr lang="en-US" altLang="zh-CN" smtClean="0"/>
              <a:pPr/>
              <a:t>12</a:t>
            </a:fld>
            <a:endParaRPr lang="en-US" altLang="zh-CN"/>
          </a:p>
        </p:txBody>
      </p:sp>
      <p:sp>
        <p:nvSpPr>
          <p:cNvPr id="2" name="日期占位符 1">
            <a:extLst>
              <a:ext uri="{FF2B5EF4-FFF2-40B4-BE49-F238E27FC236}">
                <a16:creationId xmlns:a16="http://schemas.microsoft.com/office/drawing/2014/main" id="{F6A96018-FAD0-4641-9166-EAE5EBF5CD9A}"/>
              </a:ext>
            </a:extLst>
          </p:cNvPr>
          <p:cNvSpPr>
            <a:spLocks noGrp="1"/>
          </p:cNvSpPr>
          <p:nvPr>
            <p:ph type="dt" sz="half" idx="2"/>
          </p:nvPr>
        </p:nvSpPr>
        <p:spPr/>
        <p:txBody>
          <a:bodyPr/>
          <a:lstStyle/>
          <a:p>
            <a:pPr>
              <a:defRPr/>
            </a:pPr>
            <a:fld id="{B5BFC04B-C1AF-E449-8648-AA9BEADC760B}"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AAE168D9-FD8B-C145-B4EC-F57BF8496DB9}"/>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Tree>
    <p:extLst>
      <p:ext uri="{BB962C8B-B14F-4D97-AF65-F5344CB8AC3E}">
        <p14:creationId xmlns:p14="http://schemas.microsoft.com/office/powerpoint/2010/main" val="104451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CN" altLang="en-US" sz="3600"/>
              <a:t>布尔代数的性质</a:t>
            </a:r>
          </a:p>
        </p:txBody>
      </p:sp>
      <p:sp>
        <p:nvSpPr>
          <p:cNvPr id="33795" name="Rectangle 3"/>
          <p:cNvSpPr>
            <a:spLocks noGrp="1" noChangeArrowheads="1"/>
          </p:cNvSpPr>
          <p:nvPr>
            <p:ph idx="1"/>
          </p:nvPr>
        </p:nvSpPr>
        <p:spPr/>
        <p:txBody>
          <a:bodyPr/>
          <a:lstStyle/>
          <a:p>
            <a:pPr algn="just" eaLnBrk="1" hangingPunct="1">
              <a:lnSpc>
                <a:spcPct val="110000"/>
              </a:lnSpc>
              <a:spcBef>
                <a:spcPts val="600"/>
              </a:spcBef>
              <a:spcAft>
                <a:spcPts val="600"/>
              </a:spcAft>
            </a:pPr>
            <a:r>
              <a:rPr lang="zh-CN" altLang="en-US" sz="2800" dirty="0">
                <a:solidFill>
                  <a:srgbClr val="FF0000"/>
                </a:solidFill>
                <a:latin typeface="Times New Roman" panose="02020603050405020304" pitchFamily="18" charset="0"/>
                <a:cs typeface="Times New Roman" panose="02020603050405020304" pitchFamily="18" charset="0"/>
              </a:rPr>
              <a:t>证明德摩根律</a:t>
            </a:r>
            <a:r>
              <a:rPr lang="zh-CN" altLang="en-US"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a:latin typeface="Times New Roman" panose="02020603050405020304" pitchFamily="18" charset="0"/>
                <a:cs typeface="Times New Roman" panose="02020603050405020304" pitchFamily="18" charset="0"/>
              </a:rPr>
              <a:t> x</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800" i="1" dirty="0" err="1">
                <a:latin typeface="Times New Roman" panose="02020603050405020304" pitchFamily="18" charset="0"/>
                <a:cs typeface="Times New Roman" panose="02020603050405020304" pitchFamily="18" charset="0"/>
              </a:rPr>
              <a:t>y</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 (</a:t>
            </a:r>
            <a:r>
              <a:rPr lang="en-US" altLang="zh-CN" sz="2800" i="1" dirty="0" err="1">
                <a:latin typeface="Times New Roman" panose="02020603050405020304" pitchFamily="18" charset="0"/>
                <a:cs typeface="Times New Roman" panose="02020603050405020304" pitchFamily="18" charset="0"/>
              </a:rPr>
              <a:t>x</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cs typeface="Times New Roman" panose="02020603050405020304" pitchFamily="18" charset="0"/>
              </a:rPr>
              <a:t>y</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 x </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a:latin typeface="Times New Roman" panose="02020603050405020304" pitchFamily="18" charset="0"/>
                <a:cs typeface="Times New Roman" panose="02020603050405020304" pitchFamily="18" charset="0"/>
              </a:rPr>
              <a:t> y</a:t>
            </a:r>
            <a:r>
              <a:rPr lang="en-US" altLang="zh-CN" sz="2800" dirty="0">
                <a:latin typeface="Times New Roman" panose="02020603050405020304" pitchFamily="18" charset="0"/>
                <a:ea typeface="MS PMincho" panose="02020600040205080304" pitchFamily="18" charset="-128"/>
              </a:rPr>
              <a:t>; </a:t>
            </a:r>
            <a:endParaRPr lang="en-US" altLang="zh-CN" sz="2800" dirty="0">
              <a:latin typeface="Times New Roman" panose="02020603050405020304" pitchFamily="18" charset="0"/>
              <a:cs typeface="Times New Roman" panose="02020603050405020304" pitchFamily="18" charset="0"/>
            </a:endParaRPr>
          </a:p>
          <a:p>
            <a:pPr lvl="1" algn="just" eaLnBrk="1" hangingPunct="1">
              <a:lnSpc>
                <a:spcPct val="110000"/>
              </a:lnSpc>
              <a:spcBef>
                <a:spcPts val="600"/>
              </a:spcBef>
              <a:spcAft>
                <a:spcPts val="600"/>
              </a:spcAft>
            </a:pPr>
            <a:r>
              <a:rPr lang="zh-CN" altLang="en-US" sz="2400" dirty="0">
                <a:latin typeface="Times New Roman" panose="02020603050405020304" pitchFamily="18" charset="0"/>
                <a:cs typeface="Times New Roman" panose="02020603050405020304" pitchFamily="18" charset="0"/>
              </a:rPr>
              <a:t>根据补元的唯一性，只需证明</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y</a:t>
            </a:r>
            <a:r>
              <a:rPr lang="zh-CN" altLang="en-US" sz="2400" dirty="0">
                <a:latin typeface="Times New Roman" panose="02020603050405020304" pitchFamily="18" charset="0"/>
                <a:cs typeface="Times New Roman" panose="02020603050405020304" pitchFamily="18" charset="0"/>
              </a:rPr>
              <a:t>是</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y</a:t>
            </a:r>
            <a:r>
              <a:rPr lang="zh-CN" altLang="en-US" sz="2400" dirty="0">
                <a:latin typeface="Times New Roman" panose="02020603050405020304" pitchFamily="18" charset="0"/>
                <a:cs typeface="Times New Roman" panose="02020603050405020304" pitchFamily="18" charset="0"/>
              </a:rPr>
              <a:t>的补元。</a:t>
            </a:r>
          </a:p>
          <a:p>
            <a:pPr lvl="1" algn="just" eaLnBrk="1" hangingPunct="1">
              <a:lnSpc>
                <a:spcPct val="110000"/>
              </a:lnSpc>
              <a:spcBef>
                <a:spcPts val="600"/>
              </a:spcBef>
              <a:spcAft>
                <a:spcPts val="600"/>
              </a:spcAft>
            </a:pP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y</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y </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y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y </a:t>
            </a:r>
            <a:r>
              <a:rPr lang="en-US" altLang="zh-CN" sz="2400" dirty="0">
                <a:latin typeface="Times New Roman" panose="02020603050405020304" pitchFamily="18" charset="0"/>
                <a:cs typeface="Times New Roman" panose="02020603050405020304" pitchFamily="18" charset="0"/>
              </a:rPr>
              <a:t>) =1</a:t>
            </a:r>
          </a:p>
          <a:p>
            <a:pPr lvl="1" algn="just" eaLnBrk="1" hangingPunct="1">
              <a:lnSpc>
                <a:spcPct val="110000"/>
              </a:lnSpc>
              <a:spcBef>
                <a:spcPts val="600"/>
              </a:spcBef>
              <a:spcAft>
                <a:spcPts val="600"/>
              </a:spcAft>
            </a:pPr>
            <a:r>
              <a:rPr lang="en-US" altLang="zh-CN" sz="2400"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x</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y</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y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x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rPr>
              <a:t> y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y </a:t>
            </a:r>
            <a:r>
              <a:rPr lang="en-US" altLang="zh-CN" sz="2400" dirty="0">
                <a:latin typeface="Times New Roman" panose="02020603050405020304" pitchFamily="18" charset="0"/>
                <a:cs typeface="Times New Roman" panose="02020603050405020304" pitchFamily="18" charset="0"/>
              </a:rPr>
              <a:t>) =0</a:t>
            </a:r>
          </a:p>
        </p:txBody>
      </p:sp>
      <p:sp>
        <p:nvSpPr>
          <p:cNvPr id="2" name="日期占位符 1">
            <a:extLst>
              <a:ext uri="{FF2B5EF4-FFF2-40B4-BE49-F238E27FC236}">
                <a16:creationId xmlns:a16="http://schemas.microsoft.com/office/drawing/2014/main" id="{5F53FFC9-25AB-104D-8BF5-35ABE076795E}"/>
              </a:ext>
            </a:extLst>
          </p:cNvPr>
          <p:cNvSpPr>
            <a:spLocks noGrp="1"/>
          </p:cNvSpPr>
          <p:nvPr>
            <p:ph type="dt" sz="half" idx="2"/>
          </p:nvPr>
        </p:nvSpPr>
        <p:spPr/>
        <p:txBody>
          <a:bodyPr/>
          <a:lstStyle/>
          <a:p>
            <a:pPr>
              <a:defRPr/>
            </a:pPr>
            <a:fld id="{644440D4-6960-0247-B150-18E5420B4B54}"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CA84B0F1-7A0F-054B-B5FF-3E7875D405BD}"/>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33811"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9186B75-43E4-4332-B88E-8F775450232A}" type="slidenum">
              <a:rPr lang="en-US" altLang="zh-CN" smtClean="0"/>
              <a:pPr/>
              <a:t>13</a:t>
            </a:fld>
            <a:endParaRPr lang="en-US" altLang="zh-CN"/>
          </a:p>
        </p:txBody>
      </p:sp>
      <p:cxnSp>
        <p:nvCxnSpPr>
          <p:cNvPr id="33796" name="直接连接符 3"/>
          <p:cNvCxnSpPr>
            <a:cxnSpLocks noChangeShapeType="1"/>
          </p:cNvCxnSpPr>
          <p:nvPr/>
        </p:nvCxnSpPr>
        <p:spPr bwMode="auto">
          <a:xfrm>
            <a:off x="4928840" y="1828800"/>
            <a:ext cx="6477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797" name="直接连接符 13"/>
          <p:cNvCxnSpPr>
            <a:cxnSpLocks noChangeShapeType="1"/>
          </p:cNvCxnSpPr>
          <p:nvPr/>
        </p:nvCxnSpPr>
        <p:spPr bwMode="auto">
          <a:xfrm>
            <a:off x="5936902" y="1844675"/>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798" name="直接连接符 14"/>
          <p:cNvCxnSpPr>
            <a:cxnSpLocks noChangeShapeType="1"/>
          </p:cNvCxnSpPr>
          <p:nvPr/>
        </p:nvCxnSpPr>
        <p:spPr bwMode="auto">
          <a:xfrm>
            <a:off x="6516340" y="1844675"/>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799" name="直接连接符 16"/>
          <p:cNvCxnSpPr>
            <a:cxnSpLocks noChangeShapeType="1"/>
          </p:cNvCxnSpPr>
          <p:nvPr/>
        </p:nvCxnSpPr>
        <p:spPr bwMode="auto">
          <a:xfrm>
            <a:off x="5148064" y="2492896"/>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0" name="直接连接符 17"/>
          <p:cNvCxnSpPr>
            <a:cxnSpLocks noChangeShapeType="1"/>
          </p:cNvCxnSpPr>
          <p:nvPr/>
        </p:nvCxnSpPr>
        <p:spPr bwMode="auto">
          <a:xfrm>
            <a:off x="5629076" y="2492896"/>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1" name="直接连接符 18"/>
          <p:cNvCxnSpPr>
            <a:cxnSpLocks noChangeShapeType="1"/>
          </p:cNvCxnSpPr>
          <p:nvPr/>
        </p:nvCxnSpPr>
        <p:spPr bwMode="auto">
          <a:xfrm>
            <a:off x="2233613" y="3011488"/>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2" name="直接连接符 19"/>
          <p:cNvCxnSpPr>
            <a:cxnSpLocks noChangeShapeType="1"/>
          </p:cNvCxnSpPr>
          <p:nvPr/>
        </p:nvCxnSpPr>
        <p:spPr bwMode="auto">
          <a:xfrm>
            <a:off x="2689225" y="3024188"/>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3" name="直接连接符 21"/>
          <p:cNvCxnSpPr>
            <a:cxnSpLocks noChangeShapeType="1"/>
          </p:cNvCxnSpPr>
          <p:nvPr/>
        </p:nvCxnSpPr>
        <p:spPr bwMode="auto">
          <a:xfrm>
            <a:off x="3775075" y="3024188"/>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4" name="直接连接符 22"/>
          <p:cNvCxnSpPr>
            <a:cxnSpLocks noChangeShapeType="1"/>
          </p:cNvCxnSpPr>
          <p:nvPr/>
        </p:nvCxnSpPr>
        <p:spPr bwMode="auto">
          <a:xfrm>
            <a:off x="4222750" y="3024188"/>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5" name="直接连接符 23"/>
          <p:cNvCxnSpPr>
            <a:cxnSpLocks noChangeShapeType="1"/>
          </p:cNvCxnSpPr>
          <p:nvPr/>
        </p:nvCxnSpPr>
        <p:spPr bwMode="auto">
          <a:xfrm>
            <a:off x="5341938" y="3024188"/>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6" name="直接连接符 24"/>
          <p:cNvCxnSpPr>
            <a:cxnSpLocks noChangeShapeType="1"/>
          </p:cNvCxnSpPr>
          <p:nvPr/>
        </p:nvCxnSpPr>
        <p:spPr bwMode="auto">
          <a:xfrm>
            <a:off x="5803900" y="3024188"/>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7" name="直接连接符 25"/>
          <p:cNvCxnSpPr>
            <a:cxnSpLocks noChangeShapeType="1"/>
          </p:cNvCxnSpPr>
          <p:nvPr/>
        </p:nvCxnSpPr>
        <p:spPr bwMode="auto">
          <a:xfrm>
            <a:off x="2255838" y="3559175"/>
            <a:ext cx="217487"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8" name="直接连接符 26"/>
          <p:cNvCxnSpPr>
            <a:cxnSpLocks noChangeShapeType="1"/>
          </p:cNvCxnSpPr>
          <p:nvPr/>
        </p:nvCxnSpPr>
        <p:spPr bwMode="auto">
          <a:xfrm>
            <a:off x="2701925" y="3573463"/>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09" name="直接连接符 28"/>
          <p:cNvCxnSpPr>
            <a:cxnSpLocks noChangeShapeType="1"/>
          </p:cNvCxnSpPr>
          <p:nvPr/>
        </p:nvCxnSpPr>
        <p:spPr bwMode="auto">
          <a:xfrm>
            <a:off x="4214813" y="3573463"/>
            <a:ext cx="2159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3810" name="直接连接符 30"/>
          <p:cNvCxnSpPr>
            <a:cxnSpLocks noChangeShapeType="1"/>
          </p:cNvCxnSpPr>
          <p:nvPr/>
        </p:nvCxnSpPr>
        <p:spPr bwMode="auto">
          <a:xfrm>
            <a:off x="5867400" y="3573463"/>
            <a:ext cx="217488"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483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CN" altLang="en-US" sz="3600"/>
              <a:t>布尔代数的性质</a:t>
            </a:r>
            <a:endParaRPr lang="zh-CN" altLang="en-US" sz="3600">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CD29627D-DF04-2140-8658-E5483D29D7C9}"/>
              </a:ext>
            </a:extLst>
          </p:cNvPr>
          <p:cNvSpPr>
            <a:spLocks noGrp="1"/>
          </p:cNvSpPr>
          <p:nvPr>
            <p:ph type="dt" sz="half" idx="2"/>
          </p:nvPr>
        </p:nvSpPr>
        <p:spPr/>
        <p:txBody>
          <a:bodyPr/>
          <a:lstStyle/>
          <a:p>
            <a:pPr>
              <a:defRPr/>
            </a:pPr>
            <a:fld id="{E82BBAB9-BEB2-5348-86EE-BD78781514EE}"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C54E3A1E-6CEA-374D-860E-A271065D432B}"/>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35849" name="灯片编号占位符 9"/>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9CDFFB-BBE1-4BFF-B105-95C779028984}" type="slidenum">
              <a:rPr lang="en-US" altLang="zh-CN" smtClean="0"/>
              <a:pPr/>
              <a:t>14</a:t>
            </a:fld>
            <a:endParaRPr lang="en-US" altLang="zh-CN"/>
          </a:p>
        </p:txBody>
      </p:sp>
      <p:grpSp>
        <p:nvGrpSpPr>
          <p:cNvPr id="35843" name="组合 14"/>
          <p:cNvGrpSpPr>
            <a:grpSpLocks/>
          </p:cNvGrpSpPr>
          <p:nvPr/>
        </p:nvGrpSpPr>
        <p:grpSpPr bwMode="auto">
          <a:xfrm>
            <a:off x="1258888" y="1965325"/>
            <a:ext cx="6611937" cy="511175"/>
            <a:chOff x="2339752" y="3645024"/>
            <a:chExt cx="6610685" cy="510779"/>
          </a:xfrm>
        </p:grpSpPr>
        <p:sp>
          <p:nvSpPr>
            <p:cNvPr id="35860" name="圆角矩形标注 6"/>
            <p:cNvSpPr>
              <a:spLocks noChangeArrowheads="1"/>
            </p:cNvSpPr>
            <p:nvPr/>
          </p:nvSpPr>
          <p:spPr bwMode="auto">
            <a:xfrm>
              <a:off x="2339752" y="3645024"/>
              <a:ext cx="1155854" cy="510778"/>
            </a:xfrm>
            <a:prstGeom prst="wedgeRoundRectCallout">
              <a:avLst>
                <a:gd name="adj1" fmla="val -21264"/>
                <a:gd name="adj2" fmla="val 39171"/>
                <a:gd name="adj3" fmla="val 16667"/>
              </a:avLst>
            </a:prstGeom>
            <a:noFill/>
            <a:ln w="1905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CC"/>
                  </a:solidFill>
                </a:rPr>
                <a:t>结合律</a:t>
              </a:r>
            </a:p>
          </p:txBody>
        </p:sp>
        <p:sp>
          <p:nvSpPr>
            <p:cNvPr id="35861" name="圆角矩形标注 10"/>
            <p:cNvSpPr>
              <a:spLocks noChangeArrowheads="1"/>
            </p:cNvSpPr>
            <p:nvPr/>
          </p:nvSpPr>
          <p:spPr bwMode="auto">
            <a:xfrm>
              <a:off x="3779912" y="3645024"/>
              <a:ext cx="1155854" cy="510778"/>
            </a:xfrm>
            <a:prstGeom prst="wedgeRoundRectCallout">
              <a:avLst>
                <a:gd name="adj1" fmla="val -21264"/>
                <a:gd name="adj2" fmla="val 39171"/>
                <a:gd name="adj3" fmla="val 16667"/>
              </a:avLst>
            </a:prstGeom>
            <a:noFill/>
            <a:ln w="1905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CC"/>
                  </a:solidFill>
                </a:rPr>
                <a:t>交换律</a:t>
              </a:r>
            </a:p>
          </p:txBody>
        </p:sp>
        <p:sp>
          <p:nvSpPr>
            <p:cNvPr id="35862" name="圆角矩形标注 11"/>
            <p:cNvSpPr>
              <a:spLocks noChangeArrowheads="1"/>
            </p:cNvSpPr>
            <p:nvPr/>
          </p:nvSpPr>
          <p:spPr bwMode="auto">
            <a:xfrm>
              <a:off x="5220072" y="3645024"/>
              <a:ext cx="1155854" cy="510778"/>
            </a:xfrm>
            <a:prstGeom prst="wedgeRoundRectCallout">
              <a:avLst>
                <a:gd name="adj1" fmla="val -21264"/>
                <a:gd name="adj2" fmla="val 39171"/>
                <a:gd name="adj3" fmla="val 16667"/>
              </a:avLst>
            </a:prstGeom>
            <a:noFill/>
            <a:ln w="1905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0000CC"/>
                  </a:solidFill>
                </a:rPr>
                <a:t>分配律</a:t>
              </a:r>
            </a:p>
          </p:txBody>
        </p:sp>
        <p:sp>
          <p:nvSpPr>
            <p:cNvPr id="35863" name="圆角矩形标注 12"/>
            <p:cNvSpPr>
              <a:spLocks noChangeArrowheads="1"/>
            </p:cNvSpPr>
            <p:nvPr/>
          </p:nvSpPr>
          <p:spPr bwMode="auto">
            <a:xfrm>
              <a:off x="6660232" y="3645025"/>
              <a:ext cx="1155854" cy="510778"/>
            </a:xfrm>
            <a:prstGeom prst="wedgeRoundRectCallout">
              <a:avLst>
                <a:gd name="adj1" fmla="val -21264"/>
                <a:gd name="adj2" fmla="val 39171"/>
                <a:gd name="adj3" fmla="val 16667"/>
              </a:avLst>
            </a:prstGeom>
            <a:noFill/>
            <a:ln w="1905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0000CC"/>
                  </a:solidFill>
                </a:rPr>
                <a:t>同一律</a:t>
              </a:r>
            </a:p>
          </p:txBody>
        </p:sp>
        <p:sp>
          <p:nvSpPr>
            <p:cNvPr id="35864" name="圆角矩形标注 13"/>
            <p:cNvSpPr>
              <a:spLocks noChangeArrowheads="1"/>
            </p:cNvSpPr>
            <p:nvPr/>
          </p:nvSpPr>
          <p:spPr bwMode="auto">
            <a:xfrm>
              <a:off x="8100392" y="3645024"/>
              <a:ext cx="850045" cy="510778"/>
            </a:xfrm>
            <a:prstGeom prst="wedgeRoundRectCallout">
              <a:avLst>
                <a:gd name="adj1" fmla="val -21264"/>
                <a:gd name="adj2" fmla="val 39171"/>
                <a:gd name="adj3" fmla="val 16667"/>
              </a:avLst>
            </a:prstGeom>
            <a:noFill/>
            <a:ln w="1905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0000CC"/>
                  </a:solidFill>
                </a:rPr>
                <a:t>补律</a:t>
              </a:r>
            </a:p>
          </p:txBody>
        </p:sp>
      </p:grpSp>
      <p:grpSp>
        <p:nvGrpSpPr>
          <p:cNvPr id="35844" name="组合 15"/>
          <p:cNvGrpSpPr>
            <a:grpSpLocks/>
          </p:cNvGrpSpPr>
          <p:nvPr/>
        </p:nvGrpSpPr>
        <p:grpSpPr bwMode="auto">
          <a:xfrm>
            <a:off x="1227138" y="3284538"/>
            <a:ext cx="7151687" cy="511175"/>
            <a:chOff x="2699792" y="3645024"/>
            <a:chExt cx="7152079" cy="510778"/>
          </a:xfrm>
        </p:grpSpPr>
        <p:sp>
          <p:nvSpPr>
            <p:cNvPr id="35855" name="圆角矩形标注 16"/>
            <p:cNvSpPr>
              <a:spLocks noChangeArrowheads="1"/>
            </p:cNvSpPr>
            <p:nvPr/>
          </p:nvSpPr>
          <p:spPr bwMode="auto">
            <a:xfrm>
              <a:off x="5521522" y="3645024"/>
              <a:ext cx="1155854" cy="510778"/>
            </a:xfrm>
            <a:prstGeom prst="wedgeRoundRectCallout">
              <a:avLst>
                <a:gd name="adj1" fmla="val -21264"/>
                <a:gd name="adj2" fmla="val 39171"/>
                <a:gd name="adj3" fmla="val 16667"/>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rPr>
                <a:t>支配律</a:t>
              </a:r>
            </a:p>
          </p:txBody>
        </p:sp>
        <p:sp>
          <p:nvSpPr>
            <p:cNvPr id="35856" name="圆角矩形标注 17"/>
            <p:cNvSpPr>
              <a:spLocks noChangeArrowheads="1"/>
            </p:cNvSpPr>
            <p:nvPr/>
          </p:nvSpPr>
          <p:spPr bwMode="auto">
            <a:xfrm>
              <a:off x="2699792" y="3645024"/>
              <a:ext cx="1155854" cy="510778"/>
            </a:xfrm>
            <a:prstGeom prst="wedgeRoundRectCallout">
              <a:avLst>
                <a:gd name="adj1" fmla="val -21264"/>
                <a:gd name="adj2" fmla="val 39171"/>
                <a:gd name="adj3" fmla="val 16667"/>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FF0000"/>
                  </a:solidFill>
                </a:rPr>
                <a:t>吸收律</a:t>
              </a:r>
            </a:p>
          </p:txBody>
        </p:sp>
        <p:sp>
          <p:nvSpPr>
            <p:cNvPr id="35857" name="圆角矩形标注 18"/>
            <p:cNvSpPr>
              <a:spLocks noChangeArrowheads="1"/>
            </p:cNvSpPr>
            <p:nvPr/>
          </p:nvSpPr>
          <p:spPr bwMode="auto">
            <a:xfrm>
              <a:off x="4116424" y="3645024"/>
              <a:ext cx="1155854" cy="510778"/>
            </a:xfrm>
            <a:prstGeom prst="wedgeRoundRectCallout">
              <a:avLst>
                <a:gd name="adj1" fmla="val -21264"/>
                <a:gd name="adj2" fmla="val 39171"/>
                <a:gd name="adj3" fmla="val 16667"/>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FF0000"/>
                  </a:solidFill>
                </a:rPr>
                <a:t>幂等律</a:t>
              </a:r>
            </a:p>
          </p:txBody>
        </p:sp>
        <p:sp>
          <p:nvSpPr>
            <p:cNvPr id="35858" name="圆角矩形标注 19"/>
            <p:cNvSpPr>
              <a:spLocks noChangeArrowheads="1"/>
            </p:cNvSpPr>
            <p:nvPr/>
          </p:nvSpPr>
          <p:spPr bwMode="auto">
            <a:xfrm>
              <a:off x="6804248" y="3645024"/>
              <a:ext cx="1463447" cy="510778"/>
            </a:xfrm>
            <a:prstGeom prst="wedgeRoundRectCallout">
              <a:avLst>
                <a:gd name="adj1" fmla="val -21264"/>
                <a:gd name="adj2" fmla="val 39171"/>
                <a:gd name="adj3" fmla="val 16667"/>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rPr>
                <a:t>双重补律</a:t>
              </a:r>
            </a:p>
          </p:txBody>
        </p:sp>
        <p:sp>
          <p:nvSpPr>
            <p:cNvPr id="35859" name="圆角矩形标注 20"/>
            <p:cNvSpPr>
              <a:spLocks noChangeArrowheads="1"/>
            </p:cNvSpPr>
            <p:nvPr/>
          </p:nvSpPr>
          <p:spPr bwMode="auto">
            <a:xfrm>
              <a:off x="8388424" y="3645024"/>
              <a:ext cx="1463447" cy="510778"/>
            </a:xfrm>
            <a:prstGeom prst="wedgeRoundRectCallout">
              <a:avLst>
                <a:gd name="adj1" fmla="val -21264"/>
                <a:gd name="adj2" fmla="val 39171"/>
                <a:gd name="adj3" fmla="val 16667"/>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rPr>
                <a:t>德摩根律</a:t>
              </a:r>
            </a:p>
          </p:txBody>
        </p:sp>
      </p:grpSp>
      <p:sp>
        <p:nvSpPr>
          <p:cNvPr id="35845" name="下箭头 27"/>
          <p:cNvSpPr>
            <a:spLocks noChangeArrowheads="1"/>
          </p:cNvSpPr>
          <p:nvPr/>
        </p:nvSpPr>
        <p:spPr bwMode="auto">
          <a:xfrm>
            <a:off x="4500563" y="2636838"/>
            <a:ext cx="431800" cy="504825"/>
          </a:xfrm>
          <a:prstGeom prst="downArrow">
            <a:avLst>
              <a:gd name="adj1" fmla="val 50000"/>
              <a:gd name="adj2" fmla="val 50104"/>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9" name="Rectangle 3"/>
          <p:cNvSpPr txBox="1">
            <a:spLocks noChangeArrowheads="1"/>
          </p:cNvSpPr>
          <p:nvPr/>
        </p:nvSpPr>
        <p:spPr bwMode="auto">
          <a:xfrm>
            <a:off x="774700" y="4699000"/>
            <a:ext cx="77041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a:lstStyle>
          <a:p>
            <a:pPr marL="0" indent="0" algn="ctr" eaLnBrk="1" hangingPunct="1">
              <a:lnSpc>
                <a:spcPct val="120000"/>
              </a:lnSpc>
              <a:buFont typeface="Wingdings" panose="05000000000000000000" pitchFamily="2" charset="2"/>
              <a:buNone/>
              <a:defRPr/>
            </a:pPr>
            <a:r>
              <a:rPr lang="zh-CN" altLang="en-US" sz="2800" b="1" kern="0" dirty="0">
                <a:latin typeface="Times New Roman" panose="02020603050405020304" pitchFamily="18" charset="0"/>
                <a:cs typeface="Times New Roman" panose="02020603050405020304" pitchFamily="18" charset="0"/>
              </a:rPr>
              <a:t>布尔代数：</a:t>
            </a:r>
            <a:r>
              <a:rPr lang="zh-CN" altLang="en-US" sz="2800" b="1" kern="0" dirty="0">
                <a:solidFill>
                  <a:srgbClr val="0000CC"/>
                </a:solidFill>
                <a:latin typeface="Times New Roman" panose="02020603050405020304" pitchFamily="18" charset="0"/>
                <a:cs typeface="Times New Roman" panose="02020603050405020304" pitchFamily="18" charset="0"/>
              </a:rPr>
              <a:t>有补的分配格</a:t>
            </a:r>
            <a:endParaRPr lang="en-US" altLang="zh-CN" sz="2800" b="1" kern="0" dirty="0">
              <a:solidFill>
                <a:srgbClr val="0000CC"/>
              </a:solidFill>
              <a:latin typeface="Times New Roman" panose="02020603050405020304" pitchFamily="18" charset="0"/>
              <a:cs typeface="Times New Roman" panose="02020603050405020304" pitchFamily="18" charset="0"/>
            </a:endParaRPr>
          </a:p>
        </p:txBody>
      </p:sp>
      <p:grpSp>
        <p:nvGrpSpPr>
          <p:cNvPr id="7" name="组合 6"/>
          <p:cNvGrpSpPr>
            <a:grpSpLocks/>
          </p:cNvGrpSpPr>
          <p:nvPr/>
        </p:nvGrpSpPr>
        <p:grpSpPr bwMode="auto">
          <a:xfrm>
            <a:off x="1058863" y="1719263"/>
            <a:ext cx="2930525" cy="2314575"/>
            <a:chOff x="1030694" y="1690973"/>
            <a:chExt cx="2930672" cy="2314575"/>
          </a:xfrm>
        </p:grpSpPr>
        <p:cxnSp>
          <p:nvCxnSpPr>
            <p:cNvPr id="35850" name="直接连接符 24"/>
            <p:cNvCxnSpPr>
              <a:cxnSpLocks noChangeShapeType="1"/>
            </p:cNvCxnSpPr>
            <p:nvPr/>
          </p:nvCxnSpPr>
          <p:spPr bwMode="auto">
            <a:xfrm>
              <a:off x="1046597" y="1700213"/>
              <a:ext cx="0" cy="2305335"/>
            </a:xfrm>
            <a:prstGeom prst="line">
              <a:avLst/>
            </a:prstGeom>
            <a:noFill/>
            <a:ln w="19050" algn="ctr">
              <a:solidFill>
                <a:schemeClr val="tx1"/>
              </a:solidFill>
              <a:prstDash val="dash"/>
              <a:miter lim="800000"/>
              <a:headEnd/>
              <a:tailEnd/>
            </a:ln>
            <a:extLst>
              <a:ext uri="{909E8E84-426E-40DD-AFC4-6F175D3DCCD1}">
                <a14:hiddenFill xmlns:a14="http://schemas.microsoft.com/office/drawing/2010/main">
                  <a:noFill/>
                </a14:hiddenFill>
              </a:ext>
            </a:extLst>
          </p:spPr>
        </p:cxnSp>
        <p:cxnSp>
          <p:nvCxnSpPr>
            <p:cNvPr id="35851" name="直接连接符 2"/>
            <p:cNvCxnSpPr>
              <a:cxnSpLocks noChangeShapeType="1"/>
            </p:cNvCxnSpPr>
            <p:nvPr/>
          </p:nvCxnSpPr>
          <p:spPr bwMode="auto">
            <a:xfrm>
              <a:off x="1030694" y="1690973"/>
              <a:ext cx="2921436" cy="0"/>
            </a:xfrm>
            <a:prstGeom prst="line">
              <a:avLst/>
            </a:prstGeom>
            <a:noFill/>
            <a:ln w="19050" algn="ctr">
              <a:solidFill>
                <a:schemeClr val="tx1"/>
              </a:solidFill>
              <a:prstDash val="dash"/>
              <a:miter lim="800000"/>
              <a:headEnd/>
              <a:tailEnd/>
            </a:ln>
            <a:extLst>
              <a:ext uri="{909E8E84-426E-40DD-AFC4-6F175D3DCCD1}">
                <a14:hiddenFill xmlns:a14="http://schemas.microsoft.com/office/drawing/2010/main">
                  <a:noFill/>
                </a14:hiddenFill>
              </a:ext>
            </a:extLst>
          </p:spPr>
        </p:cxnSp>
        <p:cxnSp>
          <p:nvCxnSpPr>
            <p:cNvPr id="35852" name="直接连接符 29"/>
            <p:cNvCxnSpPr>
              <a:cxnSpLocks noChangeShapeType="1"/>
            </p:cNvCxnSpPr>
            <p:nvPr/>
          </p:nvCxnSpPr>
          <p:spPr bwMode="auto">
            <a:xfrm>
              <a:off x="3952130" y="2843640"/>
              <a:ext cx="0" cy="1152667"/>
            </a:xfrm>
            <a:prstGeom prst="line">
              <a:avLst/>
            </a:prstGeom>
            <a:noFill/>
            <a:ln w="19050" algn="ctr">
              <a:solidFill>
                <a:schemeClr val="tx1"/>
              </a:solidFill>
              <a:prstDash val="dash"/>
              <a:miter lim="800000"/>
              <a:headEnd/>
              <a:tailEnd/>
            </a:ln>
            <a:extLst>
              <a:ext uri="{909E8E84-426E-40DD-AFC4-6F175D3DCCD1}">
                <a14:hiddenFill xmlns:a14="http://schemas.microsoft.com/office/drawing/2010/main">
                  <a:noFill/>
                </a14:hiddenFill>
              </a:ext>
            </a:extLst>
          </p:spPr>
        </p:cxnSp>
        <p:cxnSp>
          <p:nvCxnSpPr>
            <p:cNvPr id="35853" name="直接连接符 32"/>
            <p:cNvCxnSpPr>
              <a:cxnSpLocks noChangeShapeType="1"/>
            </p:cNvCxnSpPr>
            <p:nvPr/>
          </p:nvCxnSpPr>
          <p:spPr bwMode="auto">
            <a:xfrm>
              <a:off x="3952130" y="1690973"/>
              <a:ext cx="0" cy="1152667"/>
            </a:xfrm>
            <a:prstGeom prst="line">
              <a:avLst/>
            </a:prstGeom>
            <a:noFill/>
            <a:ln w="19050" algn="ctr">
              <a:solidFill>
                <a:schemeClr val="tx1"/>
              </a:solidFill>
              <a:prstDash val="dash"/>
              <a:miter lim="800000"/>
              <a:headEnd/>
              <a:tailEnd/>
            </a:ln>
            <a:extLst>
              <a:ext uri="{909E8E84-426E-40DD-AFC4-6F175D3DCCD1}">
                <a14:hiddenFill xmlns:a14="http://schemas.microsoft.com/office/drawing/2010/main">
                  <a:noFill/>
                </a14:hiddenFill>
              </a:ext>
            </a:extLst>
          </p:spPr>
        </p:cxnSp>
        <p:cxnSp>
          <p:nvCxnSpPr>
            <p:cNvPr id="35854" name="直接连接符 2"/>
            <p:cNvCxnSpPr>
              <a:cxnSpLocks noChangeShapeType="1"/>
            </p:cNvCxnSpPr>
            <p:nvPr/>
          </p:nvCxnSpPr>
          <p:spPr bwMode="auto">
            <a:xfrm>
              <a:off x="1039930" y="3996307"/>
              <a:ext cx="2921436" cy="0"/>
            </a:xfrm>
            <a:prstGeom prst="line">
              <a:avLst/>
            </a:prstGeom>
            <a:noFill/>
            <a:ln w="19050" algn="ctr">
              <a:solidFill>
                <a:schemeClr val="tx1"/>
              </a:solidFill>
              <a:prstDash val="dash"/>
              <a:miter lim="800000"/>
              <a:headEnd/>
              <a:tailEnd/>
            </a:ln>
            <a:extLst>
              <a:ext uri="{909E8E84-426E-40DD-AFC4-6F175D3DCCD1}">
                <a14:hiddenFill xmlns:a14="http://schemas.microsoft.com/office/drawing/2010/main">
                  <a:noFill/>
                </a14:hiddenFill>
              </a:ext>
            </a:extLst>
          </p:spPr>
        </p:cxnSp>
      </p:grpSp>
      <p:sp>
        <p:nvSpPr>
          <p:cNvPr id="9" name="矩形标注 8"/>
          <p:cNvSpPr>
            <a:spLocks noChangeArrowheads="1"/>
          </p:cNvSpPr>
          <p:nvPr/>
        </p:nvSpPr>
        <p:spPr bwMode="auto">
          <a:xfrm>
            <a:off x="1403350" y="4346575"/>
            <a:ext cx="576263" cy="552450"/>
          </a:xfrm>
          <a:prstGeom prst="wedgeRectCallout">
            <a:avLst>
              <a:gd name="adj1" fmla="val 11236"/>
              <a:gd name="adj2" fmla="val -84898"/>
            </a:avLst>
          </a:prstGeom>
          <a:noFill/>
          <a:ln w="1905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t>格</a:t>
            </a:r>
          </a:p>
        </p:txBody>
      </p:sp>
    </p:spTree>
    <p:extLst>
      <p:ext uri="{BB962C8B-B14F-4D97-AF65-F5344CB8AC3E}">
        <p14:creationId xmlns:p14="http://schemas.microsoft.com/office/powerpoint/2010/main" val="585919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组合 1"/>
          <p:cNvGrpSpPr>
            <a:grpSpLocks/>
          </p:cNvGrpSpPr>
          <p:nvPr/>
        </p:nvGrpSpPr>
        <p:grpSpPr bwMode="auto">
          <a:xfrm>
            <a:off x="1139825" y="1633538"/>
            <a:ext cx="3240088" cy="3468687"/>
            <a:chOff x="2971800" y="1600200"/>
            <a:chExt cx="3609975" cy="4435475"/>
          </a:xfrm>
        </p:grpSpPr>
        <p:sp>
          <p:nvSpPr>
            <p:cNvPr id="61447" name="Oval 3"/>
            <p:cNvSpPr>
              <a:spLocks noChangeArrowheads="1"/>
            </p:cNvSpPr>
            <p:nvPr/>
          </p:nvSpPr>
          <p:spPr bwMode="auto">
            <a:xfrm>
              <a:off x="4278313" y="1892300"/>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48" name="Oval 4"/>
            <p:cNvSpPr>
              <a:spLocks noChangeArrowheads="1"/>
            </p:cNvSpPr>
            <p:nvPr/>
          </p:nvSpPr>
          <p:spPr bwMode="auto">
            <a:xfrm>
              <a:off x="3314700" y="2881313"/>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49" name="Oval 5"/>
            <p:cNvSpPr>
              <a:spLocks noChangeArrowheads="1"/>
            </p:cNvSpPr>
            <p:nvPr/>
          </p:nvSpPr>
          <p:spPr bwMode="auto">
            <a:xfrm>
              <a:off x="5284788" y="2881313"/>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50" name="Oval 6"/>
            <p:cNvSpPr>
              <a:spLocks noChangeArrowheads="1"/>
            </p:cNvSpPr>
            <p:nvPr/>
          </p:nvSpPr>
          <p:spPr bwMode="auto">
            <a:xfrm>
              <a:off x="5284788" y="3849688"/>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51" name="Oval 7"/>
            <p:cNvSpPr>
              <a:spLocks noChangeArrowheads="1"/>
            </p:cNvSpPr>
            <p:nvPr/>
          </p:nvSpPr>
          <p:spPr bwMode="auto">
            <a:xfrm>
              <a:off x="3314700" y="3849688"/>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52" name="Oval 8"/>
            <p:cNvSpPr>
              <a:spLocks noChangeArrowheads="1"/>
            </p:cNvSpPr>
            <p:nvPr/>
          </p:nvSpPr>
          <p:spPr bwMode="auto">
            <a:xfrm>
              <a:off x="5284788" y="4816475"/>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53" name="Oval 9"/>
            <p:cNvSpPr>
              <a:spLocks noChangeArrowheads="1"/>
            </p:cNvSpPr>
            <p:nvPr/>
          </p:nvSpPr>
          <p:spPr bwMode="auto">
            <a:xfrm>
              <a:off x="3314700" y="4816475"/>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54" name="Oval 10"/>
            <p:cNvSpPr>
              <a:spLocks noChangeArrowheads="1"/>
            </p:cNvSpPr>
            <p:nvPr/>
          </p:nvSpPr>
          <p:spPr bwMode="auto">
            <a:xfrm>
              <a:off x="4278313" y="5719763"/>
              <a:ext cx="215900" cy="215900"/>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61455" name="Text Box 11"/>
            <p:cNvSpPr txBox="1">
              <a:spLocks noChangeArrowheads="1"/>
            </p:cNvSpPr>
            <p:nvPr/>
          </p:nvSpPr>
          <p:spPr bwMode="auto">
            <a:xfrm>
              <a:off x="3886200" y="1600200"/>
              <a:ext cx="9604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2000" b="1">
                  <a:latin typeface="Times New Roman" panose="02020603050405020304" pitchFamily="18" charset="0"/>
                </a:rPr>
                <a:t>24</a:t>
              </a:r>
            </a:p>
          </p:txBody>
        </p:sp>
        <p:sp>
          <p:nvSpPr>
            <p:cNvPr id="61456" name="Text Box 12"/>
            <p:cNvSpPr txBox="1">
              <a:spLocks noChangeArrowheads="1"/>
            </p:cNvSpPr>
            <p:nvPr/>
          </p:nvSpPr>
          <p:spPr bwMode="auto">
            <a:xfrm>
              <a:off x="2971800" y="2590800"/>
              <a:ext cx="7524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2000" b="1">
                  <a:latin typeface="Times New Roman" panose="02020603050405020304" pitchFamily="18" charset="0"/>
                </a:rPr>
                <a:t>8</a:t>
              </a:r>
            </a:p>
          </p:txBody>
        </p:sp>
        <p:sp>
          <p:nvSpPr>
            <p:cNvPr id="61457" name="Text Box 13"/>
            <p:cNvSpPr txBox="1">
              <a:spLocks noChangeArrowheads="1"/>
            </p:cNvSpPr>
            <p:nvPr/>
          </p:nvSpPr>
          <p:spPr bwMode="auto">
            <a:xfrm>
              <a:off x="3024188" y="3633788"/>
              <a:ext cx="10747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2000" b="1">
                  <a:latin typeface="Times New Roman" panose="02020603050405020304" pitchFamily="18" charset="0"/>
                </a:rPr>
                <a:t>4</a:t>
              </a:r>
            </a:p>
          </p:txBody>
        </p:sp>
        <p:sp>
          <p:nvSpPr>
            <p:cNvPr id="61458" name="Text Box 14"/>
            <p:cNvSpPr txBox="1">
              <a:spLocks noChangeArrowheads="1"/>
            </p:cNvSpPr>
            <p:nvPr/>
          </p:nvSpPr>
          <p:spPr bwMode="auto">
            <a:xfrm>
              <a:off x="5562600" y="3657600"/>
              <a:ext cx="7000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2000" b="1">
                  <a:latin typeface="Times New Roman" panose="02020603050405020304" pitchFamily="18" charset="0"/>
                </a:rPr>
                <a:t>6</a:t>
              </a:r>
            </a:p>
          </p:txBody>
        </p:sp>
        <p:sp>
          <p:nvSpPr>
            <p:cNvPr id="61459" name="Text Box 15"/>
            <p:cNvSpPr txBox="1">
              <a:spLocks noChangeArrowheads="1"/>
            </p:cNvSpPr>
            <p:nvPr/>
          </p:nvSpPr>
          <p:spPr bwMode="auto">
            <a:xfrm>
              <a:off x="3048000" y="4572000"/>
              <a:ext cx="8048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2000" b="1">
                  <a:latin typeface="Times New Roman" panose="02020603050405020304" pitchFamily="18" charset="0"/>
                </a:rPr>
                <a:t>2</a:t>
              </a:r>
            </a:p>
          </p:txBody>
        </p:sp>
        <p:sp>
          <p:nvSpPr>
            <p:cNvPr id="61460" name="Text Box 16"/>
            <p:cNvSpPr txBox="1">
              <a:spLocks noChangeArrowheads="1"/>
            </p:cNvSpPr>
            <p:nvPr/>
          </p:nvSpPr>
          <p:spPr bwMode="auto">
            <a:xfrm>
              <a:off x="5438775" y="4514850"/>
              <a:ext cx="1143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ClrTx/>
                <a:buSzTx/>
                <a:buFontTx/>
                <a:buNone/>
              </a:pPr>
              <a:r>
                <a:rPr lang="en-US" altLang="zh-CN" sz="2000" b="1">
                  <a:latin typeface="Times New Roman" panose="02020603050405020304" pitchFamily="18" charset="0"/>
                </a:rPr>
                <a:t>3</a:t>
              </a:r>
            </a:p>
          </p:txBody>
        </p:sp>
        <p:sp>
          <p:nvSpPr>
            <p:cNvPr id="61461" name="Line 17"/>
            <p:cNvSpPr>
              <a:spLocks noChangeShapeType="1"/>
            </p:cNvSpPr>
            <p:nvPr/>
          </p:nvSpPr>
          <p:spPr bwMode="auto">
            <a:xfrm>
              <a:off x="4471988" y="2095500"/>
              <a:ext cx="828675" cy="8286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2" name="Line 18"/>
            <p:cNvSpPr>
              <a:spLocks noChangeShapeType="1"/>
            </p:cNvSpPr>
            <p:nvPr/>
          </p:nvSpPr>
          <p:spPr bwMode="auto">
            <a:xfrm flipH="1">
              <a:off x="3471863" y="2100263"/>
              <a:ext cx="809625" cy="8143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3" name="Line 19"/>
            <p:cNvSpPr>
              <a:spLocks noChangeShapeType="1"/>
            </p:cNvSpPr>
            <p:nvPr/>
          </p:nvSpPr>
          <p:spPr bwMode="auto">
            <a:xfrm>
              <a:off x="3409950" y="3119438"/>
              <a:ext cx="0" cy="7239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4" name="Line 20"/>
            <p:cNvSpPr>
              <a:spLocks noChangeShapeType="1"/>
            </p:cNvSpPr>
            <p:nvPr/>
          </p:nvSpPr>
          <p:spPr bwMode="auto">
            <a:xfrm>
              <a:off x="5391150" y="3105150"/>
              <a:ext cx="1588" cy="7381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5" name="Line 21"/>
            <p:cNvSpPr>
              <a:spLocks noChangeShapeType="1"/>
            </p:cNvSpPr>
            <p:nvPr/>
          </p:nvSpPr>
          <p:spPr bwMode="auto">
            <a:xfrm>
              <a:off x="3424238" y="4105275"/>
              <a:ext cx="1587" cy="719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6" name="Line 22"/>
            <p:cNvSpPr>
              <a:spLocks noChangeShapeType="1"/>
            </p:cNvSpPr>
            <p:nvPr/>
          </p:nvSpPr>
          <p:spPr bwMode="auto">
            <a:xfrm>
              <a:off x="5405438" y="4081463"/>
              <a:ext cx="1587" cy="7143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7" name="Line 23"/>
            <p:cNvSpPr>
              <a:spLocks noChangeShapeType="1"/>
            </p:cNvSpPr>
            <p:nvPr/>
          </p:nvSpPr>
          <p:spPr bwMode="auto">
            <a:xfrm>
              <a:off x="3486150" y="4981575"/>
              <a:ext cx="838200" cy="762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8" name="Line 24"/>
            <p:cNvSpPr>
              <a:spLocks noChangeShapeType="1"/>
            </p:cNvSpPr>
            <p:nvPr/>
          </p:nvSpPr>
          <p:spPr bwMode="auto">
            <a:xfrm flipH="1">
              <a:off x="4476750" y="5014913"/>
              <a:ext cx="808038" cy="7191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9" name="Line 25"/>
            <p:cNvSpPr>
              <a:spLocks noChangeShapeType="1"/>
            </p:cNvSpPr>
            <p:nvPr/>
          </p:nvSpPr>
          <p:spPr bwMode="auto">
            <a:xfrm flipV="1">
              <a:off x="3538538" y="4048125"/>
              <a:ext cx="1762125" cy="8429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70" name="Line 26"/>
            <p:cNvSpPr>
              <a:spLocks noChangeShapeType="1"/>
            </p:cNvSpPr>
            <p:nvPr/>
          </p:nvSpPr>
          <p:spPr bwMode="auto">
            <a:xfrm flipV="1">
              <a:off x="3538538" y="3071813"/>
              <a:ext cx="1733550" cy="8477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71" name="Text Box 27"/>
            <p:cNvSpPr txBox="1">
              <a:spLocks noChangeArrowheads="1"/>
            </p:cNvSpPr>
            <p:nvPr/>
          </p:nvSpPr>
          <p:spPr bwMode="auto">
            <a:xfrm>
              <a:off x="5410200" y="26670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12</a:t>
              </a:r>
            </a:p>
          </p:txBody>
        </p:sp>
        <p:sp>
          <p:nvSpPr>
            <p:cNvPr id="61472" name="Text Box 28"/>
            <p:cNvSpPr txBox="1">
              <a:spLocks noChangeArrowheads="1"/>
            </p:cNvSpPr>
            <p:nvPr/>
          </p:nvSpPr>
          <p:spPr bwMode="auto">
            <a:xfrm>
              <a:off x="4572000" y="56388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a:t>
              </a:r>
            </a:p>
          </p:txBody>
        </p:sp>
      </p:grpSp>
      <p:sp>
        <p:nvSpPr>
          <p:cNvPr id="61443" name="Rectangle 32"/>
          <p:cNvSpPr>
            <a:spLocks noGrp="1" noChangeArrowheads="1"/>
          </p:cNvSpPr>
          <p:nvPr>
            <p:ph type="title"/>
          </p:nvPr>
        </p:nvSpPr>
        <p:spPr/>
        <p:txBody>
          <a:bodyPr/>
          <a:lstStyle/>
          <a:p>
            <a:r>
              <a:rPr lang="zh-CN" altLang="en-US"/>
              <a:t>下列格是否构成布尔代数？</a:t>
            </a:r>
          </a:p>
        </p:txBody>
      </p:sp>
      <p:sp>
        <p:nvSpPr>
          <p:cNvPr id="2" name="日期占位符 1">
            <a:extLst>
              <a:ext uri="{FF2B5EF4-FFF2-40B4-BE49-F238E27FC236}">
                <a16:creationId xmlns:a16="http://schemas.microsoft.com/office/drawing/2014/main" id="{4F319102-7199-3348-8442-91AE788B6BCC}"/>
              </a:ext>
            </a:extLst>
          </p:cNvPr>
          <p:cNvSpPr>
            <a:spLocks noGrp="1"/>
          </p:cNvSpPr>
          <p:nvPr>
            <p:ph type="dt" sz="half" idx="2"/>
          </p:nvPr>
        </p:nvSpPr>
        <p:spPr/>
        <p:txBody>
          <a:bodyPr/>
          <a:lstStyle/>
          <a:p>
            <a:fld id="{42652A2F-0FC6-1D41-9630-78794CEC68E9}" type="datetime1">
              <a:rPr lang="zh-CN" altLang="en-US" smtClean="0"/>
              <a:pPr/>
              <a:t>2022/4/23</a:t>
            </a:fld>
            <a:endParaRPr lang="zh-CN" altLang="en-US" dirty="0"/>
          </a:p>
        </p:txBody>
      </p:sp>
      <p:sp>
        <p:nvSpPr>
          <p:cNvPr id="3" name="页脚占位符 2">
            <a:extLst>
              <a:ext uri="{FF2B5EF4-FFF2-40B4-BE49-F238E27FC236}">
                <a16:creationId xmlns:a16="http://schemas.microsoft.com/office/drawing/2014/main" id="{80C4F291-7F7F-9740-B719-334B39033B55}"/>
              </a:ext>
            </a:extLst>
          </p:cNvPr>
          <p:cNvSpPr>
            <a:spLocks noGrp="1"/>
          </p:cNvSpPr>
          <p:nvPr>
            <p:ph type="ftr" sz="quarter" idx="3"/>
          </p:nvPr>
        </p:nvSpPr>
        <p:spPr/>
        <p:txBody>
          <a:bodyPr/>
          <a:lstStyle/>
          <a:p>
            <a:r>
              <a:rPr lang="zh-CN" altLang="en-US"/>
              <a:t>本投影片及相应音视频仅供修读本课程同学使用</a:t>
            </a:r>
            <a:endParaRPr lang="zh-CN" altLang="en-US" dirty="0"/>
          </a:p>
        </p:txBody>
      </p:sp>
      <p:sp>
        <p:nvSpPr>
          <p:cNvPr id="61446"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11DD8EA-1F53-4A6D-AF9B-E96451D743E6}" type="slidenum">
              <a:rPr lang="en-US" altLang="zh-CN" smtClean="0"/>
              <a:pPr/>
              <a:t>15</a:t>
            </a:fld>
            <a:endParaRPr lang="en-US" altLang="zh-CN"/>
          </a:p>
        </p:txBody>
      </p:sp>
      <p:graphicFrame>
        <p:nvGraphicFramePr>
          <p:cNvPr id="61444" name="Object 6"/>
          <p:cNvGraphicFramePr>
            <a:graphicFrameLocks noChangeAspect="1"/>
          </p:cNvGraphicFramePr>
          <p:nvPr/>
        </p:nvGraphicFramePr>
        <p:xfrm>
          <a:off x="2413000" y="5508625"/>
          <a:ext cx="3795713" cy="474663"/>
        </p:xfrm>
        <a:graphic>
          <a:graphicData uri="http://schemas.openxmlformats.org/presentationml/2006/ole">
            <mc:AlternateContent xmlns:mc="http://schemas.openxmlformats.org/markup-compatibility/2006">
              <mc:Choice xmlns:v="urn:schemas-microsoft-com:vml" Requires="v">
                <p:oleObj spid="_x0000_s3177" name="公式" r:id="rId4" imgW="1651000" imgH="203200" progId="Equation.3">
                  <p:embed/>
                </p:oleObj>
              </mc:Choice>
              <mc:Fallback>
                <p:oleObj name="公式" r:id="rId4" imgW="1651000" imgH="203200" progId="Equation.3">
                  <p:embed/>
                  <p:pic>
                    <p:nvPicPr>
                      <p:cNvPr id="6144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0" y="5508625"/>
                        <a:ext cx="37957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45" name="Picture 4" descr="File:Hypercubeorder binary.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9913" y="1649413"/>
            <a:ext cx="34321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91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a:t>布尔代数（举例）</a:t>
            </a:r>
            <a:endParaRPr lang="zh-CN" altLang="en-US" dirty="0"/>
          </a:p>
        </p:txBody>
      </p:sp>
      <mc:AlternateContent xmlns:mc="http://schemas.openxmlformats.org/markup-compatibility/2006" xmlns:a14="http://schemas.microsoft.com/office/drawing/2010/main">
        <mc:Choice Requires="a14">
          <p:sp>
            <p:nvSpPr>
              <p:cNvPr id="25603" name="Rectangle 3"/>
              <p:cNvSpPr>
                <a:spLocks noGrp="1" noChangeArrowheads="1"/>
              </p:cNvSpPr>
              <p:nvPr>
                <p:ph type="body" idx="1"/>
              </p:nvPr>
            </p:nvSpPr>
            <p:spPr/>
            <p:txBody>
              <a:bodyPr/>
              <a:lstStyle/>
              <a:p>
                <a14:m>
                  <m:oMath xmlns:m="http://schemas.openxmlformats.org/officeDocument/2006/math">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0,1</m:t>
                        </m:r>
                      </m:e>
                    </m:d>
                    <m:r>
                      <a:rPr lang="en-US" altLang="zh-CN" sz="2400" b="0" i="1" smtClean="0">
                        <a:latin typeface="Cambria Math" panose="02040503050406030204" pitchFamily="18" charset="0"/>
                      </a:rPr>
                      <m:t>, +,⋅,</m:t>
                    </m:r>
                    <m:acc>
                      <m:accPr>
                        <m:chr m:val="̅"/>
                        <m:ctrlPr>
                          <a:rPr lang="en-US" altLang="zh-CN" sz="2400" b="0" i="1" smtClean="0">
                            <a:latin typeface="Cambria Math" panose="02040503050406030204" pitchFamily="18" charset="0"/>
                          </a:rPr>
                        </m:ctrlPr>
                      </m:accPr>
                      <m:e/>
                    </m:acc>
                    <m:r>
                      <a:rPr lang="en-US" altLang="zh-CN" sz="2400" b="0" i="1" smtClean="0">
                        <a:latin typeface="Cambria Math" panose="02040503050406030204" pitchFamily="18" charset="0"/>
                      </a:rPr>
                      <m:t>, 0, 1)</m:t>
                    </m:r>
                  </m:oMath>
                </a14:m>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为布尔代数</a:t>
                </a:r>
                <a:endParaRPr lang="en-US" altLang="zh-CN" sz="2400" dirty="0">
                  <a:latin typeface="Times New Roman" panose="02020603050405020304" pitchFamily="18" charset="0"/>
                  <a:cs typeface="Times New Roman" panose="02020603050405020304" pitchFamily="18" charset="0"/>
                  <a:sym typeface="Symbol" panose="05050102010706020507" pitchFamily="18" charset="2"/>
                </a:endParaRPr>
              </a:p>
              <a:p>
                <a:pPr lvl="1"/>
                <a:r>
                  <a:rPr lang="zh-CN" altLang="en-US" sz="2000" dirty="0">
                    <a:latin typeface="Times New Roman" panose="02020603050405020304" pitchFamily="18" charset="0"/>
                    <a:cs typeface="Times New Roman" panose="02020603050405020304" pitchFamily="18" charset="0"/>
                    <a:sym typeface="Symbol" panose="05050102010706020507" pitchFamily="18" charset="2"/>
                  </a:rPr>
                  <a:t>布尔和</a:t>
                </a:r>
                <a:r>
                  <a:rPr lang="en-US" altLang="zh-CN" sz="2000" dirty="0">
                    <a:latin typeface="Times New Roman" panose="02020603050405020304" pitchFamily="18" charset="0"/>
                    <a:cs typeface="Times New Roman" panose="02020603050405020304" pitchFamily="18" charset="0"/>
                    <a:sym typeface="Symbol" panose="05050102010706020507" pitchFamily="18" charset="2"/>
                  </a:rPr>
                  <a:t>: 1+1=1, 1+0=1, 0+1=1, 0+0=0</a:t>
                </a:r>
              </a:p>
              <a:p>
                <a:pPr lvl="1"/>
                <a:r>
                  <a:rPr lang="zh-CN" altLang="en-US" sz="2000" dirty="0">
                    <a:latin typeface="Times New Roman" panose="02020603050405020304" pitchFamily="18" charset="0"/>
                    <a:cs typeface="Times New Roman" panose="02020603050405020304" pitchFamily="18" charset="0"/>
                    <a:sym typeface="Symbol" panose="05050102010706020507" pitchFamily="18" charset="2"/>
                  </a:rPr>
                  <a:t>布尔积</a:t>
                </a:r>
                <a:r>
                  <a:rPr lang="en-US" altLang="zh-CN" sz="2000" dirty="0">
                    <a:latin typeface="Times New Roman" panose="02020603050405020304" pitchFamily="18" charset="0"/>
                    <a:cs typeface="Times New Roman" panose="02020603050405020304" pitchFamily="18" charset="0"/>
                    <a:sym typeface="Symbol" panose="05050102010706020507" pitchFamily="18" charset="2"/>
                  </a:rPr>
                  <a:t>: 11=1, 1 0=0, 01=0, 00=0</a:t>
                </a:r>
              </a:p>
              <a:p>
                <a:pPr lvl="1"/>
                <a:r>
                  <a:rPr lang="zh-CN" altLang="en-US" sz="2000" dirty="0">
                    <a:latin typeface="Times New Roman" panose="02020603050405020304" pitchFamily="18" charset="0"/>
                    <a:cs typeface="Times New Roman" panose="02020603050405020304" pitchFamily="18" charset="0"/>
                  </a:rPr>
                  <a:t>补</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dirty="0" smtClean="0">
                        <a:latin typeface="Cambria Math" panose="02040503050406030204" pitchFamily="18" charset="0"/>
                      </a:rPr>
                      <m:t> </m:t>
                    </m:r>
                    <m:acc>
                      <m:accPr>
                        <m:chr m:val="̅"/>
                        <m:ctrlPr>
                          <a:rPr lang="en-US" altLang="zh-CN" sz="2000" b="0" i="1" dirty="0" smtClean="0">
                            <a:latin typeface="Cambria Math" panose="02040503050406030204" pitchFamily="18" charset="0"/>
                          </a:rPr>
                        </m:ctrlPr>
                      </m:accPr>
                      <m:e>
                        <m:r>
                          <a:rPr lang="en-US" altLang="zh-CN" sz="2000" b="0" i="1" dirty="0" smtClean="0">
                            <a:latin typeface="Cambria Math" panose="02040503050406030204" pitchFamily="18" charset="0"/>
                          </a:rPr>
                          <m:t>0</m:t>
                        </m:r>
                      </m:e>
                    </m:acc>
                    <m:r>
                      <a:rPr lang="en-US" altLang="zh-CN" sz="2000" i="1" dirty="0" smtClean="0">
                        <a:latin typeface="Cambria Math" panose="02040503050406030204" pitchFamily="18" charset="0"/>
                        <a:sym typeface="Symbol" panose="05050102010706020507" pitchFamily="18" charset="2"/>
                      </a:rPr>
                      <m:t>=1</m:t>
                    </m:r>
                  </m:oMath>
                </a14:m>
                <a:r>
                  <a:rPr lang="en-US" altLang="zh-CN" sz="2000"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acc>
                      <m:accPr>
                        <m:chr m:val="̅"/>
                        <m:ctrlPr>
                          <a:rPr lang="en-US" altLang="zh-CN" sz="2000" b="0" i="1" dirty="0" smtClean="0">
                            <a:latin typeface="Cambria Math" panose="02040503050406030204" pitchFamily="18" charset="0"/>
                            <a:sym typeface="Symbol" panose="05050102010706020507" pitchFamily="18" charset="2"/>
                          </a:rPr>
                        </m:ctrlPr>
                      </m:accPr>
                      <m:e>
                        <m:r>
                          <a:rPr lang="en-US" altLang="zh-CN" sz="2000" b="0" i="1" dirty="0" smtClean="0">
                            <a:latin typeface="Cambria Math" panose="02040503050406030204" pitchFamily="18" charset="0"/>
                            <a:sym typeface="Symbol" panose="05050102010706020507" pitchFamily="18" charset="2"/>
                          </a:rPr>
                          <m:t>1</m:t>
                        </m:r>
                      </m:e>
                    </m:acc>
                    <m:r>
                      <a:rPr lang="en-US" altLang="zh-CN" sz="2000" i="1" dirty="0" smtClean="0">
                        <a:latin typeface="Cambria Math" panose="02040503050406030204" pitchFamily="18" charset="0"/>
                        <a:sym typeface="Symbol" panose="05050102010706020507" pitchFamily="18" charset="2"/>
                      </a:rPr>
                      <m:t>=0</m:t>
                    </m:r>
                  </m:oMath>
                </a14:m>
                <a:endParaRPr lang="en-US" altLang="zh-CN" sz="2000" dirty="0">
                  <a:latin typeface="Times New Roman" panose="02020603050405020304" pitchFamily="18" charset="0"/>
                  <a:cs typeface="Times New Roman" panose="02020603050405020304" pitchFamily="18" charset="0"/>
                  <a:sym typeface="Symbol" panose="05050102010706020507" pitchFamily="18" charset="2"/>
                </a:endParaRPr>
              </a:p>
              <a:p>
                <a14:m>
                  <m:oMath xmlns:m="http://schemas.openxmlformats.org/officeDocument/2006/math">
                    <m:sSup>
                      <m:sSupPr>
                        <m:ctrlPr>
                          <a:rPr lang="en-US" altLang="zh-CN" sz="2400" b="0" i="1" dirty="0" smtClean="0">
                            <a:latin typeface="Cambria Math" panose="02040503050406030204" pitchFamily="18" charset="0"/>
                          </a:rPr>
                        </m:ctrlPr>
                      </m:sSupPr>
                      <m:e>
                        <m:r>
                          <a:rPr lang="en-US" altLang="zh-CN" sz="2400" i="1" dirty="0" smtClean="0">
                            <a:latin typeface="Cambria Math" panose="02040503050406030204" pitchFamily="18" charset="0"/>
                          </a:rPr>
                          <m:t>𝐵</m:t>
                        </m:r>
                      </m:e>
                      <m:sup>
                        <m:r>
                          <a:rPr lang="en-US" altLang="zh-CN" sz="2400" i="1" dirty="0" smtClean="0">
                            <a:latin typeface="Cambria Math" panose="02040503050406030204" pitchFamily="18" charset="0"/>
                          </a:rPr>
                          <m:t>𝑛</m:t>
                        </m:r>
                      </m:sup>
                    </m:sSup>
                    <m:r>
                      <a:rPr lang="en-US" altLang="zh-CN" sz="2400" i="1" dirty="0" smtClean="0">
                        <a:latin typeface="Cambria Math" panose="02040503050406030204" pitchFamily="18" charset="0"/>
                      </a:rPr>
                      <m:t>=</m:t>
                    </m:r>
                    <m:d>
                      <m:dPr>
                        <m:begChr m:val="{"/>
                        <m:endChr m:val="|"/>
                        <m:ctrlPr>
                          <a:rPr lang="en-US" altLang="zh-CN" sz="2400" b="0" i="1" dirty="0" smtClean="0">
                            <a:latin typeface="Cambria Math" panose="02040503050406030204" pitchFamily="18" charset="0"/>
                          </a:rPr>
                        </m:ctrlPr>
                      </m:dPr>
                      <m:e>
                        <m:d>
                          <m:dPr>
                            <m:ctrlPr>
                              <a:rPr lang="en-US" altLang="zh-CN" sz="2400" b="0" i="1" dirty="0" smtClean="0">
                                <a:latin typeface="Cambria Math" panose="02040503050406030204" pitchFamily="18" charset="0"/>
                              </a:rPr>
                            </m:ctrlPr>
                          </m:dPr>
                          <m:e>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𝑥</m:t>
                                </m:r>
                              </m:e>
                              <m:sub>
                                <m:r>
                                  <a:rPr lang="en-US" altLang="zh-CN" sz="2400" i="1" dirty="0" smtClean="0">
                                    <a:latin typeface="Cambria Math" panose="02040503050406030204" pitchFamily="18" charset="0"/>
                                  </a:rPr>
                                  <m:t>1</m:t>
                                </m:r>
                              </m:sub>
                            </m:sSub>
                            <m:r>
                              <a:rPr lang="en-US" altLang="zh-CN" sz="2400" i="1" dirty="0" smtClean="0">
                                <a:latin typeface="Cambria Math" panose="02040503050406030204" pitchFamily="18" charset="0"/>
                              </a:rPr>
                              <m:t>, </m:t>
                            </m:r>
                            <m:r>
                              <a:rPr lang="en-US" altLang="zh-CN" sz="2400" b="0" i="1" dirty="0" smtClean="0">
                                <a:latin typeface="Cambria Math" panose="02040503050406030204" pitchFamily="18" charset="0"/>
                              </a:rPr>
                              <m:t>…</m:t>
                            </m:r>
                            <m:r>
                              <a:rPr lang="en-US" altLang="zh-CN" sz="2400" i="1" dirty="0" smtClean="0">
                                <a:latin typeface="Cambria Math" panose="02040503050406030204" pitchFamily="18" charset="0"/>
                              </a:rPr>
                              <m:t>, </m:t>
                            </m:r>
                            <m:sSub>
                              <m:sSubPr>
                                <m:ctrlPr>
                                  <a:rPr lang="en-US" altLang="zh-CN" sz="2400" b="0" i="1" dirty="0" smtClean="0">
                                    <a:latin typeface="Cambria Math" panose="02040503050406030204" pitchFamily="18" charset="0"/>
                                  </a:rPr>
                                </m:ctrlPr>
                              </m:sSubPr>
                              <m:e>
                                <m:r>
                                  <a:rPr lang="en-US" altLang="zh-CN" sz="2400" i="1" dirty="0" err="1" smtClean="0">
                                    <a:latin typeface="Cambria Math" panose="02040503050406030204" pitchFamily="18" charset="0"/>
                                  </a:rPr>
                                  <m:t>𝑥</m:t>
                                </m:r>
                              </m:e>
                              <m:sub>
                                <m:r>
                                  <a:rPr lang="en-US" altLang="zh-CN" sz="2400" i="1" dirty="0" err="1" smtClean="0">
                                    <a:latin typeface="Cambria Math" panose="02040503050406030204" pitchFamily="18" charset="0"/>
                                  </a:rPr>
                                  <m:t>𝑛</m:t>
                                </m:r>
                              </m:sub>
                            </m:sSub>
                          </m:e>
                        </m:d>
                      </m:e>
                    </m:d>
                    <m:sSub>
                      <m:sSubPr>
                        <m:ctrlPr>
                          <a:rPr lang="en-US" altLang="zh-CN" sz="2400" b="0" i="1" dirty="0" smtClean="0">
                            <a:latin typeface="Cambria Math" panose="02040503050406030204" pitchFamily="18" charset="0"/>
                          </a:rPr>
                        </m:ctrlPr>
                      </m:sSubPr>
                      <m:e>
                        <m:r>
                          <a:rPr lang="en-US" altLang="zh-CN" sz="2400" i="1" dirty="0" err="1" smtClean="0">
                            <a:latin typeface="Cambria Math" panose="02040503050406030204" pitchFamily="18" charset="0"/>
                          </a:rPr>
                          <m:t>𝑥</m:t>
                        </m:r>
                      </m:e>
                      <m:sub>
                        <m:r>
                          <a:rPr lang="en-US" altLang="zh-CN" sz="2400" i="1" dirty="0" err="1" smtClean="0">
                            <a:latin typeface="Cambria Math" panose="02040503050406030204" pitchFamily="18" charset="0"/>
                          </a:rPr>
                          <m:t>𝑖</m:t>
                        </m:r>
                      </m:sub>
                    </m:sSub>
                    <m:r>
                      <a:rPr lang="en-US" altLang="zh-CN" sz="2400" i="1" dirty="0" err="1" smtClean="0">
                        <a:latin typeface="Cambria Math" panose="02040503050406030204" pitchFamily="18" charset="0"/>
                        <a:sym typeface="Symbol" panose="05050102010706020507" pitchFamily="18" charset="2"/>
                      </a:rPr>
                      <m:t></m:t>
                    </m:r>
                    <m:r>
                      <a:rPr lang="en-US" altLang="zh-CN" sz="2400" i="1" dirty="0" err="1" smtClean="0">
                        <a:latin typeface="Cambria Math" panose="02040503050406030204" pitchFamily="18" charset="0"/>
                        <a:sym typeface="Symbol" panose="05050102010706020507" pitchFamily="18" charset="2"/>
                      </a:rPr>
                      <m:t>𝐵</m:t>
                    </m:r>
                    <m:r>
                      <a:rPr lang="en-US" altLang="zh-CN" sz="2400" i="1" dirty="0" smtClean="0">
                        <a:latin typeface="Cambria Math" panose="02040503050406030204" pitchFamily="18" charset="0"/>
                        <a:sym typeface="Symbol" panose="05050102010706020507" pitchFamily="18" charset="2"/>
                      </a:rPr>
                      <m:t>, </m:t>
                    </m:r>
                    <m:r>
                      <a:rPr lang="en-US" altLang="zh-CN" sz="2400" i="1" dirty="0" err="1" smtClean="0">
                        <a:latin typeface="Cambria Math" panose="02040503050406030204" pitchFamily="18" charset="0"/>
                        <a:sym typeface="Symbol" panose="05050102010706020507" pitchFamily="18" charset="2"/>
                      </a:rPr>
                      <m:t>𝑖</m:t>
                    </m:r>
                    <m:r>
                      <a:rPr lang="en-US" altLang="zh-CN" sz="2400" i="1" dirty="0" smtClean="0">
                        <a:latin typeface="Cambria Math" panose="02040503050406030204" pitchFamily="18" charset="0"/>
                        <a:sym typeface="Symbol" panose="05050102010706020507" pitchFamily="18" charset="2"/>
                      </a:rPr>
                      <m:t>=1, …, </m:t>
                    </m:r>
                    <m:r>
                      <a:rPr lang="en-US" altLang="zh-CN" sz="2400" i="1" dirty="0" smtClean="0">
                        <a:latin typeface="Cambria Math" panose="02040503050406030204" pitchFamily="18" charset="0"/>
                        <a:sym typeface="Symbol" panose="05050102010706020507" pitchFamily="18" charset="2"/>
                      </a:rPr>
                      <m:t>𝑛</m:t>
                    </m:r>
                    <m:r>
                      <a:rPr lang="en-US" altLang="zh-CN" sz="2400" i="1" dirty="0" smtClean="0">
                        <a:latin typeface="Cambria Math" panose="02040503050406030204" pitchFamily="18" charset="0"/>
                      </a:rPr>
                      <m:t>}</m:t>
                    </m:r>
                  </m:oMath>
                </a14:m>
                <a:r>
                  <a:rPr lang="zh-CN" altLang="en-US" sz="2400" dirty="0">
                    <a:latin typeface="Times New Roman" panose="02020603050405020304" pitchFamily="18" charset="0"/>
                    <a:cs typeface="Times New Roman" panose="02020603050405020304" pitchFamily="18" charset="0"/>
                  </a:rPr>
                  <a:t>构成</a:t>
                </a: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布尔代数</a:t>
                </a:r>
                <a:endParaRPr lang="en-US" altLang="zh-CN" sz="2400" dirty="0">
                  <a:latin typeface="Times New Roman" panose="02020603050405020304" pitchFamily="18" charset="0"/>
                  <a:cs typeface="Times New Roman" panose="02020603050405020304" pitchFamily="18" charset="0"/>
                  <a:sym typeface="Symbol" panose="05050102010706020507" pitchFamily="18" charset="2"/>
                </a:endParaRPr>
              </a:p>
              <a:p>
                <a:pPr marL="344487" lvl="1" indent="0">
                  <a:buNone/>
                </a:pPr>
                <a:r>
                  <a:rPr lang="zh-CN" altLang="en-US" sz="2000" dirty="0">
                    <a:latin typeface="Times New Roman" panose="02020603050405020304" pitchFamily="18" charset="0"/>
                    <a:cs typeface="Times New Roman" panose="02020603050405020304" pitchFamily="18" charset="0"/>
                    <a:sym typeface="Symbol" panose="05050102010706020507" pitchFamily="18" charset="2"/>
                  </a:rPr>
                  <a:t>记</a:t>
                </a:r>
                <a14:m>
                  <m:oMath xmlns:m="http://schemas.openxmlformats.org/officeDocument/2006/math">
                    <m:r>
                      <a:rPr lang="zh-CN" altLang="en-US" sz="2000" b="0" i="0" dirty="0" smtClean="0">
                        <a:latin typeface="Cambria Math" panose="02040503050406030204" pitchFamily="18" charset="0"/>
                      </a:rPr>
                      <m:t> </m:t>
                    </m:r>
                    <m:r>
                      <a:rPr lang="en-US" altLang="zh-CN" sz="2000" b="1" i="1" dirty="0" smtClean="0">
                        <a:latin typeface="Cambria Math" panose="02040503050406030204" pitchFamily="18" charset="0"/>
                      </a:rPr>
                      <m:t>𝒙</m:t>
                    </m:r>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𝑎</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sym typeface="Symbol" panose="05050102010706020507" pitchFamily="18" charset="2"/>
                      </a:rPr>
                      <m:t> , …, </m:t>
                    </m:r>
                    <m:sSub>
                      <m:sSubPr>
                        <m:ctrlPr>
                          <a:rPr lang="en-US" altLang="zh-CN" sz="2000" b="0" i="1" dirty="0" smtClean="0">
                            <a:latin typeface="Cambria Math" panose="02040503050406030204" pitchFamily="18" charset="0"/>
                            <a:sym typeface="Symbol" panose="05050102010706020507" pitchFamily="18" charset="2"/>
                          </a:rPr>
                        </m:ctrlPr>
                      </m:sSubPr>
                      <m:e>
                        <m:r>
                          <a:rPr lang="en-US" altLang="zh-CN" sz="2000" i="1" dirty="0" smtClean="0">
                            <a:latin typeface="Cambria Math" panose="02040503050406030204" pitchFamily="18" charset="0"/>
                          </a:rPr>
                          <m:t>𝑎</m:t>
                        </m:r>
                      </m:e>
                      <m:sub>
                        <m:r>
                          <a:rPr lang="en-US" altLang="zh-CN" sz="2000" i="1" dirty="0" smtClean="0">
                            <a:latin typeface="Cambria Math" panose="02040503050406030204" pitchFamily="18" charset="0"/>
                          </a:rPr>
                          <m:t>𝑛</m:t>
                        </m:r>
                      </m:sub>
                    </m:sSub>
                    <m:r>
                      <a:rPr lang="en-US" altLang="zh-CN" sz="2000" i="1" dirty="0" smtClean="0">
                        <a:latin typeface="Cambria Math" panose="02040503050406030204" pitchFamily="18" charset="0"/>
                      </a:rPr>
                      <m:t>), </m:t>
                    </m:r>
                    <m:r>
                      <a:rPr lang="en-US" altLang="zh-CN" sz="2000" b="1" i="1" dirty="0" smtClean="0">
                        <a:latin typeface="Cambria Math" panose="02040503050406030204" pitchFamily="18" charset="0"/>
                      </a:rPr>
                      <m:t>    </m:t>
                    </m:r>
                    <m:r>
                      <a:rPr lang="en-US" altLang="zh-CN" sz="2000" b="1" i="1" dirty="0" smtClean="0">
                        <a:latin typeface="Cambria Math" panose="02040503050406030204" pitchFamily="18" charset="0"/>
                      </a:rPr>
                      <m:t>𝒚</m:t>
                    </m:r>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𝑏</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sym typeface="Symbol" panose="05050102010706020507" pitchFamily="18" charset="2"/>
                      </a:rPr>
                      <m:t>, …, </m:t>
                    </m:r>
                    <m:sSub>
                      <m:sSubPr>
                        <m:ctrlPr>
                          <a:rPr lang="en-US" altLang="zh-CN" sz="2000" b="0" i="1" dirty="0" smtClean="0">
                            <a:latin typeface="Cambria Math" panose="02040503050406030204" pitchFamily="18" charset="0"/>
                            <a:sym typeface="Symbol" panose="05050102010706020507" pitchFamily="18" charset="2"/>
                          </a:rPr>
                        </m:ctrlPr>
                      </m:sSubPr>
                      <m:e>
                        <m:r>
                          <a:rPr lang="en-US" altLang="zh-CN" sz="2000" i="1" dirty="0" err="1" smtClean="0">
                            <a:latin typeface="Cambria Math" panose="02040503050406030204" pitchFamily="18" charset="0"/>
                          </a:rPr>
                          <m:t>𝑏</m:t>
                        </m:r>
                      </m:e>
                      <m:sub>
                        <m:r>
                          <a:rPr lang="en-US" altLang="zh-CN" sz="2000" i="1" dirty="0" err="1" smtClean="0">
                            <a:latin typeface="Cambria Math" panose="02040503050406030204" pitchFamily="18" charset="0"/>
                          </a:rPr>
                          <m:t>𝑛</m:t>
                        </m:r>
                      </m:sub>
                    </m:sSub>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     </m:t>
                        </m:r>
                        <m:r>
                          <a:rPr lang="en-US" altLang="zh-CN" sz="2000" i="1" dirty="0" err="1" smtClean="0">
                            <a:latin typeface="Cambria Math" panose="02040503050406030204" pitchFamily="18" charset="0"/>
                          </a:rPr>
                          <m:t>𝑎</m:t>
                        </m:r>
                      </m:e>
                      <m:sub>
                        <m:r>
                          <a:rPr lang="en-US" altLang="zh-CN" sz="2000" i="1" dirty="0" err="1" smtClean="0">
                            <a:latin typeface="Cambria Math" panose="02040503050406030204" pitchFamily="18" charset="0"/>
                          </a:rPr>
                          <m:t>𝑖</m:t>
                        </m:r>
                      </m:sub>
                    </m:sSub>
                    <m:r>
                      <a:rPr lang="en-US" altLang="zh-CN" sz="2000" i="1" dirty="0" err="1" smtClean="0">
                        <a:latin typeface="Cambria Math" panose="02040503050406030204" pitchFamily="18" charset="0"/>
                        <a:sym typeface="Symbol" panose="05050102010706020507" pitchFamily="18" charset="2"/>
                      </a:rPr>
                      <m:t></m:t>
                    </m:r>
                    <m:r>
                      <a:rPr lang="en-US" altLang="zh-CN" sz="2000" i="1" dirty="0" err="1" smtClean="0">
                        <a:latin typeface="Cambria Math" panose="02040503050406030204" pitchFamily="18" charset="0"/>
                        <a:sym typeface="Symbol" panose="05050102010706020507" pitchFamily="18" charset="2"/>
                      </a:rPr>
                      <m:t>𝐵</m:t>
                    </m:r>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err="1" smtClean="0">
                            <a:latin typeface="Cambria Math" panose="02040503050406030204" pitchFamily="18" charset="0"/>
                          </a:rPr>
                          <m:t>𝑏</m:t>
                        </m:r>
                      </m:e>
                      <m:sub>
                        <m:r>
                          <a:rPr lang="en-US" altLang="zh-CN" sz="2000" i="1" dirty="0" err="1" smtClean="0">
                            <a:latin typeface="Cambria Math" panose="02040503050406030204" pitchFamily="18" charset="0"/>
                          </a:rPr>
                          <m:t>𝑖</m:t>
                        </m:r>
                      </m:sub>
                    </m:sSub>
                    <m:r>
                      <a:rPr lang="en-US" altLang="zh-CN" sz="2000" i="1" dirty="0" err="1" smtClean="0">
                        <a:latin typeface="Cambria Math" panose="02040503050406030204" pitchFamily="18" charset="0"/>
                        <a:sym typeface="Symbol" panose="05050102010706020507" pitchFamily="18" charset="2"/>
                      </a:rPr>
                      <m:t></m:t>
                    </m:r>
                    <m:r>
                      <a:rPr lang="en-US" altLang="zh-CN" sz="2000" i="1" dirty="0" err="1" smtClean="0">
                        <a:latin typeface="Cambria Math" panose="02040503050406030204" pitchFamily="18" charset="0"/>
                        <a:sym typeface="Symbol" panose="05050102010706020507" pitchFamily="18" charset="2"/>
                      </a:rPr>
                      <m:t>𝐵</m:t>
                    </m:r>
                  </m:oMath>
                </a14:m>
                <a:endParaRPr lang="en-US" altLang="zh-CN" sz="2000" dirty="0">
                  <a:latin typeface="Times New Roman" panose="02020603050405020304" pitchFamily="18" charset="0"/>
                  <a:cs typeface="Times New Roman" panose="02020603050405020304" pitchFamily="18" charset="0"/>
                </a:endParaRPr>
              </a:p>
              <a:p>
                <a:pPr lvl="1"/>
                <a14:m>
                  <m:oMath xmlns:m="http://schemas.openxmlformats.org/officeDocument/2006/math">
                    <m:r>
                      <a:rPr lang="en-US" altLang="zh-CN" sz="2000" b="1" i="1" dirty="0" smtClean="0">
                        <a:latin typeface="Cambria Math" panose="02040503050406030204" pitchFamily="18" charset="0"/>
                      </a:rPr>
                      <m:t>𝒙</m:t>
                    </m:r>
                    <m:r>
                      <a:rPr lang="en-US" altLang="zh-CN" sz="2000" b="0" i="1" dirty="0" smtClean="0">
                        <a:latin typeface="Cambria Math" panose="02040503050406030204" pitchFamily="18" charset="0"/>
                        <a:sym typeface="Symbol" panose="05050102010706020507" pitchFamily="18" charset="2"/>
                      </a:rPr>
                      <m:t>∧</m:t>
                    </m:r>
                    <m:r>
                      <a:rPr lang="en-US" altLang="zh-CN" sz="2000" b="1" i="1" dirty="0" smtClean="0">
                        <a:latin typeface="Cambria Math" panose="02040503050406030204" pitchFamily="18" charset="0"/>
                      </a:rPr>
                      <m:t>𝒚</m:t>
                    </m:r>
                    <m:r>
                      <a:rPr lang="en-US" altLang="zh-CN" sz="2000" i="1" dirty="0" smtClean="0">
                        <a:latin typeface="Cambria Math" panose="02040503050406030204" pitchFamily="18" charset="0"/>
                      </a:rPr>
                      <m:t> = </m:t>
                    </m:r>
                    <m:d>
                      <m:dPr>
                        <m:ctrlPr>
                          <a:rPr lang="en-US" altLang="zh-CN" sz="2000" b="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𝑐</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sym typeface="Symbol" panose="05050102010706020507" pitchFamily="18" charset="2"/>
                          </a:rPr>
                          <m:t> , …, </m:t>
                        </m:r>
                        <m:sSub>
                          <m:sSubPr>
                            <m:ctrlPr>
                              <a:rPr lang="en-US" altLang="zh-CN" sz="2000" b="0" i="1" dirty="0" smtClean="0">
                                <a:latin typeface="Cambria Math" panose="02040503050406030204" pitchFamily="18" charset="0"/>
                                <a:sym typeface="Symbol" panose="05050102010706020507" pitchFamily="18" charset="2"/>
                              </a:rPr>
                            </m:ctrlPr>
                          </m:sSubPr>
                          <m:e>
                            <m:r>
                              <a:rPr lang="en-US" altLang="zh-CN" sz="2000" i="1" dirty="0" err="1" smtClean="0">
                                <a:latin typeface="Cambria Math" panose="02040503050406030204" pitchFamily="18" charset="0"/>
                              </a:rPr>
                              <m:t>𝑐</m:t>
                            </m:r>
                          </m:e>
                          <m:sub>
                            <m:r>
                              <a:rPr lang="en-US" altLang="zh-CN" sz="2000" i="1" dirty="0" err="1" smtClean="0">
                                <a:latin typeface="Cambria Math" panose="02040503050406030204" pitchFamily="18" charset="0"/>
                              </a:rPr>
                              <m:t>𝑛</m:t>
                            </m:r>
                          </m:sub>
                        </m:sSub>
                      </m:e>
                    </m:d>
                    <m:r>
                      <a:rPr lang="en-US" altLang="zh-CN" sz="2000" i="1" dirty="0" smtClean="0">
                        <a:latin typeface="Cambria Math" panose="02040503050406030204" pitchFamily="18" charset="0"/>
                      </a:rPr>
                      <m:t>, </m:t>
                    </m:r>
                    <m:r>
                      <m:rPr>
                        <m:sty m:val="p"/>
                      </m:rPr>
                      <a:rPr lang="en-US" altLang="zh-CN" sz="2000" i="0" dirty="0" smtClean="0">
                        <a:latin typeface="Cambria Math" panose="02040503050406030204" pitchFamily="18" charset="0"/>
                      </a:rPr>
                      <m:t>where</m:t>
                    </m:r>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𝑐</m:t>
                        </m:r>
                      </m:e>
                      <m:sub>
                        <m:r>
                          <a:rPr lang="en-US" altLang="zh-CN" sz="2000" i="1" dirty="0" smtClean="0">
                            <a:latin typeface="Cambria Math" panose="02040503050406030204" pitchFamily="18" charset="0"/>
                          </a:rPr>
                          <m:t>𝑖</m:t>
                        </m:r>
                      </m:sub>
                    </m:sSub>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err="1" smtClean="0">
                            <a:latin typeface="Cambria Math" panose="02040503050406030204" pitchFamily="18" charset="0"/>
                          </a:rPr>
                          <m:t>𝑎</m:t>
                        </m:r>
                      </m:e>
                      <m:sub>
                        <m:r>
                          <a:rPr lang="en-US" altLang="zh-CN" sz="2000" i="1" dirty="0" err="1" smtClean="0">
                            <a:latin typeface="Cambria Math" panose="02040503050406030204" pitchFamily="18" charset="0"/>
                          </a:rPr>
                          <m:t>𝑖</m:t>
                        </m:r>
                      </m:sub>
                    </m:sSub>
                    <m:r>
                      <a:rPr lang="en-US" altLang="zh-CN" sz="2000" b="0" i="1" dirty="0" smtClean="0">
                        <a:latin typeface="Cambria Math" panose="02040503050406030204" pitchFamily="18" charset="0"/>
                        <a:sym typeface="Symbol" panose="05050102010706020507" pitchFamily="18" charset="2"/>
                      </a:rPr>
                      <m:t>∧</m:t>
                    </m:r>
                    <m:sSub>
                      <m:sSubPr>
                        <m:ctrlPr>
                          <a:rPr lang="en-US" altLang="zh-CN" sz="2000" b="0" i="1" dirty="0" smtClean="0">
                            <a:latin typeface="Cambria Math" panose="02040503050406030204" pitchFamily="18" charset="0"/>
                          </a:rPr>
                        </m:ctrlPr>
                      </m:sSubPr>
                      <m:e>
                        <m:r>
                          <a:rPr lang="en-US" altLang="zh-CN" sz="2000" i="1" dirty="0" err="1" smtClean="0">
                            <a:latin typeface="Cambria Math" panose="02040503050406030204" pitchFamily="18" charset="0"/>
                          </a:rPr>
                          <m:t>𝑏</m:t>
                        </m:r>
                      </m:e>
                      <m:sub>
                        <m:r>
                          <a:rPr lang="en-US" altLang="zh-CN" sz="2000" i="1" dirty="0" err="1" smtClean="0">
                            <a:latin typeface="Cambria Math" panose="02040503050406030204" pitchFamily="18" charset="0"/>
                          </a:rPr>
                          <m:t>𝑖</m:t>
                        </m:r>
                      </m:sub>
                    </m:sSub>
                    <m:r>
                      <a:rPr lang="en-US" altLang="zh-CN" sz="2000" i="1" dirty="0" smtClean="0">
                        <a:latin typeface="Cambria Math" panose="02040503050406030204" pitchFamily="18" charset="0"/>
                      </a:rPr>
                      <m:t> </m:t>
                    </m:r>
                  </m:oMath>
                </a14:m>
                <a:endParaRPr lang="en-US" altLang="zh-CN" sz="2000" dirty="0">
                  <a:latin typeface="Times New Roman" panose="02020603050405020304" pitchFamily="18" charset="0"/>
                  <a:cs typeface="Times New Roman" panose="02020603050405020304" pitchFamily="18" charset="0"/>
                </a:endParaRPr>
              </a:p>
              <a:p>
                <a:pPr lvl="1"/>
                <a14:m>
                  <m:oMath xmlns:m="http://schemas.openxmlformats.org/officeDocument/2006/math">
                    <m:r>
                      <a:rPr lang="en-US" altLang="zh-CN" sz="2000" b="1" i="1" dirty="0" smtClean="0">
                        <a:latin typeface="Cambria Math" panose="02040503050406030204" pitchFamily="18" charset="0"/>
                      </a:rPr>
                      <m:t>𝒙</m:t>
                    </m:r>
                    <m:r>
                      <a:rPr lang="en-US" altLang="zh-CN" sz="2000" b="0" i="1" dirty="0" smtClean="0">
                        <a:latin typeface="Cambria Math" panose="02040503050406030204" pitchFamily="18" charset="0"/>
                        <a:sym typeface="Symbol" panose="05050102010706020507" pitchFamily="18" charset="2"/>
                      </a:rPr>
                      <m:t>∨</m:t>
                    </m:r>
                    <m:r>
                      <a:rPr lang="en-US" altLang="zh-CN" sz="2000" b="1" i="1" dirty="0" smtClean="0">
                        <a:latin typeface="Cambria Math" panose="02040503050406030204" pitchFamily="18" charset="0"/>
                      </a:rPr>
                      <m:t>𝒚</m:t>
                    </m:r>
                    <m:r>
                      <a:rPr lang="en-US" altLang="zh-CN" sz="2000" i="1" dirty="0" smtClean="0">
                        <a:latin typeface="Cambria Math" panose="02040503050406030204" pitchFamily="18" charset="0"/>
                      </a:rPr>
                      <m:t> = </m:t>
                    </m:r>
                    <m:d>
                      <m:dPr>
                        <m:ctrlPr>
                          <a:rPr lang="en-US" altLang="zh-CN" sz="2000" i="1" dirty="0" smtClean="0">
                            <a:latin typeface="Cambria Math" panose="02040503050406030204" pitchFamily="18" charset="0"/>
                          </a:rPr>
                        </m:ctrlPr>
                      </m:dPr>
                      <m:e>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𝑑</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sym typeface="Symbol" panose="05050102010706020507" pitchFamily="18" charset="2"/>
                          </a:rPr>
                          <m:t>, …, </m:t>
                        </m:r>
                        <m:sSub>
                          <m:sSubPr>
                            <m:ctrlPr>
                              <a:rPr lang="en-US" altLang="zh-CN" sz="2000" b="0" i="1" dirty="0" smtClean="0">
                                <a:latin typeface="Cambria Math" panose="02040503050406030204" pitchFamily="18" charset="0"/>
                                <a:sym typeface="Symbol" panose="05050102010706020507" pitchFamily="18" charset="2"/>
                              </a:rPr>
                            </m:ctrlPr>
                          </m:sSubPr>
                          <m:e>
                            <m:r>
                              <a:rPr lang="en-US" altLang="zh-CN" sz="2000" i="1" dirty="0" err="1" smtClean="0">
                                <a:latin typeface="Cambria Math" panose="02040503050406030204" pitchFamily="18" charset="0"/>
                              </a:rPr>
                              <m:t>𝑑</m:t>
                            </m:r>
                          </m:e>
                          <m:sub>
                            <m:r>
                              <a:rPr lang="en-US" altLang="zh-CN" sz="2000" i="1" dirty="0" err="1" smtClean="0">
                                <a:latin typeface="Cambria Math" panose="02040503050406030204" pitchFamily="18" charset="0"/>
                              </a:rPr>
                              <m:t>𝑛</m:t>
                            </m:r>
                          </m:sub>
                        </m:sSub>
                      </m:e>
                    </m:d>
                    <m:r>
                      <a:rPr lang="en-US" altLang="zh-CN" sz="2000" i="1" dirty="0" smtClean="0">
                        <a:latin typeface="Cambria Math" panose="02040503050406030204" pitchFamily="18" charset="0"/>
                      </a:rPr>
                      <m:t>, </m:t>
                    </m:r>
                    <m:r>
                      <m:rPr>
                        <m:sty m:val="p"/>
                      </m:rPr>
                      <a:rPr lang="en-US" altLang="zh-CN" sz="2000" i="0" dirty="0" smtClean="0">
                        <a:latin typeface="Cambria Math" panose="02040503050406030204" pitchFamily="18" charset="0"/>
                      </a:rPr>
                      <m:t>where</m:t>
                    </m:r>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𝑑</m:t>
                        </m:r>
                      </m:e>
                      <m:sub>
                        <m:r>
                          <a:rPr lang="en-US" altLang="zh-CN" sz="2000" i="1" dirty="0" smtClean="0">
                            <a:latin typeface="Cambria Math" panose="02040503050406030204" pitchFamily="18" charset="0"/>
                          </a:rPr>
                          <m:t>𝑖</m:t>
                        </m:r>
                      </m:sub>
                    </m:sSub>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err="1" smtClean="0">
                            <a:latin typeface="Cambria Math" panose="02040503050406030204" pitchFamily="18" charset="0"/>
                          </a:rPr>
                          <m:t>𝑎</m:t>
                        </m:r>
                      </m:e>
                      <m:sub>
                        <m:r>
                          <a:rPr lang="en-US" altLang="zh-CN" sz="2000" i="1" dirty="0" err="1" smtClean="0">
                            <a:latin typeface="Cambria Math" panose="02040503050406030204" pitchFamily="18" charset="0"/>
                          </a:rPr>
                          <m:t>𝑖</m:t>
                        </m:r>
                      </m:sub>
                    </m:sSub>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err="1" smtClean="0">
                            <a:latin typeface="Cambria Math" panose="02040503050406030204" pitchFamily="18" charset="0"/>
                          </a:rPr>
                          <m:t>𝑏</m:t>
                        </m:r>
                      </m:e>
                      <m:sub>
                        <m:r>
                          <a:rPr lang="en-US" altLang="zh-CN" sz="2000" i="1" dirty="0" err="1" smtClean="0">
                            <a:latin typeface="Cambria Math" panose="02040503050406030204" pitchFamily="18" charset="0"/>
                          </a:rPr>
                          <m:t>𝑖</m:t>
                        </m:r>
                      </m:sub>
                    </m:sSub>
                    <m:r>
                      <a:rPr lang="en-US" altLang="zh-CN" sz="2000" i="1" dirty="0" smtClean="0">
                        <a:latin typeface="Cambria Math" panose="02040503050406030204" pitchFamily="18" charset="0"/>
                      </a:rPr>
                      <m:t> </m:t>
                    </m:r>
                  </m:oMath>
                </a14:m>
                <a:endParaRPr lang="en-US" altLang="zh-CN" sz="2000" dirty="0">
                  <a:latin typeface="Times New Roman" panose="02020603050405020304" pitchFamily="18" charset="0"/>
                  <a:cs typeface="Times New Roman" panose="02020603050405020304" pitchFamily="18" charset="0"/>
                </a:endParaRPr>
              </a:p>
              <a:p>
                <a:pPr lvl="1"/>
                <a14:m>
                  <m:oMath xmlns:m="http://schemas.openxmlformats.org/officeDocument/2006/math">
                    <m:acc>
                      <m:accPr>
                        <m:chr m:val="̅"/>
                        <m:ctrlPr>
                          <a:rPr lang="en-US" altLang="zh-CN" sz="2000" b="1" i="1" dirty="0" smtClean="0">
                            <a:latin typeface="Cambria Math" panose="02040503050406030204" pitchFamily="18" charset="0"/>
                          </a:rPr>
                        </m:ctrlPr>
                      </m:accPr>
                      <m:e>
                        <m:r>
                          <a:rPr lang="en-US" altLang="zh-CN" sz="2000" b="1" i="1" dirty="0" smtClean="0">
                            <a:latin typeface="Cambria Math" panose="02040503050406030204" pitchFamily="18" charset="0"/>
                          </a:rPr>
                          <m:t>𝒙</m:t>
                        </m:r>
                      </m:e>
                    </m:acc>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smtClean="0">
                            <a:latin typeface="Cambria Math" panose="02040503050406030204" pitchFamily="18" charset="0"/>
                          </a:rPr>
                          <m:t>𝑒</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sym typeface="Symbol" panose="05050102010706020507" pitchFamily="18" charset="2"/>
                      </a:rPr>
                      <m:t>, …, </m:t>
                    </m:r>
                    <m:sSub>
                      <m:sSubPr>
                        <m:ctrlPr>
                          <a:rPr lang="en-US" altLang="zh-CN" sz="2000" b="0" i="1" dirty="0" smtClean="0">
                            <a:latin typeface="Cambria Math" panose="02040503050406030204" pitchFamily="18" charset="0"/>
                            <a:sym typeface="Symbol" panose="05050102010706020507" pitchFamily="18" charset="2"/>
                          </a:rPr>
                        </m:ctrlPr>
                      </m:sSubPr>
                      <m:e>
                        <m:r>
                          <a:rPr lang="en-US" altLang="zh-CN" sz="2000" i="1" dirty="0" err="1" smtClean="0">
                            <a:latin typeface="Cambria Math" panose="02040503050406030204" pitchFamily="18" charset="0"/>
                          </a:rPr>
                          <m:t>𝑒</m:t>
                        </m:r>
                      </m:e>
                      <m:sub>
                        <m:r>
                          <a:rPr lang="en-US" altLang="zh-CN" sz="2000" i="1" dirty="0" err="1" smtClean="0">
                            <a:latin typeface="Cambria Math" panose="02040503050406030204" pitchFamily="18" charset="0"/>
                          </a:rPr>
                          <m:t>𝑛</m:t>
                        </m:r>
                      </m:sub>
                    </m:sSub>
                    <m:r>
                      <a:rPr lang="en-US" altLang="zh-CN" sz="2000" i="1" dirty="0" smtClean="0">
                        <a:latin typeface="Cambria Math" panose="02040503050406030204" pitchFamily="18" charset="0"/>
                      </a:rPr>
                      <m:t>), </m:t>
                    </m:r>
                    <m:r>
                      <m:rPr>
                        <m:sty m:val="p"/>
                      </m:rPr>
                      <a:rPr lang="en-US" altLang="zh-CN" sz="2000" i="0" dirty="0" smtClean="0">
                        <a:latin typeface="Cambria Math" panose="02040503050406030204" pitchFamily="18" charset="0"/>
                      </a:rPr>
                      <m:t>where</m:t>
                    </m:r>
                    <m:r>
                      <a:rPr lang="en-US" altLang="zh-CN" sz="2000" i="1" dirty="0" smtClean="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i="1" dirty="0" err="1" smtClean="0">
                            <a:latin typeface="Cambria Math" panose="02040503050406030204" pitchFamily="18" charset="0"/>
                          </a:rPr>
                          <m:t>𝑒</m:t>
                        </m:r>
                      </m:e>
                      <m:sub>
                        <m:r>
                          <a:rPr lang="en-US" altLang="zh-CN" sz="2000" i="1" dirty="0" err="1" smtClean="0">
                            <a:latin typeface="Cambria Math" panose="02040503050406030204" pitchFamily="18" charset="0"/>
                          </a:rPr>
                          <m:t>𝑖</m:t>
                        </m:r>
                      </m:sub>
                    </m:sSub>
                    <m:r>
                      <a:rPr lang="en-US" altLang="zh-CN" sz="200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i="1" dirty="0" err="1" smtClean="0">
                            <a:latin typeface="Cambria Math" panose="02040503050406030204" pitchFamily="18" charset="0"/>
                          </a:rPr>
                          <m:t>𝑎</m:t>
                        </m:r>
                      </m:e>
                      <m:sub>
                        <m:r>
                          <a:rPr lang="en-US" altLang="zh-CN" sz="2000" i="1" dirty="0" err="1" smtClean="0">
                            <a:latin typeface="Cambria Math" panose="02040503050406030204" pitchFamily="18" charset="0"/>
                          </a:rPr>
                          <m:t>𝑖</m:t>
                        </m:r>
                      </m:sub>
                    </m:sSub>
                  </m:oMath>
                </a14:m>
                <a:endParaRPr lang="en-US" altLang="zh-CN" sz="2000" dirty="0">
                  <a:latin typeface="Times New Roman" panose="02020603050405020304" pitchFamily="18" charset="0"/>
                  <a:cs typeface="Times New Roman" panose="02020603050405020304" pitchFamily="18" charset="0"/>
                </a:endParaRPr>
              </a:p>
              <a:p>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sym typeface="Symbol" panose="05050102010706020507" pitchFamily="18" charset="2"/>
                      </a:rPr>
                      <m:t>𝐴</m:t>
                    </m:r>
                  </m:oMath>
                </a14:m>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的幂集构成一个布尔代数</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sym typeface="Symbol" panose="05050102010706020507" pitchFamily="18" charset="2"/>
                      </a:rPr>
                      <m:t>(</m:t>
                    </m:r>
                    <m:r>
                      <a:rPr lang="en-US" altLang="zh-CN" sz="2400" b="0" i="1" dirty="0" smtClean="0">
                        <a:latin typeface="Cambria Math" panose="02040503050406030204" pitchFamily="18" charset="0"/>
                        <a:cs typeface="Times New Roman" panose="02020603050405020304" pitchFamily="18" charset="0"/>
                        <a:sym typeface="Symbol" panose="05050102010706020507" pitchFamily="18" charset="2"/>
                      </a:rPr>
                      <m:t>𝜌</m:t>
                    </m:r>
                    <m:r>
                      <a:rPr lang="en-US" altLang="zh-CN" sz="2400" i="1" dirty="0">
                        <a:latin typeface="Cambria Math" panose="02040503050406030204" pitchFamily="18" charset="0"/>
                        <a:cs typeface="Times New Roman" panose="02020603050405020304" pitchFamily="18" charset="0"/>
                      </a:rPr>
                      <m:t>(</m:t>
                    </m:r>
                    <m:r>
                      <a:rPr lang="en-US" altLang="zh-CN" sz="2400" i="1" dirty="0">
                        <a:latin typeface="Cambria Math" panose="02040503050406030204" pitchFamily="18" charset="0"/>
                        <a:cs typeface="Times New Roman" panose="02020603050405020304" pitchFamily="18" charset="0"/>
                      </a:rPr>
                      <m:t>𝐴</m:t>
                    </m:r>
                    <m:r>
                      <a:rPr lang="en-US" altLang="zh-CN" sz="2400" i="1" dirty="0">
                        <a:latin typeface="Cambria Math" panose="02040503050406030204" pitchFamily="18" charset="0"/>
                        <a:cs typeface="Times New Roman" panose="02020603050405020304" pitchFamily="18" charset="0"/>
                      </a:rPr>
                      <m:t>), ∩, ∪, ~, ∅, </m:t>
                    </m:r>
                    <m:r>
                      <a:rPr lang="en-US" altLang="zh-CN" sz="2400" i="1" dirty="0">
                        <a:latin typeface="Cambria Math" panose="02040503050406030204" pitchFamily="18" charset="0"/>
                        <a:cs typeface="Times New Roman" panose="02020603050405020304" pitchFamily="18" charset="0"/>
                      </a:rPr>
                      <m:t>𝐴</m:t>
                    </m:r>
                    <m:r>
                      <a:rPr lang="zh-CN" altLang="en-US" sz="2400" i="1" dirty="0">
                        <a:latin typeface="Cambria Math" panose="02040503050406030204" pitchFamily="18" charset="0"/>
                        <a:cs typeface="Times New Roman" panose="02020603050405020304" pitchFamily="18" charset="0"/>
                      </a:rPr>
                      <m:t>）</m:t>
                    </m:r>
                  </m:oMath>
                </a14:m>
                <a:endParaRPr lang="en-US" altLang="zh-CN" sz="2400" dirty="0">
                  <a:latin typeface="Times New Roman" panose="02020603050405020304" pitchFamily="18" charset="0"/>
                  <a:cs typeface="Times New Roman" panose="02020603050405020304" pitchFamily="18" charset="0"/>
                </a:endParaRPr>
              </a:p>
              <a:p>
                <a:pPr marL="0" indent="0">
                  <a:buNone/>
                </a:pPr>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25603" name="Rectangle 3"/>
              <p:cNvSpPr>
                <a:spLocks noGrp="1" noRot="1" noChangeAspect="1" noMove="1" noResize="1" noEditPoints="1" noAdjustHandles="1" noChangeArrowheads="1" noChangeShapeType="1" noTextEdit="1"/>
              </p:cNvSpPr>
              <p:nvPr>
                <p:ph type="body" idx="1"/>
              </p:nvPr>
            </p:nvSpPr>
            <p:spPr>
              <a:blipFill>
                <a:blip r:embed="rId3"/>
                <a:stretch>
                  <a:fillRect l="-463" t="-573"/>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877B561F-73A6-7544-8B5B-1DAD2F43BEFC}"/>
              </a:ext>
            </a:extLst>
          </p:cNvPr>
          <p:cNvSpPr>
            <a:spLocks noGrp="1"/>
          </p:cNvSpPr>
          <p:nvPr>
            <p:ph type="dt" sz="half" idx="2"/>
          </p:nvPr>
        </p:nvSpPr>
        <p:spPr/>
        <p:txBody>
          <a:bodyPr/>
          <a:lstStyle/>
          <a:p>
            <a:fld id="{F765B662-E4D2-604C-A63F-75CCF5FD0CE5}" type="datetime1">
              <a:rPr lang="zh-CN" altLang="en-US" smtClean="0"/>
              <a:pPr/>
              <a:t>2022/4/23</a:t>
            </a:fld>
            <a:endParaRPr lang="zh-CN" altLang="en-US" dirty="0"/>
          </a:p>
        </p:txBody>
      </p:sp>
      <p:sp>
        <p:nvSpPr>
          <p:cNvPr id="3" name="页脚占位符 2">
            <a:extLst>
              <a:ext uri="{FF2B5EF4-FFF2-40B4-BE49-F238E27FC236}">
                <a16:creationId xmlns:a16="http://schemas.microsoft.com/office/drawing/2014/main" id="{38AFFDA6-C08A-6249-ACA6-35F35B482C3C}"/>
              </a:ext>
            </a:extLst>
          </p:cNvPr>
          <p:cNvSpPr>
            <a:spLocks noGrp="1"/>
          </p:cNvSpPr>
          <p:nvPr>
            <p:ph type="ftr" sz="quarter" idx="3"/>
          </p:nvPr>
        </p:nvSpPr>
        <p:spPr/>
        <p:txBody>
          <a:bodyPr/>
          <a:lstStyle/>
          <a:p>
            <a:r>
              <a:rPr lang="zh-CN" altLang="en-US" dirty="0"/>
              <a:t>本投影片及相应音视频仅供修读本课程同学使用</a:t>
            </a:r>
          </a:p>
        </p:txBody>
      </p:sp>
      <p:sp>
        <p:nvSpPr>
          <p:cNvPr id="25606"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435A6FB-75B5-432D-BD3C-53755A6BFD8C}" type="slidenum">
              <a:rPr lang="en-US" altLang="zh-CN" smtClean="0"/>
              <a:pPr/>
              <a:t>16</a:t>
            </a:fld>
            <a:endParaRPr lang="en-US" altLang="zh-CN" dirty="0"/>
          </a:p>
        </p:txBody>
      </p:sp>
    </p:spTree>
    <p:extLst>
      <p:ext uri="{BB962C8B-B14F-4D97-AF65-F5344CB8AC3E}">
        <p14:creationId xmlns:p14="http://schemas.microsoft.com/office/powerpoint/2010/main" val="1079991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02" name="Rectangle 3"/>
              <p:cNvSpPr>
                <a:spLocks noGrp="1" noChangeArrowheads="1"/>
              </p:cNvSpPr>
              <p:nvPr>
                <p:ph type="title"/>
              </p:nvPr>
            </p:nvSpPr>
            <p:spPr/>
            <p:txBody>
              <a:bodyPr/>
              <a:lstStyle/>
              <a:p>
                <a14:m>
                  <m:oMath xmlns:m="http://schemas.openxmlformats.org/officeDocument/2006/math">
                    <m:sSub>
                      <m:sSubPr>
                        <m:ctrlPr>
                          <a:rPr lang="en-US" altLang="zh-CN" b="1" i="1" dirty="0" smtClean="0">
                            <a:latin typeface="Cambria Math" panose="02040503050406030204" pitchFamily="18" charset="0"/>
                            <a:cs typeface="Times New Roman" panose="02020603050405020304" pitchFamily="18" charset="0"/>
                          </a:rPr>
                        </m:ctrlPr>
                      </m:sSubPr>
                      <m:e>
                        <m:r>
                          <a:rPr lang="en-US" altLang="zh-CN" i="1" dirty="0" smtClean="0">
                            <a:latin typeface="Cambria Math" panose="02040503050406030204" pitchFamily="18" charset="0"/>
                            <a:cs typeface="Times New Roman" panose="02020603050405020304" pitchFamily="18" charset="0"/>
                          </a:rPr>
                          <m:t>𝐵</m:t>
                        </m:r>
                      </m:e>
                      <m:sub>
                        <m:r>
                          <a:rPr lang="en-US" altLang="zh-CN" i="1" dirty="0" smtClean="0">
                            <a:latin typeface="Cambria Math" panose="02040503050406030204" pitchFamily="18" charset="0"/>
                            <a:cs typeface="Times New Roman" panose="02020603050405020304" pitchFamily="18" charset="0"/>
                          </a:rPr>
                          <m:t>𝑛</m:t>
                        </m:r>
                      </m:sub>
                    </m:sSub>
                  </m:oMath>
                </a14:m>
                <a:r>
                  <a:rPr lang="zh-CN" altLang="en-US" dirty="0">
                    <a:latin typeface="Times New Roman" panose="02020603050405020304" pitchFamily="18" charset="0"/>
                    <a:cs typeface="Times New Roman" panose="02020603050405020304" pitchFamily="18" charset="0"/>
                  </a:rPr>
                  <a:t> 是 </a:t>
                </a:r>
                <a:r>
                  <a:rPr lang="en-US" altLang="zh-CN" i="1" dirty="0">
                    <a:latin typeface="Times New Roman" panose="02020603050405020304" pitchFamily="18" charset="0"/>
                    <a:cs typeface="Times New Roman" panose="02020603050405020304" pitchFamily="18" charset="0"/>
                  </a:rPr>
                  <a:t>n</a:t>
                </a:r>
                <a:r>
                  <a:rPr lang="zh-CN" altLang="en-US" i="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个</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𝐵</m:t>
                    </m:r>
                  </m:oMath>
                </a14:m>
                <a:r>
                  <a:rPr lang="zh-CN" altLang="en-US" dirty="0">
                    <a:latin typeface="Times New Roman" panose="02020603050405020304" pitchFamily="18" charset="0"/>
                    <a:cs typeface="Times New Roman" panose="02020603050405020304" pitchFamily="18" charset="0"/>
                  </a:rPr>
                  <a:t> 的乘积</a:t>
                </a:r>
                <a:endParaRPr lang="en-US" altLang="zh-CN" dirty="0">
                  <a:latin typeface="Times New Roman" panose="02020603050405020304" pitchFamily="18" charset="0"/>
                  <a:cs typeface="Times New Roman" panose="02020603050405020304" pitchFamily="18" charset="0"/>
                </a:endParaRPr>
              </a:p>
            </p:txBody>
          </p:sp>
        </mc:Choice>
        <mc:Fallback xmlns="">
          <p:sp>
            <p:nvSpPr>
              <p:cNvPr id="51202" name="Rectangle 3"/>
              <p:cNvSpPr>
                <a:spLocks noGrp="1" noRot="1" noChangeAspect="1" noMove="1" noResize="1" noEditPoints="1" noAdjustHandles="1" noChangeArrowheads="1" noChangeShapeType="1" noTextEdit="1"/>
              </p:cNvSpPr>
              <p:nvPr>
                <p:ph type="title"/>
              </p:nvPr>
            </p:nvSpPr>
            <p:spPr>
              <a:blipFill>
                <a:blip r:embed="rId3"/>
                <a:stretch>
                  <a:fillRect l="-1178" b="-194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203" name="Rectangle 4"/>
              <p:cNvSpPr>
                <a:spLocks noGrp="1" noChangeArrowheads="1"/>
              </p:cNvSpPr>
              <p:nvPr>
                <p:ph idx="1"/>
              </p:nvPr>
            </p:nvSpPr>
            <p:spPr/>
            <p:txBody>
              <a:bodyPr/>
              <a:lstStyle/>
              <a:p>
                <a14:m>
                  <m:oMath xmlns:m="http://schemas.openxmlformats.org/officeDocument/2006/math">
                    <m:sSub>
                      <m:sSubPr>
                        <m:ctrlPr>
                          <a:rPr lang="en-US" altLang="zh-CN" sz="3200" b="0" i="1" smtClean="0">
                            <a:latin typeface="Cambria Math" panose="02040503050406030204" pitchFamily="18" charset="0"/>
                          </a:rPr>
                        </m:ctrlPr>
                      </m:sSubPr>
                      <m:e>
                        <m:r>
                          <a:rPr lang="en-US" altLang="zh-CN" sz="3200" i="1" smtClean="0">
                            <a:latin typeface="Cambria Math" panose="02040503050406030204" pitchFamily="18" charset="0"/>
                          </a:rPr>
                          <m:t>𝐵</m:t>
                        </m:r>
                      </m:e>
                      <m:sub>
                        <m:r>
                          <a:rPr lang="en-US" altLang="zh-CN" sz="3200" b="0" i="1" smtClean="0">
                            <a:latin typeface="Cambria Math" panose="02040503050406030204" pitchFamily="18" charset="0"/>
                          </a:rPr>
                          <m:t>1</m:t>
                        </m:r>
                      </m:sub>
                    </m:sSub>
                    <m:r>
                      <a:rPr lang="en-US" altLang="zh-CN" sz="3200" i="1">
                        <a:latin typeface="Cambria Math" panose="02040503050406030204" pitchFamily="18" charset="0"/>
                      </a:rPr>
                      <m:t>=(</m:t>
                    </m:r>
                    <m:d>
                      <m:dPr>
                        <m:begChr m:val="{"/>
                        <m:endChr m:val="}"/>
                        <m:ctrlPr>
                          <a:rPr lang="en-US" altLang="zh-CN" sz="3200" i="1">
                            <a:latin typeface="Cambria Math" panose="02040503050406030204" pitchFamily="18" charset="0"/>
                          </a:rPr>
                        </m:ctrlPr>
                      </m:dPr>
                      <m:e>
                        <m:r>
                          <a:rPr lang="en-US" altLang="zh-CN" sz="3200" i="1">
                            <a:latin typeface="Cambria Math" panose="02040503050406030204" pitchFamily="18" charset="0"/>
                          </a:rPr>
                          <m:t>0,1</m:t>
                        </m:r>
                      </m:e>
                    </m:d>
                    <m:r>
                      <a:rPr lang="en-US" altLang="zh-CN" sz="3200" i="1">
                        <a:latin typeface="Cambria Math" panose="02040503050406030204" pitchFamily="18" charset="0"/>
                      </a:rPr>
                      <m:t>, +,⋅,</m:t>
                    </m:r>
                    <m:acc>
                      <m:accPr>
                        <m:chr m:val="̅"/>
                        <m:ctrlPr>
                          <a:rPr lang="en-US" altLang="zh-CN" sz="3200" i="1">
                            <a:latin typeface="Cambria Math" panose="02040503050406030204" pitchFamily="18" charset="0"/>
                          </a:rPr>
                        </m:ctrlPr>
                      </m:accPr>
                      <m:e/>
                    </m:acc>
                    <m:r>
                      <a:rPr lang="en-US" altLang="zh-CN" sz="3200" i="1">
                        <a:latin typeface="Cambria Math" panose="02040503050406030204" pitchFamily="18" charset="0"/>
                      </a:rPr>
                      <m:t>, 0, 1)</m:t>
                    </m:r>
                  </m:oMath>
                </a14:m>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记为</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𝐵</m:t>
                    </m:r>
                  </m:oMath>
                </a14:m>
                <a:r>
                  <a:rPr lang="en-US" altLang="zh-CN" dirty="0">
                    <a:latin typeface="Times New Roman" panose="02020603050405020304" pitchFamily="18" charset="0"/>
                    <a:cs typeface="Times New Roman" panose="02020603050405020304" pitchFamily="18" charset="0"/>
                  </a:rPr>
                  <a:t>.</a:t>
                </a:r>
              </a:p>
              <a:p>
                <a:r>
                  <a:rPr lang="zh-CN" altLang="en-US" dirty="0">
                    <a:latin typeface="Times New Roman" panose="02020603050405020304" pitchFamily="18" charset="0"/>
                    <a:cs typeface="Times New Roman" panose="02020603050405020304" pitchFamily="18" charset="0"/>
                  </a:rPr>
                  <a:t>对于</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𝑛</m:t>
                    </m:r>
                    <m:r>
                      <a:rPr lang="en-US" altLang="zh-CN" i="1" dirty="0" smtClean="0">
                        <a:latin typeface="Cambria Math" panose="02040503050406030204" pitchFamily="18" charset="0"/>
                        <a:cs typeface="Times New Roman" panose="02020603050405020304" pitchFamily="18" charset="0"/>
                      </a:rPr>
                      <m:t>≥1</m:t>
                    </m:r>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i="1" dirty="0" smtClean="0">
                            <a:latin typeface="Cambria Math" panose="02040503050406030204" pitchFamily="18" charset="0"/>
                            <a:cs typeface="Times New Roman" panose="02020603050405020304" pitchFamily="18" charset="0"/>
                          </a:rPr>
                          <m:t>𝐵</m:t>
                        </m:r>
                      </m:e>
                      <m:sub>
                        <m:r>
                          <a:rPr lang="en-US" altLang="zh-CN" i="1" dirty="0" smtClean="0">
                            <a:latin typeface="Cambria Math" panose="02040503050406030204" pitchFamily="18" charset="0"/>
                            <a:cs typeface="Times New Roman" panose="02020603050405020304" pitchFamily="18" charset="0"/>
                          </a:rPr>
                          <m:t>𝑛</m:t>
                        </m:r>
                      </m:sub>
                    </m:sSub>
                    <m:r>
                      <a:rPr lang="en-US" altLang="zh-CN" i="1" dirty="0" smtClean="0">
                        <a:latin typeface="Cambria Math" panose="02040503050406030204" pitchFamily="18" charset="0"/>
                        <a:cs typeface="Times New Roman" panose="02020603050405020304" pitchFamily="18" charset="0"/>
                      </a:rPr>
                      <m:t>=</m:t>
                    </m:r>
                    <m:r>
                      <a:rPr lang="en-US" altLang="zh-CN" i="1" dirty="0" smtClean="0">
                        <a:latin typeface="Cambria Math" panose="02040503050406030204" pitchFamily="18" charset="0"/>
                        <a:cs typeface="Times New Roman" panose="02020603050405020304" pitchFamily="18" charset="0"/>
                      </a:rPr>
                      <m:t>𝐵</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𝐵</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𝐵</m:t>
                    </m:r>
                  </m:oMath>
                </a14:m>
                <a:r>
                  <a:rPr lang="en-US" altLang="zh-CN" dirty="0">
                    <a:latin typeface="Times New Roman" panose="02020603050405020304" pitchFamily="18" charset="0"/>
                    <a:cs typeface="Times New Roman" panose="02020603050405020304" pitchFamily="18" charset="0"/>
                    <a:sym typeface="Symbol" panose="05050102010706020507" pitchFamily="18" charset="2"/>
                  </a:rPr>
                  <a:t>, </a:t>
                </a:r>
                <a:r>
                  <a:rPr lang="zh-CN" altLang="en-US" dirty="0">
                    <a:latin typeface="Times New Roman" panose="02020603050405020304" pitchFamily="18" charset="0"/>
                    <a:cs typeface="Times New Roman" panose="02020603050405020304" pitchFamily="18" charset="0"/>
                    <a:sym typeface="Symbol" panose="05050102010706020507" pitchFamily="18" charset="2"/>
                  </a:rPr>
                  <a:t>在</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𝐵</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𝐵</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𝐵</m:t>
                    </m:r>
                    <m:r>
                      <a:rPr lang="en-US" altLang="zh-CN" i="1" dirty="0" smtClean="0">
                        <a:latin typeface="Cambria Math" panose="02040503050406030204" pitchFamily="18" charset="0"/>
                        <a:cs typeface="Times New Roman" panose="02020603050405020304" pitchFamily="18" charset="0"/>
                        <a:sym typeface="Symbol" panose="05050102010706020507" pitchFamily="18" charset="2"/>
                      </a:rPr>
                      <m:t> </m:t>
                    </m:r>
                  </m:oMath>
                </a14:m>
                <a:r>
                  <a:rPr lang="zh-CN" altLang="en-US" dirty="0">
                    <a:latin typeface="Times New Roman" panose="02020603050405020304" pitchFamily="18" charset="0"/>
                    <a:cs typeface="Times New Roman" panose="02020603050405020304" pitchFamily="18" charset="0"/>
                    <a:sym typeface="Symbol" panose="05050102010706020507" pitchFamily="18" charset="2"/>
                  </a:rPr>
                  <a:t>上定义乘积偏序如下</a:t>
                </a:r>
                <a:endParaRPr lang="en-US" altLang="zh-CN" dirty="0">
                  <a:latin typeface="Times New Roman" panose="02020603050405020304" pitchFamily="18" charset="0"/>
                  <a:cs typeface="Times New Roman" panose="02020603050405020304" pitchFamily="18" charset="0"/>
                  <a:sym typeface="Symbol" panose="05050102010706020507" pitchFamily="18" charset="2"/>
                </a:endParaRPr>
              </a:p>
              <a:p>
                <a:pPr marL="0" indent="0" algn="ctr">
                  <a:buNone/>
                </a:pPr>
                <a:br>
                  <a:rPr lang="en-US" altLang="zh-CN" dirty="0">
                    <a:latin typeface="KaiTi" panose="02010609060101010101" pitchFamily="49" charset="-122"/>
                    <a:ea typeface="KaiTi" panose="02010609060101010101" pitchFamily="49" charset="-122"/>
                    <a:cs typeface="Times New Roman" panose="02020603050405020304" pitchFamily="18" charset="0"/>
                    <a:sym typeface="Symbol" panose="05050102010706020507" pitchFamily="18" charset="2"/>
                  </a:rPr>
                </a:br>
                <a14:m>
                  <m:oMathPara xmlns:m="http://schemas.openxmlformats.org/officeDocument/2006/math">
                    <m:oMathParaPr>
                      <m:jc m:val="centerGroup"/>
                    </m:oMathParaPr>
                    <m:oMath xmlns:m="http://schemas.openxmlformats.org/officeDocument/2006/math">
                      <m:r>
                        <a:rPr lang="en-US" altLang="zh-CN" sz="3200" b="1" i="1">
                          <a:latin typeface="Cambria Math" panose="02040503050406030204" pitchFamily="18" charset="0"/>
                          <a:cs typeface="Times New Roman" panose="02020603050405020304" pitchFamily="18" charset="0"/>
                        </a:rPr>
                        <m:t>𝒙</m:t>
                      </m:r>
                      <m:r>
                        <a:rPr lang="en-US" altLang="zh-CN" sz="3200" i="1">
                          <a:latin typeface="Cambria Math" panose="02040503050406030204" pitchFamily="18" charset="0"/>
                          <a:cs typeface="Times New Roman" panose="02020603050405020304" pitchFamily="18" charset="0"/>
                        </a:rPr>
                        <m:t>≤</m:t>
                      </m:r>
                      <m:r>
                        <a:rPr lang="en-US" altLang="zh-CN" sz="3200" b="1" i="1">
                          <a:latin typeface="Cambria Math" panose="02040503050406030204" pitchFamily="18" charset="0"/>
                          <a:cs typeface="Times New Roman" panose="02020603050405020304" pitchFamily="18" charset="0"/>
                        </a:rPr>
                        <m:t>𝒚</m:t>
                      </m:r>
                      <m:r>
                        <a:rPr lang="en-US" altLang="zh-CN" sz="3200" i="1">
                          <a:latin typeface="Cambria Math" panose="02040503050406030204" pitchFamily="18" charset="0"/>
                          <a:cs typeface="Times New Roman" panose="02020603050405020304" pitchFamily="18" charset="0"/>
                        </a:rPr>
                        <m:t> </m:t>
                      </m:r>
                    </m:oMath>
                  </m:oMathPara>
                </a14:m>
                <a:br>
                  <a:rPr lang="en-US" altLang="zh-CN" sz="3200" dirty="0">
                    <a:latin typeface="Times New Roman" panose="02020603050405020304" pitchFamily="18" charset="0"/>
                    <a:ea typeface="KaiTi" panose="02010609060101010101" pitchFamily="49" charset="-122"/>
                    <a:cs typeface="Times New Roman" panose="02020603050405020304" pitchFamily="18" charset="0"/>
                  </a:rPr>
                </a:br>
                <a:r>
                  <a:rPr lang="zh-CN" altLang="en-US" sz="3200" dirty="0">
                    <a:latin typeface="Times New Roman" panose="02020603050405020304" pitchFamily="18" charset="0"/>
                    <a:ea typeface="KaiTi" panose="02010609060101010101" pitchFamily="49" charset="-122"/>
                    <a:cs typeface="Times New Roman" panose="02020603050405020304" pitchFamily="18" charset="0"/>
                  </a:rPr>
                  <a:t>当且仅当对于每个</a:t>
                </a:r>
                <a14:m>
                  <m:oMath xmlns:m="http://schemas.openxmlformats.org/officeDocument/2006/math">
                    <m:r>
                      <a:rPr lang="en-US" altLang="zh-CN" sz="3200" i="1" dirty="0">
                        <a:latin typeface="Cambria Math" panose="02040503050406030204" pitchFamily="18" charset="0"/>
                        <a:cs typeface="Times New Roman" panose="02020603050405020304" pitchFamily="18" charset="0"/>
                      </a:rPr>
                      <m:t>𝑘</m:t>
                    </m:r>
                    <m:r>
                      <a:rPr lang="en-US" altLang="zh-CN" sz="3200" i="1" dirty="0">
                        <a:latin typeface="Cambria Math" panose="02040503050406030204" pitchFamily="18" charset="0"/>
                        <a:cs typeface="Times New Roman" panose="02020603050405020304" pitchFamily="18" charset="0"/>
                      </a:rPr>
                      <m:t>, 0≤</m:t>
                    </m:r>
                    <m:r>
                      <a:rPr lang="en-US" altLang="zh-CN" sz="3200" i="1" dirty="0">
                        <a:latin typeface="Cambria Math" panose="02040503050406030204" pitchFamily="18" charset="0"/>
                        <a:cs typeface="Times New Roman" panose="02020603050405020304" pitchFamily="18" charset="0"/>
                      </a:rPr>
                      <m:t>𝑘</m:t>
                    </m:r>
                    <m:r>
                      <a:rPr lang="en-US" altLang="zh-CN" sz="3200" i="1" dirty="0">
                        <a:latin typeface="Cambria Math" panose="02040503050406030204" pitchFamily="18" charset="0"/>
                        <a:cs typeface="Times New Roman" panose="02020603050405020304" pitchFamily="18" charset="0"/>
                      </a:rPr>
                      <m:t>≤</m:t>
                    </m:r>
                    <m:r>
                      <a:rPr lang="en-US" altLang="zh-CN" sz="3200" i="1" dirty="0">
                        <a:latin typeface="Cambria Math" panose="02040503050406030204" pitchFamily="18" charset="0"/>
                        <a:cs typeface="Times New Roman" panose="02020603050405020304" pitchFamily="18" charset="0"/>
                      </a:rPr>
                      <m:t>𝑛</m:t>
                    </m:r>
                  </m:oMath>
                </a14:m>
                <a:r>
                  <a:rPr lang="en-US" altLang="zh-CN" sz="3200" i="1"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3200" dirty="0">
                    <a:latin typeface="Times New Roman" panose="02020603050405020304" pitchFamily="18" charset="0"/>
                    <a:ea typeface="KaiTi" panose="02010609060101010101" pitchFamily="49" charset="-122"/>
                    <a:cs typeface="Times New Roman" panose="02020603050405020304" pitchFamily="18" charset="0"/>
                  </a:rPr>
                  <a:t>都有</a:t>
                </a:r>
                <a:endParaRPr lang="en-US" altLang="zh-CN" sz="3200" i="1" dirty="0">
                  <a:latin typeface="Times New Roman" panose="02020603050405020304" pitchFamily="18" charset="0"/>
                  <a:ea typeface="KaiTi" panose="02010609060101010101" pitchFamily="49" charset="-122"/>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CN" sz="3200" i="1">
                              <a:latin typeface="Cambria Math" panose="02040503050406030204" pitchFamily="18" charset="0"/>
                              <a:cs typeface="Times New Roman" panose="02020603050405020304" pitchFamily="18" charset="0"/>
                            </a:rPr>
                          </m:ctrlPr>
                        </m:sSubPr>
                        <m:e>
                          <m:r>
                            <a:rPr lang="en-US" altLang="zh-CN" sz="3200" i="1">
                              <a:latin typeface="Cambria Math" panose="02040503050406030204" pitchFamily="18" charset="0"/>
                              <a:cs typeface="Times New Roman" panose="02020603050405020304" pitchFamily="18" charset="0"/>
                            </a:rPr>
                            <m:t>𝑥</m:t>
                          </m:r>
                        </m:e>
                        <m:sub>
                          <m:r>
                            <a:rPr lang="en-US" altLang="zh-CN" sz="3200" i="1">
                              <a:latin typeface="Cambria Math" panose="02040503050406030204" pitchFamily="18" charset="0"/>
                              <a:cs typeface="Times New Roman" panose="02020603050405020304" pitchFamily="18" charset="0"/>
                            </a:rPr>
                            <m:t>𝑘</m:t>
                          </m:r>
                        </m:sub>
                      </m:sSub>
                      <m:r>
                        <a:rPr lang="en-US" altLang="zh-CN" sz="3200" i="1">
                          <a:latin typeface="Cambria Math" panose="02040503050406030204" pitchFamily="18" charset="0"/>
                          <a:cs typeface="Times New Roman" panose="02020603050405020304" pitchFamily="18" charset="0"/>
                        </a:rPr>
                        <m:t>≤</m:t>
                      </m:r>
                      <m:sSub>
                        <m:sSubPr>
                          <m:ctrlPr>
                            <a:rPr lang="en-US" altLang="zh-CN" sz="3200" i="1">
                              <a:latin typeface="Cambria Math" panose="02040503050406030204" pitchFamily="18" charset="0"/>
                              <a:cs typeface="Times New Roman" panose="02020603050405020304" pitchFamily="18" charset="0"/>
                            </a:rPr>
                          </m:ctrlPr>
                        </m:sSubPr>
                        <m:e>
                          <m:r>
                            <a:rPr lang="en-US" altLang="zh-CN" sz="3200" i="1">
                              <a:latin typeface="Cambria Math" panose="02040503050406030204" pitchFamily="18" charset="0"/>
                              <a:cs typeface="Times New Roman" panose="02020603050405020304" pitchFamily="18" charset="0"/>
                            </a:rPr>
                            <m:t>𝑦</m:t>
                          </m:r>
                        </m:e>
                        <m:sub>
                          <m:r>
                            <a:rPr lang="en-US" altLang="zh-CN" sz="3200" i="1">
                              <a:latin typeface="Cambria Math" panose="02040503050406030204" pitchFamily="18" charset="0"/>
                              <a:cs typeface="Times New Roman" panose="02020603050405020304" pitchFamily="18" charset="0"/>
                            </a:rPr>
                            <m:t>𝑘</m:t>
                          </m:r>
                        </m:sub>
                      </m:sSub>
                      <m:r>
                        <a:rPr lang="en-US" altLang="zh-CN" sz="3200" i="1">
                          <a:latin typeface="Cambria Math" panose="02040503050406030204" pitchFamily="18" charset="0"/>
                          <a:cs typeface="Times New Roman" panose="02020603050405020304" pitchFamily="18" charset="0"/>
                        </a:rPr>
                        <m:t> </m:t>
                      </m:r>
                    </m:oMath>
                  </m:oMathPara>
                </a14:m>
                <a:endParaRPr lang="zh-CN" altLang="en-US" sz="3200"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sym typeface="Symbol" panose="05050102010706020507" pitchFamily="18" charset="2"/>
                </a:endParaRPr>
              </a:p>
            </p:txBody>
          </p:sp>
        </mc:Choice>
        <mc:Fallback xmlns="">
          <p:sp>
            <p:nvSpPr>
              <p:cNvPr id="51203" name="Rectangle 4"/>
              <p:cNvSpPr>
                <a:spLocks noGrp="1" noRot="1" noChangeAspect="1" noMove="1" noResize="1" noEditPoints="1" noAdjustHandles="1" noChangeArrowheads="1" noChangeShapeType="1" noTextEdit="1"/>
              </p:cNvSpPr>
              <p:nvPr>
                <p:ph idx="1"/>
              </p:nvPr>
            </p:nvSpPr>
            <p:spPr>
              <a:blipFill>
                <a:blip r:embed="rId4"/>
                <a:stretch>
                  <a:fillRect l="-926" t="-287"/>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92DF0AE1-8892-F844-9BAA-70BC55BDC001}"/>
              </a:ext>
            </a:extLst>
          </p:cNvPr>
          <p:cNvSpPr>
            <a:spLocks noGrp="1"/>
          </p:cNvSpPr>
          <p:nvPr>
            <p:ph type="dt" sz="half" idx="2"/>
          </p:nvPr>
        </p:nvSpPr>
        <p:spPr/>
        <p:txBody>
          <a:bodyPr/>
          <a:lstStyle/>
          <a:p>
            <a:fld id="{67632054-651C-4A4F-896A-E2C8A37FF873}" type="datetime1">
              <a:rPr lang="zh-CN" altLang="en-US" smtClean="0"/>
              <a:pPr/>
              <a:t>2022/4/23</a:t>
            </a:fld>
            <a:endParaRPr lang="zh-CN" altLang="en-US" dirty="0"/>
          </a:p>
        </p:txBody>
      </p:sp>
      <p:sp>
        <p:nvSpPr>
          <p:cNvPr id="3" name="页脚占位符 2">
            <a:extLst>
              <a:ext uri="{FF2B5EF4-FFF2-40B4-BE49-F238E27FC236}">
                <a16:creationId xmlns:a16="http://schemas.microsoft.com/office/drawing/2014/main" id="{F8C3C060-A536-5349-8F63-A44AAC5494F1}"/>
              </a:ext>
            </a:extLst>
          </p:cNvPr>
          <p:cNvSpPr>
            <a:spLocks noGrp="1"/>
          </p:cNvSpPr>
          <p:nvPr>
            <p:ph type="ftr" sz="quarter" idx="3"/>
          </p:nvPr>
        </p:nvSpPr>
        <p:spPr/>
        <p:txBody>
          <a:bodyPr/>
          <a:lstStyle/>
          <a:p>
            <a:r>
              <a:rPr lang="zh-CN" altLang="en-US" dirty="0"/>
              <a:t>本投影片及相应音视频仅供修读本课程同学使用</a:t>
            </a:r>
          </a:p>
        </p:txBody>
      </p:sp>
      <p:sp>
        <p:nvSpPr>
          <p:cNvPr id="51205"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5180DF-D876-45EB-9495-83A5996DC856}" type="slidenum">
              <a:rPr lang="en-US" altLang="zh-CN" smtClean="0"/>
              <a:pPr/>
              <a:t>17</a:t>
            </a:fld>
            <a:endParaRPr lang="en-US" altLang="zh-CN"/>
          </a:p>
        </p:txBody>
      </p:sp>
    </p:spTree>
    <p:extLst>
      <p:ext uri="{BB962C8B-B14F-4D97-AF65-F5344CB8AC3E}">
        <p14:creationId xmlns:p14="http://schemas.microsoft.com/office/powerpoint/2010/main" val="167461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lstStyle/>
          <a:p>
            <a:r>
              <a:rPr lang="zh-CN" altLang="en-US" dirty="0"/>
              <a:t>布尔代数</a:t>
            </a:r>
          </a:p>
        </p:txBody>
      </p:sp>
      <p:sp>
        <p:nvSpPr>
          <p:cNvPr id="7" name="内容占位符 6">
            <a:extLst>
              <a:ext uri="{FF2B5EF4-FFF2-40B4-BE49-F238E27FC236}">
                <a16:creationId xmlns:a16="http://schemas.microsoft.com/office/drawing/2014/main" id="{CACF263C-DC31-B14D-879E-A1D5D020127C}"/>
              </a:ext>
            </a:extLst>
          </p:cNvPr>
          <p:cNvSpPr>
            <a:spLocks noGrp="1"/>
          </p:cNvSpPr>
          <p:nvPr>
            <p:ph idx="1"/>
          </p:nvPr>
        </p:nvSpPr>
        <p:spPr>
          <a:xfrm>
            <a:off x="457200" y="1719263"/>
            <a:ext cx="8229600" cy="667286"/>
          </a:xfrm>
        </p:spPr>
        <p:txBody>
          <a:bodyPr/>
          <a:lstStyle/>
          <a:p>
            <a:r>
              <a:rPr lang="en-US" altLang="zh-CN" sz="3200" i="1" dirty="0" err="1">
                <a:latin typeface="Times New Roman" panose="02020603050405020304" pitchFamily="18" charset="0"/>
                <a:cs typeface="Times New Roman" panose="02020603050405020304" pitchFamily="18" charset="0"/>
              </a:rPr>
              <a:t>B</a:t>
            </a:r>
            <a:r>
              <a:rPr lang="en-US" altLang="zh-CN" sz="3200" baseline="30000" dirty="0" err="1">
                <a:latin typeface="Times New Roman" panose="02020603050405020304" pitchFamily="18" charset="0"/>
                <a:cs typeface="Times New Roman" panose="02020603050405020304" pitchFamily="18" charset="0"/>
              </a:rPr>
              <a:t>n</a:t>
            </a:r>
            <a:r>
              <a:rPr lang="zh-CN" altLang="en-US" sz="3200" dirty="0">
                <a:latin typeface="Times New Roman" panose="02020603050405020304" pitchFamily="18" charset="0"/>
                <a:cs typeface="Times New Roman" panose="02020603050405020304" pitchFamily="18" charset="0"/>
              </a:rPr>
              <a:t>与含</a:t>
            </a:r>
            <a:r>
              <a:rPr lang="en-US" altLang="zh-CN" sz="3200" i="1" dirty="0">
                <a:latin typeface="Times New Roman" panose="02020603050405020304" pitchFamily="18" charset="0"/>
                <a:cs typeface="Times New Roman" panose="02020603050405020304" pitchFamily="18" charset="0"/>
              </a:rPr>
              <a:t>n</a:t>
            </a:r>
            <a:r>
              <a:rPr lang="zh-CN" altLang="en-US" sz="3200" dirty="0">
                <a:latin typeface="Times New Roman" panose="02020603050405020304" pitchFamily="18" charset="0"/>
                <a:cs typeface="Times New Roman" panose="02020603050405020304" pitchFamily="18" charset="0"/>
              </a:rPr>
              <a:t>个元素的集合的幂集代数</a:t>
            </a:r>
            <a:r>
              <a:rPr lang="zh-CN" altLang="en-US" sz="3200" dirty="0">
                <a:solidFill>
                  <a:srgbClr val="FF0000"/>
                </a:solidFill>
                <a:latin typeface="Times New Roman" panose="02020603050405020304" pitchFamily="18" charset="0"/>
                <a:cs typeface="Times New Roman" panose="02020603050405020304" pitchFamily="18" charset="0"/>
              </a:rPr>
              <a:t>同构</a:t>
            </a:r>
            <a:r>
              <a:rPr lang="en-US" altLang="zh-CN" sz="3200" dirty="0">
                <a:latin typeface="Times New Roman" panose="02020603050405020304" pitchFamily="18" charset="0"/>
                <a:cs typeface="Times New Roman" panose="02020603050405020304" pitchFamily="18" charset="0"/>
              </a:rPr>
              <a:t>.</a:t>
            </a:r>
            <a:endParaRPr lang="zh-CN" altLang="en-US" sz="3200" baseline="30000" dirty="0">
              <a:latin typeface="Times New Roman" panose="02020603050405020304" pitchFamily="18" charset="0"/>
              <a:cs typeface="Times New Roman" panose="02020603050405020304" pitchFamily="18" charset="0"/>
            </a:endParaRPr>
          </a:p>
          <a:p>
            <a:endParaRPr kumimoji="1" lang="zh-CN" altLang="en-US" dirty="0"/>
          </a:p>
        </p:txBody>
      </p:sp>
      <p:sp>
        <p:nvSpPr>
          <p:cNvPr id="2" name="日期占位符 1">
            <a:extLst>
              <a:ext uri="{FF2B5EF4-FFF2-40B4-BE49-F238E27FC236}">
                <a16:creationId xmlns:a16="http://schemas.microsoft.com/office/drawing/2014/main" id="{B6201038-56EE-5942-81EB-77EF9F14B546}"/>
              </a:ext>
            </a:extLst>
          </p:cNvPr>
          <p:cNvSpPr>
            <a:spLocks noGrp="1"/>
          </p:cNvSpPr>
          <p:nvPr>
            <p:ph type="dt" sz="half" idx="2"/>
          </p:nvPr>
        </p:nvSpPr>
        <p:spPr/>
        <p:txBody>
          <a:bodyPr/>
          <a:lstStyle/>
          <a:p>
            <a:fld id="{9B836BC0-C9C9-484A-801B-B2D3B7324F3C}" type="datetime1">
              <a:rPr lang="zh-CN" altLang="en-US" smtClean="0"/>
              <a:pPr/>
              <a:t>2022/4/23</a:t>
            </a:fld>
            <a:endParaRPr lang="zh-CN" altLang="en-US" dirty="0"/>
          </a:p>
        </p:txBody>
      </p:sp>
      <p:sp>
        <p:nvSpPr>
          <p:cNvPr id="3" name="页脚占位符 2">
            <a:extLst>
              <a:ext uri="{FF2B5EF4-FFF2-40B4-BE49-F238E27FC236}">
                <a16:creationId xmlns:a16="http://schemas.microsoft.com/office/drawing/2014/main" id="{F2EC7958-2711-DE4F-ADDF-BFE85DEF59F0}"/>
              </a:ext>
            </a:extLst>
          </p:cNvPr>
          <p:cNvSpPr>
            <a:spLocks noGrp="1"/>
          </p:cNvSpPr>
          <p:nvPr>
            <p:ph type="ftr" sz="quarter" idx="3"/>
          </p:nvPr>
        </p:nvSpPr>
        <p:spPr/>
        <p:txBody>
          <a:bodyPr/>
          <a:lstStyle/>
          <a:p>
            <a:r>
              <a:rPr lang="zh-CN" altLang="en-US"/>
              <a:t>本投影片及相应音视频仅供修读本课程同学使用</a:t>
            </a:r>
            <a:endParaRPr lang="zh-CN" altLang="en-US" dirty="0"/>
          </a:p>
        </p:txBody>
      </p:sp>
      <p:sp>
        <p:nvSpPr>
          <p:cNvPr id="47109" name="灯片编号占位符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C73169-DDB8-4C00-8F6A-AEA3D8A069DA}" type="slidenum">
              <a:rPr lang="en-US" altLang="zh-CN" smtClean="0"/>
              <a:pPr/>
              <a:t>18</a:t>
            </a:fld>
            <a:endParaRPr lang="en-US" altLang="zh-CN"/>
          </a:p>
        </p:txBody>
      </p:sp>
      <p:grpSp>
        <p:nvGrpSpPr>
          <p:cNvPr id="47107" name="Group 47"/>
          <p:cNvGrpSpPr>
            <a:grpSpLocks/>
          </p:cNvGrpSpPr>
          <p:nvPr/>
        </p:nvGrpSpPr>
        <p:grpSpPr bwMode="auto">
          <a:xfrm>
            <a:off x="755650" y="2636838"/>
            <a:ext cx="7467600" cy="3352800"/>
            <a:chOff x="480" y="1488"/>
            <a:chExt cx="4848" cy="2505"/>
          </a:xfrm>
        </p:grpSpPr>
        <p:sp>
          <p:nvSpPr>
            <p:cNvPr id="47110" name="Line 2"/>
            <p:cNvSpPr>
              <a:spLocks noChangeShapeType="1"/>
            </p:cNvSpPr>
            <p:nvPr/>
          </p:nvSpPr>
          <p:spPr bwMode="auto">
            <a:xfrm>
              <a:off x="1422" y="2007"/>
              <a:ext cx="0" cy="1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11" name="Line 4"/>
            <p:cNvSpPr>
              <a:spLocks noChangeShapeType="1"/>
            </p:cNvSpPr>
            <p:nvPr/>
          </p:nvSpPr>
          <p:spPr bwMode="auto">
            <a:xfrm>
              <a:off x="4490" y="2688"/>
              <a:ext cx="0" cy="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47112" name="Group 5"/>
            <p:cNvGrpSpPr>
              <a:grpSpLocks/>
            </p:cNvGrpSpPr>
            <p:nvPr/>
          </p:nvGrpSpPr>
          <p:grpSpPr bwMode="auto">
            <a:xfrm>
              <a:off x="4000" y="2490"/>
              <a:ext cx="986" cy="959"/>
              <a:chOff x="600" y="1668"/>
              <a:chExt cx="1190" cy="959"/>
            </a:xfrm>
          </p:grpSpPr>
          <p:sp>
            <p:nvSpPr>
              <p:cNvPr id="47149" name="AutoShape 6"/>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50" name="Oval 7"/>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51" name="Oval 8"/>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52" name="Oval 9"/>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53" name="Oval 10"/>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grpSp>
        <p:sp>
          <p:nvSpPr>
            <p:cNvPr id="47113" name="Text Box 11"/>
            <p:cNvSpPr txBox="1">
              <a:spLocks noChangeArrowheads="1"/>
            </p:cNvSpPr>
            <p:nvPr/>
          </p:nvSpPr>
          <p:spPr bwMode="auto">
            <a:xfrm>
              <a:off x="4930" y="2880"/>
              <a:ext cx="398"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001</a:t>
              </a:r>
            </a:p>
          </p:txBody>
        </p:sp>
        <p:grpSp>
          <p:nvGrpSpPr>
            <p:cNvPr id="47114" name="Group 12"/>
            <p:cNvGrpSpPr>
              <a:grpSpLocks/>
            </p:cNvGrpSpPr>
            <p:nvPr/>
          </p:nvGrpSpPr>
          <p:grpSpPr bwMode="auto">
            <a:xfrm>
              <a:off x="3696" y="1488"/>
              <a:ext cx="1632" cy="1497"/>
              <a:chOff x="3696" y="1488"/>
              <a:chExt cx="1632" cy="1497"/>
            </a:xfrm>
          </p:grpSpPr>
          <p:sp>
            <p:nvSpPr>
              <p:cNvPr id="47135" name="Line 13"/>
              <p:cNvSpPr>
                <a:spLocks noChangeShapeType="1"/>
              </p:cNvSpPr>
              <p:nvPr/>
            </p:nvSpPr>
            <p:spPr bwMode="auto">
              <a:xfrm>
                <a:off x="4952" y="2220"/>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36" name="Line 14"/>
              <p:cNvSpPr>
                <a:spLocks noChangeShapeType="1"/>
              </p:cNvSpPr>
              <p:nvPr/>
            </p:nvSpPr>
            <p:spPr bwMode="auto">
              <a:xfrm>
                <a:off x="4027" y="2247"/>
                <a:ext cx="0" cy="6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7137" name="Line 15"/>
              <p:cNvSpPr>
                <a:spLocks noChangeShapeType="1"/>
              </p:cNvSpPr>
              <p:nvPr/>
            </p:nvSpPr>
            <p:spPr bwMode="auto">
              <a:xfrm>
                <a:off x="4490" y="1797"/>
                <a:ext cx="0" cy="7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47138" name="Group 16"/>
              <p:cNvGrpSpPr>
                <a:grpSpLocks/>
              </p:cNvGrpSpPr>
              <p:nvPr/>
            </p:nvGrpSpPr>
            <p:grpSpPr bwMode="auto">
              <a:xfrm>
                <a:off x="3995" y="1764"/>
                <a:ext cx="986" cy="959"/>
                <a:chOff x="600" y="1668"/>
                <a:chExt cx="1190" cy="959"/>
              </a:xfrm>
            </p:grpSpPr>
            <p:sp>
              <p:nvSpPr>
                <p:cNvPr id="47144" name="AutoShape 17"/>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45" name="Oval 18"/>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46" name="Oval 19"/>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47" name="Oval 20"/>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48" name="Oval 21"/>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grpSp>
          <p:sp>
            <p:nvSpPr>
              <p:cNvPr id="47139" name="Text Box 22"/>
              <p:cNvSpPr txBox="1">
                <a:spLocks noChangeArrowheads="1"/>
              </p:cNvSpPr>
              <p:nvPr/>
            </p:nvSpPr>
            <p:spPr bwMode="auto">
              <a:xfrm>
                <a:off x="4253" y="1488"/>
                <a:ext cx="103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111</a:t>
                </a:r>
              </a:p>
            </p:txBody>
          </p:sp>
          <p:sp>
            <p:nvSpPr>
              <p:cNvPr id="47140" name="Text Box 23"/>
              <p:cNvSpPr txBox="1">
                <a:spLocks noChangeArrowheads="1"/>
              </p:cNvSpPr>
              <p:nvPr/>
            </p:nvSpPr>
            <p:spPr bwMode="auto">
              <a:xfrm>
                <a:off x="3696" y="1968"/>
                <a:ext cx="103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110</a:t>
                </a:r>
              </a:p>
            </p:txBody>
          </p:sp>
          <p:sp>
            <p:nvSpPr>
              <p:cNvPr id="47141" name="Text Box 24"/>
              <p:cNvSpPr txBox="1">
                <a:spLocks noChangeArrowheads="1"/>
              </p:cNvSpPr>
              <p:nvPr/>
            </p:nvSpPr>
            <p:spPr bwMode="auto">
              <a:xfrm>
                <a:off x="4930" y="2208"/>
                <a:ext cx="39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011</a:t>
                </a:r>
              </a:p>
            </p:txBody>
          </p:sp>
          <p:sp>
            <p:nvSpPr>
              <p:cNvPr id="47142" name="Text Box 25"/>
              <p:cNvSpPr txBox="1">
                <a:spLocks noChangeArrowheads="1"/>
              </p:cNvSpPr>
              <p:nvPr/>
            </p:nvSpPr>
            <p:spPr bwMode="auto">
              <a:xfrm>
                <a:off x="4452" y="2208"/>
                <a:ext cx="47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101</a:t>
                </a:r>
              </a:p>
            </p:txBody>
          </p:sp>
          <p:sp>
            <p:nvSpPr>
              <p:cNvPr id="47143" name="Text Box 26"/>
              <p:cNvSpPr txBox="1">
                <a:spLocks noChangeArrowheads="1"/>
              </p:cNvSpPr>
              <p:nvPr/>
            </p:nvSpPr>
            <p:spPr bwMode="auto">
              <a:xfrm>
                <a:off x="4452" y="2688"/>
                <a:ext cx="39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010</a:t>
                </a:r>
              </a:p>
            </p:txBody>
          </p:sp>
        </p:grpSp>
        <p:sp>
          <p:nvSpPr>
            <p:cNvPr id="47115" name="Text Box 27"/>
            <p:cNvSpPr txBox="1">
              <a:spLocks noChangeArrowheads="1"/>
            </p:cNvSpPr>
            <p:nvPr/>
          </p:nvSpPr>
          <p:spPr bwMode="auto">
            <a:xfrm>
              <a:off x="3792" y="2976"/>
              <a:ext cx="38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100</a:t>
              </a:r>
            </a:p>
          </p:txBody>
        </p:sp>
        <p:sp>
          <p:nvSpPr>
            <p:cNvPr id="47116" name="Text Box 28"/>
            <p:cNvSpPr txBox="1">
              <a:spLocks noChangeArrowheads="1"/>
            </p:cNvSpPr>
            <p:nvPr/>
          </p:nvSpPr>
          <p:spPr bwMode="auto">
            <a:xfrm>
              <a:off x="4464" y="3360"/>
              <a:ext cx="43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sym typeface="Symbol" panose="05050102010706020507" pitchFamily="18" charset="2"/>
                </a:rPr>
                <a:t>000</a:t>
              </a:r>
              <a:endParaRPr kumimoji="1" lang="en-US" altLang="zh-CN" sz="2000" b="1">
                <a:latin typeface="Times New Roman" panose="02020603050405020304" pitchFamily="18" charset="0"/>
                <a:cs typeface="Times New Roman" panose="02020603050405020304" pitchFamily="18" charset="0"/>
              </a:endParaRPr>
            </a:p>
          </p:txBody>
        </p:sp>
        <p:sp>
          <p:nvSpPr>
            <p:cNvPr id="47117" name="AutoShape 29"/>
            <p:cNvSpPr>
              <a:spLocks noChangeArrowheads="1"/>
            </p:cNvSpPr>
            <p:nvPr/>
          </p:nvSpPr>
          <p:spPr bwMode="auto">
            <a:xfrm>
              <a:off x="2335" y="2064"/>
              <a:ext cx="954"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18" name="Oval 30"/>
            <p:cNvSpPr>
              <a:spLocks noChangeArrowheads="1"/>
            </p:cNvSpPr>
            <p:nvPr/>
          </p:nvSpPr>
          <p:spPr bwMode="auto">
            <a:xfrm>
              <a:off x="2780" y="2052"/>
              <a:ext cx="56"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19" name="Oval 31"/>
            <p:cNvSpPr>
              <a:spLocks noChangeArrowheads="1"/>
            </p:cNvSpPr>
            <p:nvPr/>
          </p:nvSpPr>
          <p:spPr bwMode="auto">
            <a:xfrm>
              <a:off x="2315" y="2490"/>
              <a:ext cx="56"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20" name="Oval 32"/>
            <p:cNvSpPr>
              <a:spLocks noChangeArrowheads="1"/>
            </p:cNvSpPr>
            <p:nvPr/>
          </p:nvSpPr>
          <p:spPr bwMode="auto">
            <a:xfrm>
              <a:off x="3245" y="2469"/>
              <a:ext cx="56"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21" name="Oval 33"/>
            <p:cNvSpPr>
              <a:spLocks noChangeArrowheads="1"/>
            </p:cNvSpPr>
            <p:nvPr/>
          </p:nvSpPr>
          <p:spPr bwMode="auto">
            <a:xfrm>
              <a:off x="2780" y="2943"/>
              <a:ext cx="56"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22" name="Text Box 34"/>
            <p:cNvSpPr txBox="1">
              <a:spLocks noChangeArrowheads="1"/>
            </p:cNvSpPr>
            <p:nvPr/>
          </p:nvSpPr>
          <p:spPr bwMode="auto">
            <a:xfrm>
              <a:off x="2573" y="1776"/>
              <a:ext cx="103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11</a:t>
              </a:r>
            </a:p>
          </p:txBody>
        </p:sp>
        <p:sp>
          <p:nvSpPr>
            <p:cNvPr id="47123" name="Text Box 35"/>
            <p:cNvSpPr txBox="1">
              <a:spLocks noChangeArrowheads="1"/>
            </p:cNvSpPr>
            <p:nvPr/>
          </p:nvSpPr>
          <p:spPr bwMode="auto">
            <a:xfrm>
              <a:off x="2016" y="2256"/>
              <a:ext cx="103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10</a:t>
              </a:r>
            </a:p>
          </p:txBody>
        </p:sp>
        <p:sp>
          <p:nvSpPr>
            <p:cNvPr id="47124" name="Text Box 36"/>
            <p:cNvSpPr txBox="1">
              <a:spLocks noChangeArrowheads="1"/>
            </p:cNvSpPr>
            <p:nvPr/>
          </p:nvSpPr>
          <p:spPr bwMode="auto">
            <a:xfrm>
              <a:off x="3250" y="2496"/>
              <a:ext cx="39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01</a:t>
              </a:r>
            </a:p>
          </p:txBody>
        </p:sp>
        <p:sp>
          <p:nvSpPr>
            <p:cNvPr id="47125" name="Text Box 37"/>
            <p:cNvSpPr txBox="1">
              <a:spLocks noChangeArrowheads="1"/>
            </p:cNvSpPr>
            <p:nvPr/>
          </p:nvSpPr>
          <p:spPr bwMode="auto">
            <a:xfrm>
              <a:off x="2772" y="2976"/>
              <a:ext cx="39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00</a:t>
              </a:r>
            </a:p>
          </p:txBody>
        </p:sp>
        <p:sp>
          <p:nvSpPr>
            <p:cNvPr id="47126" name="Oval 38"/>
            <p:cNvSpPr>
              <a:spLocks noChangeArrowheads="1"/>
            </p:cNvSpPr>
            <p:nvPr/>
          </p:nvSpPr>
          <p:spPr bwMode="auto">
            <a:xfrm>
              <a:off x="1392" y="1968"/>
              <a:ext cx="56"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27" name="Oval 39"/>
            <p:cNvSpPr>
              <a:spLocks noChangeArrowheads="1"/>
            </p:cNvSpPr>
            <p:nvPr/>
          </p:nvSpPr>
          <p:spPr bwMode="auto">
            <a:xfrm>
              <a:off x="684" y="2610"/>
              <a:ext cx="56"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28" name="Oval 40"/>
            <p:cNvSpPr>
              <a:spLocks noChangeArrowheads="1"/>
            </p:cNvSpPr>
            <p:nvPr/>
          </p:nvSpPr>
          <p:spPr bwMode="auto">
            <a:xfrm>
              <a:off x="1392" y="3216"/>
              <a:ext cx="56"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47129" name="Text Box 41"/>
            <p:cNvSpPr txBox="1">
              <a:spLocks noChangeArrowheads="1"/>
            </p:cNvSpPr>
            <p:nvPr/>
          </p:nvSpPr>
          <p:spPr bwMode="auto">
            <a:xfrm>
              <a:off x="480" y="2736"/>
              <a:ext cx="5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n</a:t>
              </a:r>
              <a:r>
                <a:rPr kumimoji="1" lang="en-US" altLang="zh-CN" sz="2400" b="1">
                  <a:latin typeface="Times New Roman" panose="02020603050405020304" pitchFamily="18" charset="0"/>
                  <a:cs typeface="Times New Roman" panose="02020603050405020304" pitchFamily="18" charset="0"/>
                </a:rPr>
                <a:t>=0</a:t>
              </a:r>
              <a:endParaRPr kumimoji="1" lang="en-US" altLang="zh-CN" sz="2400" b="1" i="1">
                <a:latin typeface="Times New Roman" panose="02020603050405020304" pitchFamily="18" charset="0"/>
                <a:cs typeface="Times New Roman" panose="02020603050405020304" pitchFamily="18" charset="0"/>
              </a:endParaRPr>
            </a:p>
          </p:txBody>
        </p:sp>
        <p:sp>
          <p:nvSpPr>
            <p:cNvPr id="47130" name="Text Box 42"/>
            <p:cNvSpPr txBox="1">
              <a:spLocks noChangeArrowheads="1"/>
            </p:cNvSpPr>
            <p:nvPr/>
          </p:nvSpPr>
          <p:spPr bwMode="auto">
            <a:xfrm>
              <a:off x="1104" y="3408"/>
              <a:ext cx="115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n</a:t>
              </a:r>
              <a:r>
                <a:rPr kumimoji="1" lang="en-US" altLang="zh-CN" sz="2400" b="1">
                  <a:latin typeface="Times New Roman" panose="02020603050405020304" pitchFamily="18" charset="0"/>
                  <a:cs typeface="Times New Roman" panose="02020603050405020304" pitchFamily="18" charset="0"/>
                </a:rPr>
                <a:t>=1</a:t>
              </a:r>
              <a:endParaRPr kumimoji="1" lang="en-US" altLang="zh-CN" sz="2400" b="1" i="1">
                <a:latin typeface="Times New Roman" panose="02020603050405020304" pitchFamily="18" charset="0"/>
                <a:cs typeface="Times New Roman" panose="02020603050405020304" pitchFamily="18" charset="0"/>
              </a:endParaRPr>
            </a:p>
          </p:txBody>
        </p:sp>
        <p:sp>
          <p:nvSpPr>
            <p:cNvPr id="47131" name="Text Box 43"/>
            <p:cNvSpPr txBox="1">
              <a:spLocks noChangeArrowheads="1"/>
            </p:cNvSpPr>
            <p:nvPr/>
          </p:nvSpPr>
          <p:spPr bwMode="auto">
            <a:xfrm>
              <a:off x="1440" y="3120"/>
              <a:ext cx="38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0</a:t>
              </a:r>
            </a:p>
          </p:txBody>
        </p:sp>
        <p:sp>
          <p:nvSpPr>
            <p:cNvPr id="47132" name="Text Box 44"/>
            <p:cNvSpPr txBox="1">
              <a:spLocks noChangeArrowheads="1"/>
            </p:cNvSpPr>
            <p:nvPr/>
          </p:nvSpPr>
          <p:spPr bwMode="auto">
            <a:xfrm>
              <a:off x="1440" y="1776"/>
              <a:ext cx="38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a:t>
              </a:r>
            </a:p>
          </p:txBody>
        </p:sp>
        <p:sp>
          <p:nvSpPr>
            <p:cNvPr id="47133" name="Text Box 45"/>
            <p:cNvSpPr txBox="1">
              <a:spLocks noChangeArrowheads="1"/>
            </p:cNvSpPr>
            <p:nvPr/>
          </p:nvSpPr>
          <p:spPr bwMode="auto">
            <a:xfrm>
              <a:off x="2496" y="3360"/>
              <a:ext cx="67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n</a:t>
              </a:r>
              <a:r>
                <a:rPr kumimoji="1" lang="en-US" altLang="zh-CN" sz="2400" b="1">
                  <a:latin typeface="Times New Roman" panose="02020603050405020304" pitchFamily="18" charset="0"/>
                  <a:cs typeface="Times New Roman" panose="02020603050405020304" pitchFamily="18" charset="0"/>
                </a:rPr>
                <a:t>=2</a:t>
              </a:r>
              <a:endParaRPr kumimoji="1" lang="en-US" altLang="zh-CN" sz="2400" b="1" i="1">
                <a:latin typeface="Times New Roman" panose="02020603050405020304" pitchFamily="18" charset="0"/>
                <a:cs typeface="Times New Roman" panose="02020603050405020304" pitchFamily="18" charset="0"/>
              </a:endParaRPr>
            </a:p>
          </p:txBody>
        </p:sp>
        <p:sp>
          <p:nvSpPr>
            <p:cNvPr id="47134" name="Text Box 46"/>
            <p:cNvSpPr txBox="1">
              <a:spLocks noChangeArrowheads="1"/>
            </p:cNvSpPr>
            <p:nvPr/>
          </p:nvSpPr>
          <p:spPr bwMode="auto">
            <a:xfrm>
              <a:off x="4224" y="3648"/>
              <a:ext cx="960"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n=3</a:t>
              </a:r>
            </a:p>
          </p:txBody>
        </p:sp>
      </p:grpSp>
    </p:spTree>
    <p:extLst>
      <p:ext uri="{BB962C8B-B14F-4D97-AF65-F5344CB8AC3E}">
        <p14:creationId xmlns:p14="http://schemas.microsoft.com/office/powerpoint/2010/main" val="73993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DD4240-FD2E-F94D-B597-2758DD9B5E38}"/>
              </a:ext>
            </a:extLst>
          </p:cNvPr>
          <p:cNvSpPr>
            <a:spLocks noGrp="1"/>
          </p:cNvSpPr>
          <p:nvPr>
            <p:ph type="title"/>
          </p:nvPr>
        </p:nvSpPr>
        <p:spPr/>
        <p:txBody>
          <a:bodyPr/>
          <a:lstStyle/>
          <a:p>
            <a:r>
              <a:rPr lang="zh-CN" altLang="en-US" dirty="0"/>
              <a:t>布尔代数</a:t>
            </a:r>
            <a:endParaRPr kumimoji="1" lang="zh-CN" altLang="en-US" dirty="0"/>
          </a:p>
        </p:txBody>
      </p:sp>
      <p:sp>
        <p:nvSpPr>
          <p:cNvPr id="3" name="日期占位符 2">
            <a:extLst>
              <a:ext uri="{FF2B5EF4-FFF2-40B4-BE49-F238E27FC236}">
                <a16:creationId xmlns:a16="http://schemas.microsoft.com/office/drawing/2014/main" id="{CACA9833-1F90-9F48-B077-BE3723577E2A}"/>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64D6002E-313B-0043-A47D-D1D4127958B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49C10076-58D6-994B-9D2A-C8A6B1FC7705}"/>
              </a:ext>
            </a:extLst>
          </p:cNvPr>
          <p:cNvSpPr>
            <a:spLocks noGrp="1"/>
          </p:cNvSpPr>
          <p:nvPr>
            <p:ph type="sldNum" sz="quarter" idx="4"/>
          </p:nvPr>
        </p:nvSpPr>
        <p:spPr/>
        <p:txBody>
          <a:bodyPr/>
          <a:lstStyle/>
          <a:p>
            <a:fld id="{EF2CBC89-708E-48CD-BCD6-CCB7D6409EDD}" type="slidenum">
              <a:rPr lang="en-US" altLang="zh-CN" smtClean="0"/>
              <a:pPr/>
              <a:t>19</a:t>
            </a:fld>
            <a:endParaRPr lang="en-US" altLang="zh-CN" dirty="0"/>
          </a:p>
        </p:txBody>
      </p:sp>
      <p:grpSp>
        <p:nvGrpSpPr>
          <p:cNvPr id="6" name="组合 80">
            <a:extLst>
              <a:ext uri="{FF2B5EF4-FFF2-40B4-BE49-F238E27FC236}">
                <a16:creationId xmlns:a16="http://schemas.microsoft.com/office/drawing/2014/main" id="{2A82CC73-2AFD-4F42-8251-A8D01D0DF50E}"/>
              </a:ext>
            </a:extLst>
          </p:cNvPr>
          <p:cNvGrpSpPr>
            <a:grpSpLocks/>
          </p:cNvGrpSpPr>
          <p:nvPr/>
        </p:nvGrpSpPr>
        <p:grpSpPr bwMode="auto">
          <a:xfrm>
            <a:off x="3114675" y="1844675"/>
            <a:ext cx="2840365" cy="4267200"/>
            <a:chOff x="277090" y="1828800"/>
            <a:chExt cx="2840365" cy="4267200"/>
          </a:xfrm>
        </p:grpSpPr>
        <p:sp>
          <p:nvSpPr>
            <p:cNvPr id="7" name="Oval 4">
              <a:extLst>
                <a:ext uri="{FF2B5EF4-FFF2-40B4-BE49-F238E27FC236}">
                  <a16:creationId xmlns:a16="http://schemas.microsoft.com/office/drawing/2014/main" id="{DE6DE52E-BD5A-7749-8CF5-83B4151CE92E}"/>
                </a:ext>
              </a:extLst>
            </p:cNvPr>
            <p:cNvSpPr>
              <a:spLocks noChangeArrowheads="1"/>
            </p:cNvSpPr>
            <p:nvPr/>
          </p:nvSpPr>
          <p:spPr bwMode="auto">
            <a:xfrm>
              <a:off x="277090" y="1828800"/>
              <a:ext cx="2819400" cy="4267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 name="Line 6">
              <a:extLst>
                <a:ext uri="{FF2B5EF4-FFF2-40B4-BE49-F238E27FC236}">
                  <a16:creationId xmlns:a16="http://schemas.microsoft.com/office/drawing/2014/main" id="{F79B52C9-CC62-A841-AA4B-C7C0EA4BE93A}"/>
                </a:ext>
              </a:extLst>
            </p:cNvPr>
            <p:cNvSpPr>
              <a:spLocks noChangeShapeType="1"/>
            </p:cNvSpPr>
            <p:nvPr/>
          </p:nvSpPr>
          <p:spPr bwMode="auto">
            <a:xfrm>
              <a:off x="2465388" y="337185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9" name="Line 7">
              <a:extLst>
                <a:ext uri="{FF2B5EF4-FFF2-40B4-BE49-F238E27FC236}">
                  <a16:creationId xmlns:a16="http://schemas.microsoft.com/office/drawing/2014/main" id="{6D5CC71E-695C-6347-B1FE-555360A74E53}"/>
                </a:ext>
              </a:extLst>
            </p:cNvPr>
            <p:cNvSpPr>
              <a:spLocks noChangeShapeType="1"/>
            </p:cNvSpPr>
            <p:nvPr/>
          </p:nvSpPr>
          <p:spPr bwMode="auto">
            <a:xfrm>
              <a:off x="930275" y="3414713"/>
              <a:ext cx="0"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0" name="Line 8">
              <a:extLst>
                <a:ext uri="{FF2B5EF4-FFF2-40B4-BE49-F238E27FC236}">
                  <a16:creationId xmlns:a16="http://schemas.microsoft.com/office/drawing/2014/main" id="{53D5F712-67E6-B849-B4F1-9DAE6EFD4931}"/>
                </a:ext>
              </a:extLst>
            </p:cNvPr>
            <p:cNvSpPr>
              <a:spLocks noChangeShapeType="1"/>
            </p:cNvSpPr>
            <p:nvPr/>
          </p:nvSpPr>
          <p:spPr bwMode="auto">
            <a:xfrm>
              <a:off x="1697038" y="4114800"/>
              <a:ext cx="0" cy="1171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1" name="Line 9">
              <a:extLst>
                <a:ext uri="{FF2B5EF4-FFF2-40B4-BE49-F238E27FC236}">
                  <a16:creationId xmlns:a16="http://schemas.microsoft.com/office/drawing/2014/main" id="{6E4BDA2D-10CB-9A49-8B3E-27DE4091A00A}"/>
                </a:ext>
              </a:extLst>
            </p:cNvPr>
            <p:cNvSpPr>
              <a:spLocks noChangeShapeType="1"/>
            </p:cNvSpPr>
            <p:nvPr/>
          </p:nvSpPr>
          <p:spPr bwMode="auto">
            <a:xfrm>
              <a:off x="1697038" y="2700338"/>
              <a:ext cx="0" cy="115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12" name="Group 10">
              <a:extLst>
                <a:ext uri="{FF2B5EF4-FFF2-40B4-BE49-F238E27FC236}">
                  <a16:creationId xmlns:a16="http://schemas.microsoft.com/office/drawing/2014/main" id="{755AFB26-3908-7B45-A90D-CD82A8E9A560}"/>
                </a:ext>
              </a:extLst>
            </p:cNvPr>
            <p:cNvGrpSpPr>
              <a:grpSpLocks/>
            </p:cNvGrpSpPr>
            <p:nvPr/>
          </p:nvGrpSpPr>
          <p:grpSpPr bwMode="auto">
            <a:xfrm>
              <a:off x="876300" y="2647950"/>
              <a:ext cx="1636713" cy="1522413"/>
              <a:chOff x="600" y="1668"/>
              <a:chExt cx="1190" cy="959"/>
            </a:xfrm>
          </p:grpSpPr>
          <p:sp>
            <p:nvSpPr>
              <p:cNvPr id="27" name="AutoShape 11">
                <a:extLst>
                  <a:ext uri="{FF2B5EF4-FFF2-40B4-BE49-F238E27FC236}">
                    <a16:creationId xmlns:a16="http://schemas.microsoft.com/office/drawing/2014/main" id="{250E3AAE-4FC2-394B-8B67-E11AB9384D4A}"/>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8" name="Oval 12">
                <a:extLst>
                  <a:ext uri="{FF2B5EF4-FFF2-40B4-BE49-F238E27FC236}">
                    <a16:creationId xmlns:a16="http://schemas.microsoft.com/office/drawing/2014/main" id="{7FA0D196-5C20-B349-A75D-0DE374915327}"/>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9" name="Oval 13">
                <a:extLst>
                  <a:ext uri="{FF2B5EF4-FFF2-40B4-BE49-F238E27FC236}">
                    <a16:creationId xmlns:a16="http://schemas.microsoft.com/office/drawing/2014/main" id="{8E785B4D-1268-924F-B64F-1F5CC589CD2B}"/>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30" name="Oval 14">
                <a:extLst>
                  <a:ext uri="{FF2B5EF4-FFF2-40B4-BE49-F238E27FC236}">
                    <a16:creationId xmlns:a16="http://schemas.microsoft.com/office/drawing/2014/main" id="{EEA5E422-BB34-D043-A172-BA7FB41B9595}"/>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31" name="Oval 15">
                <a:extLst>
                  <a:ext uri="{FF2B5EF4-FFF2-40B4-BE49-F238E27FC236}">
                    <a16:creationId xmlns:a16="http://schemas.microsoft.com/office/drawing/2014/main" id="{C14AA4D2-85BA-FA45-9391-4C97E90525FE}"/>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grpSp>
          <p:nvGrpSpPr>
            <p:cNvPr id="13" name="Group 16">
              <a:extLst>
                <a:ext uri="{FF2B5EF4-FFF2-40B4-BE49-F238E27FC236}">
                  <a16:creationId xmlns:a16="http://schemas.microsoft.com/office/drawing/2014/main" id="{52C39F92-1018-8345-AECF-840A34BBA2B0}"/>
                </a:ext>
              </a:extLst>
            </p:cNvPr>
            <p:cNvGrpSpPr>
              <a:grpSpLocks/>
            </p:cNvGrpSpPr>
            <p:nvPr/>
          </p:nvGrpSpPr>
          <p:grpSpPr bwMode="auto">
            <a:xfrm>
              <a:off x="884238" y="3800475"/>
              <a:ext cx="1638300" cy="1522413"/>
              <a:chOff x="600" y="1668"/>
              <a:chExt cx="1190" cy="959"/>
            </a:xfrm>
          </p:grpSpPr>
          <p:sp>
            <p:nvSpPr>
              <p:cNvPr id="22" name="AutoShape 17">
                <a:extLst>
                  <a:ext uri="{FF2B5EF4-FFF2-40B4-BE49-F238E27FC236}">
                    <a16:creationId xmlns:a16="http://schemas.microsoft.com/office/drawing/2014/main" id="{DF8C1D67-43DC-F740-AE36-3E359FE71877}"/>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3" name="Oval 18">
                <a:extLst>
                  <a:ext uri="{FF2B5EF4-FFF2-40B4-BE49-F238E27FC236}">
                    <a16:creationId xmlns:a16="http://schemas.microsoft.com/office/drawing/2014/main" id="{A2CBDC54-3252-EC47-88F0-FEF020ACDE8C}"/>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4" name="Oval 19">
                <a:extLst>
                  <a:ext uri="{FF2B5EF4-FFF2-40B4-BE49-F238E27FC236}">
                    <a16:creationId xmlns:a16="http://schemas.microsoft.com/office/drawing/2014/main" id="{831A63B9-7C7C-504D-9E4A-D4E2582494BE}"/>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5" name="Oval 20">
                <a:extLst>
                  <a:ext uri="{FF2B5EF4-FFF2-40B4-BE49-F238E27FC236}">
                    <a16:creationId xmlns:a16="http://schemas.microsoft.com/office/drawing/2014/main" id="{111C00D9-1C91-D94B-B69A-DD4464AF7CA1}"/>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6" name="Oval 21">
                <a:extLst>
                  <a:ext uri="{FF2B5EF4-FFF2-40B4-BE49-F238E27FC236}">
                    <a16:creationId xmlns:a16="http://schemas.microsoft.com/office/drawing/2014/main" id="{4AA8A4A4-2A3C-294B-BB81-491B5CDB6A05}"/>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sp>
          <p:nvSpPr>
            <p:cNvPr id="14" name="Text Box 22">
              <a:extLst>
                <a:ext uri="{FF2B5EF4-FFF2-40B4-BE49-F238E27FC236}">
                  <a16:creationId xmlns:a16="http://schemas.microsoft.com/office/drawing/2014/main" id="{34AE125B-760F-C643-8E8A-C939378493C4}"/>
                </a:ext>
              </a:extLst>
            </p:cNvPr>
            <p:cNvSpPr txBox="1">
              <a:spLocks noChangeArrowheads="1"/>
            </p:cNvSpPr>
            <p:nvPr/>
          </p:nvSpPr>
          <p:spPr bwMode="auto">
            <a:xfrm>
              <a:off x="1304925" y="2209800"/>
              <a:ext cx="171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a</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b</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c</a:t>
              </a:r>
              <a:r>
                <a:rPr kumimoji="1" lang="en-US" altLang="zh-CN" sz="2000" b="1">
                  <a:latin typeface="Times New Roman" panose="02020603050405020304" pitchFamily="18" charset="0"/>
                </a:rPr>
                <a:t>}</a:t>
              </a:r>
            </a:p>
          </p:txBody>
        </p:sp>
        <p:sp>
          <p:nvSpPr>
            <p:cNvPr id="15" name="Text Box 23">
              <a:extLst>
                <a:ext uri="{FF2B5EF4-FFF2-40B4-BE49-F238E27FC236}">
                  <a16:creationId xmlns:a16="http://schemas.microsoft.com/office/drawing/2014/main" id="{3F817B53-CCAB-FD4D-BA53-5A710AD163B4}"/>
                </a:ext>
              </a:extLst>
            </p:cNvPr>
            <p:cNvSpPr txBox="1">
              <a:spLocks noChangeArrowheads="1"/>
            </p:cNvSpPr>
            <p:nvPr/>
          </p:nvSpPr>
          <p:spPr bwMode="auto">
            <a:xfrm>
              <a:off x="381000" y="2971800"/>
              <a:ext cx="171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a</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b</a:t>
              </a:r>
              <a:r>
                <a:rPr kumimoji="1" lang="en-US" altLang="zh-CN" sz="2000" b="1">
                  <a:latin typeface="Times New Roman" panose="02020603050405020304" pitchFamily="18" charset="0"/>
                </a:rPr>
                <a:t>}</a:t>
              </a:r>
            </a:p>
          </p:txBody>
        </p:sp>
        <p:sp>
          <p:nvSpPr>
            <p:cNvPr id="16" name="Text Box 24">
              <a:extLst>
                <a:ext uri="{FF2B5EF4-FFF2-40B4-BE49-F238E27FC236}">
                  <a16:creationId xmlns:a16="http://schemas.microsoft.com/office/drawing/2014/main" id="{B6EF2715-4B56-A341-BC6E-B46D07909450}"/>
                </a:ext>
              </a:extLst>
            </p:cNvPr>
            <p:cNvSpPr txBox="1">
              <a:spLocks noChangeArrowheads="1"/>
            </p:cNvSpPr>
            <p:nvPr/>
          </p:nvSpPr>
          <p:spPr bwMode="auto">
            <a:xfrm>
              <a:off x="2428874" y="4419600"/>
              <a:ext cx="68858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latin typeface="Times New Roman" panose="02020603050405020304" pitchFamily="18" charset="0"/>
                </a:rPr>
                <a:t>{</a:t>
              </a:r>
              <a:r>
                <a:rPr kumimoji="1" lang="en-US" altLang="zh-CN" sz="2000" b="1" dirty="0">
                  <a:latin typeface="Times New Roman" panose="02020603050405020304" pitchFamily="18" charset="0"/>
                </a:rPr>
                <a:t>c}</a:t>
              </a:r>
            </a:p>
          </p:txBody>
        </p:sp>
        <p:sp>
          <p:nvSpPr>
            <p:cNvPr id="17" name="Text Box 25">
              <a:extLst>
                <a:ext uri="{FF2B5EF4-FFF2-40B4-BE49-F238E27FC236}">
                  <a16:creationId xmlns:a16="http://schemas.microsoft.com/office/drawing/2014/main" id="{599CDF8D-83CA-DC47-B998-CAA653F32207}"/>
                </a:ext>
              </a:extLst>
            </p:cNvPr>
            <p:cNvSpPr txBox="1">
              <a:spLocks noChangeArrowheads="1"/>
            </p:cNvSpPr>
            <p:nvPr/>
          </p:nvSpPr>
          <p:spPr bwMode="auto">
            <a:xfrm>
              <a:off x="2428875" y="3352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b</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c</a:t>
              </a:r>
              <a:r>
                <a:rPr kumimoji="1" lang="en-US" altLang="zh-CN" sz="2000" b="1">
                  <a:latin typeface="Times New Roman" panose="02020603050405020304" pitchFamily="18" charset="0"/>
                </a:rPr>
                <a:t>}</a:t>
              </a:r>
            </a:p>
          </p:txBody>
        </p:sp>
        <p:sp>
          <p:nvSpPr>
            <p:cNvPr id="18" name="Text Box 26">
              <a:extLst>
                <a:ext uri="{FF2B5EF4-FFF2-40B4-BE49-F238E27FC236}">
                  <a16:creationId xmlns:a16="http://schemas.microsoft.com/office/drawing/2014/main" id="{B1E6A03E-FBA5-6242-B26F-F7B9372EAA49}"/>
                </a:ext>
              </a:extLst>
            </p:cNvPr>
            <p:cNvSpPr txBox="1">
              <a:spLocks noChangeArrowheads="1"/>
            </p:cNvSpPr>
            <p:nvPr/>
          </p:nvSpPr>
          <p:spPr bwMode="auto">
            <a:xfrm>
              <a:off x="1635125" y="3352800"/>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a</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c</a:t>
              </a:r>
              <a:r>
                <a:rPr kumimoji="1" lang="en-US" altLang="zh-CN" sz="2000" b="1">
                  <a:latin typeface="Times New Roman" panose="02020603050405020304" pitchFamily="18" charset="0"/>
                </a:rPr>
                <a:t>}</a:t>
              </a:r>
            </a:p>
          </p:txBody>
        </p:sp>
        <p:sp>
          <p:nvSpPr>
            <p:cNvPr id="19" name="Text Box 27">
              <a:extLst>
                <a:ext uri="{FF2B5EF4-FFF2-40B4-BE49-F238E27FC236}">
                  <a16:creationId xmlns:a16="http://schemas.microsoft.com/office/drawing/2014/main" id="{E414EBC9-F05F-4445-9A89-185CC6D681A9}"/>
                </a:ext>
              </a:extLst>
            </p:cNvPr>
            <p:cNvSpPr txBox="1">
              <a:spLocks noChangeArrowheads="1"/>
            </p:cNvSpPr>
            <p:nvPr/>
          </p:nvSpPr>
          <p:spPr bwMode="auto">
            <a:xfrm>
              <a:off x="1635124" y="4114800"/>
              <a:ext cx="642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latin typeface="Times New Roman" panose="02020603050405020304" pitchFamily="18" charset="0"/>
                </a:rPr>
                <a:t>{</a:t>
              </a:r>
              <a:r>
                <a:rPr kumimoji="1" lang="en-US" altLang="zh-CN" sz="2000" b="1" dirty="0">
                  <a:latin typeface="Times New Roman" panose="02020603050405020304" pitchFamily="18" charset="0"/>
                </a:rPr>
                <a:t>b}</a:t>
              </a:r>
            </a:p>
          </p:txBody>
        </p:sp>
        <p:sp>
          <p:nvSpPr>
            <p:cNvPr id="20" name="Text Box 28">
              <a:extLst>
                <a:ext uri="{FF2B5EF4-FFF2-40B4-BE49-F238E27FC236}">
                  <a16:creationId xmlns:a16="http://schemas.microsoft.com/office/drawing/2014/main" id="{5CF47FD0-5464-484B-8758-E2AB5F5272B5}"/>
                </a:ext>
              </a:extLst>
            </p:cNvPr>
            <p:cNvSpPr txBox="1">
              <a:spLocks noChangeArrowheads="1"/>
            </p:cNvSpPr>
            <p:nvPr/>
          </p:nvSpPr>
          <p:spPr bwMode="auto">
            <a:xfrm>
              <a:off x="644525" y="4572000"/>
              <a:ext cx="54647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latin typeface="Times New Roman" panose="02020603050405020304" pitchFamily="18" charset="0"/>
                </a:rPr>
                <a:t>{</a:t>
              </a:r>
              <a:r>
                <a:rPr kumimoji="1" lang="en-US" altLang="zh-CN" sz="2000" b="1" dirty="0">
                  <a:latin typeface="Times New Roman" panose="02020603050405020304" pitchFamily="18" charset="0"/>
                </a:rPr>
                <a:t>a}</a:t>
              </a:r>
            </a:p>
          </p:txBody>
        </p:sp>
        <p:sp>
          <p:nvSpPr>
            <p:cNvPr id="21" name="Text Box 29">
              <a:extLst>
                <a:ext uri="{FF2B5EF4-FFF2-40B4-BE49-F238E27FC236}">
                  <a16:creationId xmlns:a16="http://schemas.microsoft.com/office/drawing/2014/main" id="{572816AA-E064-244A-8DA1-0955EF8FDD77}"/>
                </a:ext>
              </a:extLst>
            </p:cNvPr>
            <p:cNvSpPr txBox="1">
              <a:spLocks noChangeArrowheads="1"/>
            </p:cNvSpPr>
            <p:nvPr/>
          </p:nvSpPr>
          <p:spPr bwMode="auto">
            <a:xfrm>
              <a:off x="1600200" y="52578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sym typeface="Symbol" panose="05050102010706020507" pitchFamily="18" charset="2"/>
                </a:rPr>
                <a:t></a:t>
              </a:r>
              <a:endParaRPr kumimoji="1" lang="en-US" altLang="zh-CN" sz="2000" b="1">
                <a:latin typeface="Times New Roman" panose="02020603050405020304" pitchFamily="18" charset="0"/>
              </a:endParaRPr>
            </a:p>
          </p:txBody>
        </p:sp>
      </p:grpSp>
      <p:grpSp>
        <p:nvGrpSpPr>
          <p:cNvPr id="32" name="组合 78">
            <a:extLst>
              <a:ext uri="{FF2B5EF4-FFF2-40B4-BE49-F238E27FC236}">
                <a16:creationId xmlns:a16="http://schemas.microsoft.com/office/drawing/2014/main" id="{FF6684B7-9A3A-9141-B976-1A39C3434DE9}"/>
              </a:ext>
            </a:extLst>
          </p:cNvPr>
          <p:cNvGrpSpPr>
            <a:grpSpLocks/>
          </p:cNvGrpSpPr>
          <p:nvPr/>
        </p:nvGrpSpPr>
        <p:grpSpPr bwMode="auto">
          <a:xfrm>
            <a:off x="6084888" y="1773238"/>
            <a:ext cx="2982912" cy="4267200"/>
            <a:chOff x="2807568" y="1756792"/>
            <a:chExt cx="2983632" cy="4267200"/>
          </a:xfrm>
        </p:grpSpPr>
        <p:sp>
          <p:nvSpPr>
            <p:cNvPr id="33" name="Oval 3">
              <a:extLst>
                <a:ext uri="{FF2B5EF4-FFF2-40B4-BE49-F238E27FC236}">
                  <a16:creationId xmlns:a16="http://schemas.microsoft.com/office/drawing/2014/main" id="{976D4B72-2E1A-674E-A670-7BCFD1601497}"/>
                </a:ext>
              </a:extLst>
            </p:cNvPr>
            <p:cNvSpPr>
              <a:spLocks noChangeArrowheads="1"/>
            </p:cNvSpPr>
            <p:nvPr/>
          </p:nvSpPr>
          <p:spPr bwMode="auto">
            <a:xfrm>
              <a:off x="2807568" y="1756792"/>
              <a:ext cx="2819400" cy="426720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34" name="Line 30">
              <a:extLst>
                <a:ext uri="{FF2B5EF4-FFF2-40B4-BE49-F238E27FC236}">
                  <a16:creationId xmlns:a16="http://schemas.microsoft.com/office/drawing/2014/main" id="{3B953A05-7980-194C-AB6B-BDE37D4F819D}"/>
                </a:ext>
              </a:extLst>
            </p:cNvPr>
            <p:cNvSpPr>
              <a:spLocks noChangeShapeType="1"/>
            </p:cNvSpPr>
            <p:nvPr/>
          </p:nvSpPr>
          <p:spPr bwMode="auto">
            <a:xfrm>
              <a:off x="5083175" y="344805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35" name="Line 31">
              <a:extLst>
                <a:ext uri="{FF2B5EF4-FFF2-40B4-BE49-F238E27FC236}">
                  <a16:creationId xmlns:a16="http://schemas.microsoft.com/office/drawing/2014/main" id="{7A045760-41B0-8343-B5ED-A364E98BD893}"/>
                </a:ext>
              </a:extLst>
            </p:cNvPr>
            <p:cNvSpPr>
              <a:spLocks noChangeShapeType="1"/>
            </p:cNvSpPr>
            <p:nvPr/>
          </p:nvSpPr>
          <p:spPr bwMode="auto">
            <a:xfrm>
              <a:off x="4305300" y="4191000"/>
              <a:ext cx="0" cy="1171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36" name="Line 32">
              <a:extLst>
                <a:ext uri="{FF2B5EF4-FFF2-40B4-BE49-F238E27FC236}">
                  <a16:creationId xmlns:a16="http://schemas.microsoft.com/office/drawing/2014/main" id="{FAB04F07-F509-6544-9ACF-BADBB3FA88B5}"/>
                </a:ext>
              </a:extLst>
            </p:cNvPr>
            <p:cNvSpPr>
              <a:spLocks noChangeShapeType="1"/>
            </p:cNvSpPr>
            <p:nvPr/>
          </p:nvSpPr>
          <p:spPr bwMode="auto">
            <a:xfrm>
              <a:off x="4305300" y="2776538"/>
              <a:ext cx="0" cy="115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37" name="Group 33">
              <a:extLst>
                <a:ext uri="{FF2B5EF4-FFF2-40B4-BE49-F238E27FC236}">
                  <a16:creationId xmlns:a16="http://schemas.microsoft.com/office/drawing/2014/main" id="{58E16CAB-92BE-4648-9480-9AB4C4A22F03}"/>
                </a:ext>
              </a:extLst>
            </p:cNvPr>
            <p:cNvGrpSpPr>
              <a:grpSpLocks/>
            </p:cNvGrpSpPr>
            <p:nvPr/>
          </p:nvGrpSpPr>
          <p:grpSpPr bwMode="auto">
            <a:xfrm>
              <a:off x="3473450" y="2724150"/>
              <a:ext cx="1658938" cy="1522413"/>
              <a:chOff x="600" y="1668"/>
              <a:chExt cx="1190" cy="959"/>
            </a:xfrm>
          </p:grpSpPr>
          <p:sp>
            <p:nvSpPr>
              <p:cNvPr id="53" name="AutoShape 34">
                <a:extLst>
                  <a:ext uri="{FF2B5EF4-FFF2-40B4-BE49-F238E27FC236}">
                    <a16:creationId xmlns:a16="http://schemas.microsoft.com/office/drawing/2014/main" id="{D85CC85B-779A-A941-8DD1-6360A08381A6}"/>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4" name="Oval 35">
                <a:extLst>
                  <a:ext uri="{FF2B5EF4-FFF2-40B4-BE49-F238E27FC236}">
                    <a16:creationId xmlns:a16="http://schemas.microsoft.com/office/drawing/2014/main" id="{5D2F6D29-EA74-5B4D-ACCF-D6BE19272065}"/>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5" name="Oval 36">
                <a:extLst>
                  <a:ext uri="{FF2B5EF4-FFF2-40B4-BE49-F238E27FC236}">
                    <a16:creationId xmlns:a16="http://schemas.microsoft.com/office/drawing/2014/main" id="{CAA2DF18-D0C0-9841-BDBF-ECC8BAA00A37}"/>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6" name="Oval 37">
                <a:extLst>
                  <a:ext uri="{FF2B5EF4-FFF2-40B4-BE49-F238E27FC236}">
                    <a16:creationId xmlns:a16="http://schemas.microsoft.com/office/drawing/2014/main" id="{6043004A-37F7-C448-836C-14FF46F75AF2}"/>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7" name="Oval 38">
                <a:extLst>
                  <a:ext uri="{FF2B5EF4-FFF2-40B4-BE49-F238E27FC236}">
                    <a16:creationId xmlns:a16="http://schemas.microsoft.com/office/drawing/2014/main" id="{838EAB5C-0F2C-6C44-99BD-06A386E295A6}"/>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grpSp>
          <p:nvGrpSpPr>
            <p:cNvPr id="38" name="Group 39">
              <a:extLst>
                <a:ext uri="{FF2B5EF4-FFF2-40B4-BE49-F238E27FC236}">
                  <a16:creationId xmlns:a16="http://schemas.microsoft.com/office/drawing/2014/main" id="{36554804-CFED-E444-AC2E-BE5F1A47DB0E}"/>
                </a:ext>
              </a:extLst>
            </p:cNvPr>
            <p:cNvGrpSpPr>
              <a:grpSpLocks/>
            </p:cNvGrpSpPr>
            <p:nvPr/>
          </p:nvGrpSpPr>
          <p:grpSpPr bwMode="auto">
            <a:xfrm>
              <a:off x="3481388" y="3876675"/>
              <a:ext cx="1658937" cy="1522413"/>
              <a:chOff x="600" y="1668"/>
              <a:chExt cx="1190" cy="959"/>
            </a:xfrm>
          </p:grpSpPr>
          <p:sp>
            <p:nvSpPr>
              <p:cNvPr id="48" name="AutoShape 40">
                <a:extLst>
                  <a:ext uri="{FF2B5EF4-FFF2-40B4-BE49-F238E27FC236}">
                    <a16:creationId xmlns:a16="http://schemas.microsoft.com/office/drawing/2014/main" id="{22E7DA9C-9E40-CD49-AEDC-6371461B1F6A}"/>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49" name="Oval 41">
                <a:extLst>
                  <a:ext uri="{FF2B5EF4-FFF2-40B4-BE49-F238E27FC236}">
                    <a16:creationId xmlns:a16="http://schemas.microsoft.com/office/drawing/2014/main" id="{A4514E78-2F85-D24B-BE47-61EFB25CA48C}"/>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0" name="Oval 42">
                <a:extLst>
                  <a:ext uri="{FF2B5EF4-FFF2-40B4-BE49-F238E27FC236}">
                    <a16:creationId xmlns:a16="http://schemas.microsoft.com/office/drawing/2014/main" id="{04A33077-8531-1B46-AAF4-DFE1FA1F7DD8}"/>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1" name="Oval 43">
                <a:extLst>
                  <a:ext uri="{FF2B5EF4-FFF2-40B4-BE49-F238E27FC236}">
                    <a16:creationId xmlns:a16="http://schemas.microsoft.com/office/drawing/2014/main" id="{67D185DB-5A9C-164F-9656-154F4B07C472}"/>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2" name="Oval 44">
                <a:extLst>
                  <a:ext uri="{FF2B5EF4-FFF2-40B4-BE49-F238E27FC236}">
                    <a16:creationId xmlns:a16="http://schemas.microsoft.com/office/drawing/2014/main" id="{E23632C7-4B61-8946-869F-640FA69992A5}"/>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sp>
          <p:nvSpPr>
            <p:cNvPr id="39" name="Text Box 45">
              <a:extLst>
                <a:ext uri="{FF2B5EF4-FFF2-40B4-BE49-F238E27FC236}">
                  <a16:creationId xmlns:a16="http://schemas.microsoft.com/office/drawing/2014/main" id="{A3FA9EBA-AC11-8247-96A5-FEF67543B549}"/>
                </a:ext>
              </a:extLst>
            </p:cNvPr>
            <p:cNvSpPr txBox="1">
              <a:spLocks noChangeArrowheads="1"/>
            </p:cNvSpPr>
            <p:nvPr/>
          </p:nvSpPr>
          <p:spPr bwMode="auto">
            <a:xfrm>
              <a:off x="3908425" y="2286000"/>
              <a:ext cx="1739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{2</a:t>
              </a:r>
              <a:r>
                <a:rPr kumimoji="1" lang="en-US" altLang="zh-CN" sz="2000" b="1">
                  <a:latin typeface="Times New Roman" panose="02020603050405020304" pitchFamily="18" charset="0"/>
                </a:rPr>
                <a:t>,3,5}</a:t>
              </a:r>
            </a:p>
          </p:txBody>
        </p:sp>
        <p:sp>
          <p:nvSpPr>
            <p:cNvPr id="40" name="Text Box 46">
              <a:extLst>
                <a:ext uri="{FF2B5EF4-FFF2-40B4-BE49-F238E27FC236}">
                  <a16:creationId xmlns:a16="http://schemas.microsoft.com/office/drawing/2014/main" id="{8DC17086-4FD5-5542-9092-EBF5034519ED}"/>
                </a:ext>
              </a:extLst>
            </p:cNvPr>
            <p:cNvSpPr txBox="1">
              <a:spLocks noChangeArrowheads="1"/>
            </p:cNvSpPr>
            <p:nvPr/>
          </p:nvSpPr>
          <p:spPr bwMode="auto">
            <a:xfrm>
              <a:off x="2971800" y="30480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{2</a:t>
              </a:r>
              <a:r>
                <a:rPr kumimoji="1" lang="en-US" altLang="zh-CN" sz="2000" b="1">
                  <a:latin typeface="Times New Roman" panose="02020603050405020304" pitchFamily="18" charset="0"/>
                </a:rPr>
                <a:t>,3}</a:t>
              </a:r>
            </a:p>
          </p:txBody>
        </p:sp>
        <p:sp>
          <p:nvSpPr>
            <p:cNvPr id="41" name="Text Box 47">
              <a:extLst>
                <a:ext uri="{FF2B5EF4-FFF2-40B4-BE49-F238E27FC236}">
                  <a16:creationId xmlns:a16="http://schemas.microsoft.com/office/drawing/2014/main" id="{9FEED0FA-6D28-3F4C-80C2-2824AAD70E19}"/>
                </a:ext>
              </a:extLst>
            </p:cNvPr>
            <p:cNvSpPr txBox="1">
              <a:spLocks noChangeArrowheads="1"/>
            </p:cNvSpPr>
            <p:nvPr/>
          </p:nvSpPr>
          <p:spPr bwMode="auto">
            <a:xfrm>
              <a:off x="5046663" y="4495800"/>
              <a:ext cx="534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latin typeface="Times New Roman" panose="02020603050405020304" pitchFamily="18" charset="0"/>
                </a:rPr>
                <a:t>{5</a:t>
              </a:r>
              <a:r>
                <a:rPr kumimoji="1" lang="en-US" altLang="zh-CN" sz="2000" b="1" dirty="0">
                  <a:latin typeface="Times New Roman" panose="02020603050405020304" pitchFamily="18" charset="0"/>
                </a:rPr>
                <a:t>}</a:t>
              </a:r>
            </a:p>
          </p:txBody>
        </p:sp>
        <p:sp>
          <p:nvSpPr>
            <p:cNvPr id="42" name="Text Box 48">
              <a:extLst>
                <a:ext uri="{FF2B5EF4-FFF2-40B4-BE49-F238E27FC236}">
                  <a16:creationId xmlns:a16="http://schemas.microsoft.com/office/drawing/2014/main" id="{49EBED40-9ACA-8846-93D8-9B29EBFBFB22}"/>
                </a:ext>
              </a:extLst>
            </p:cNvPr>
            <p:cNvSpPr txBox="1">
              <a:spLocks noChangeArrowheads="1"/>
            </p:cNvSpPr>
            <p:nvPr/>
          </p:nvSpPr>
          <p:spPr bwMode="auto">
            <a:xfrm>
              <a:off x="5046663" y="3429000"/>
              <a:ext cx="744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{3</a:t>
              </a:r>
              <a:r>
                <a:rPr kumimoji="1" lang="en-US" altLang="zh-CN" sz="2000" b="1">
                  <a:latin typeface="Times New Roman" panose="02020603050405020304" pitchFamily="18" charset="0"/>
                </a:rPr>
                <a:t>,5}</a:t>
              </a:r>
            </a:p>
          </p:txBody>
        </p:sp>
        <p:sp>
          <p:nvSpPr>
            <p:cNvPr id="43" name="Text Box 49">
              <a:extLst>
                <a:ext uri="{FF2B5EF4-FFF2-40B4-BE49-F238E27FC236}">
                  <a16:creationId xmlns:a16="http://schemas.microsoft.com/office/drawing/2014/main" id="{F82B57E8-8E81-C14C-B610-4C4CFE95BF67}"/>
                </a:ext>
              </a:extLst>
            </p:cNvPr>
            <p:cNvSpPr txBox="1">
              <a:spLocks noChangeArrowheads="1"/>
            </p:cNvSpPr>
            <p:nvPr/>
          </p:nvSpPr>
          <p:spPr bwMode="auto">
            <a:xfrm>
              <a:off x="4243388" y="3429000"/>
              <a:ext cx="80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{2</a:t>
              </a:r>
              <a:r>
                <a:rPr kumimoji="1" lang="en-US" altLang="zh-CN" sz="2000" b="1">
                  <a:latin typeface="Times New Roman" panose="02020603050405020304" pitchFamily="18" charset="0"/>
                </a:rPr>
                <a:t>,5}</a:t>
              </a:r>
            </a:p>
          </p:txBody>
        </p:sp>
        <p:sp>
          <p:nvSpPr>
            <p:cNvPr id="44" name="Text Box 50">
              <a:extLst>
                <a:ext uri="{FF2B5EF4-FFF2-40B4-BE49-F238E27FC236}">
                  <a16:creationId xmlns:a16="http://schemas.microsoft.com/office/drawing/2014/main" id="{55F3FD08-4175-B143-BF2D-2DC56F934BD9}"/>
                </a:ext>
              </a:extLst>
            </p:cNvPr>
            <p:cNvSpPr txBox="1">
              <a:spLocks noChangeArrowheads="1"/>
            </p:cNvSpPr>
            <p:nvPr/>
          </p:nvSpPr>
          <p:spPr bwMode="auto">
            <a:xfrm>
              <a:off x="4243388" y="4191000"/>
              <a:ext cx="63319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latin typeface="Times New Roman" panose="02020603050405020304" pitchFamily="18" charset="0"/>
                </a:rPr>
                <a:t>{3</a:t>
              </a:r>
              <a:r>
                <a:rPr kumimoji="1" lang="en-US" altLang="zh-CN" sz="2000" b="1" dirty="0">
                  <a:latin typeface="Times New Roman" panose="02020603050405020304" pitchFamily="18" charset="0"/>
                </a:rPr>
                <a:t>}</a:t>
              </a:r>
            </a:p>
          </p:txBody>
        </p:sp>
        <p:sp>
          <p:nvSpPr>
            <p:cNvPr id="45" name="Line 51">
              <a:extLst>
                <a:ext uri="{FF2B5EF4-FFF2-40B4-BE49-F238E27FC236}">
                  <a16:creationId xmlns:a16="http://schemas.microsoft.com/office/drawing/2014/main" id="{19BEC9AD-B3BF-6F4D-8F62-4B16E47B1C05}"/>
                </a:ext>
              </a:extLst>
            </p:cNvPr>
            <p:cNvSpPr>
              <a:spLocks noChangeShapeType="1"/>
            </p:cNvSpPr>
            <p:nvPr/>
          </p:nvSpPr>
          <p:spPr bwMode="auto">
            <a:xfrm>
              <a:off x="3506788" y="3505200"/>
              <a:ext cx="0"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 name="Text Box 52">
              <a:extLst>
                <a:ext uri="{FF2B5EF4-FFF2-40B4-BE49-F238E27FC236}">
                  <a16:creationId xmlns:a16="http://schemas.microsoft.com/office/drawing/2014/main" id="{811F8B97-7BA9-3442-8911-176AD38FB80F}"/>
                </a:ext>
              </a:extLst>
            </p:cNvPr>
            <p:cNvSpPr txBox="1">
              <a:spLocks noChangeArrowheads="1"/>
            </p:cNvSpPr>
            <p:nvPr/>
          </p:nvSpPr>
          <p:spPr bwMode="auto">
            <a:xfrm>
              <a:off x="3124199" y="4648200"/>
              <a:ext cx="60982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latin typeface="Times New Roman" panose="02020603050405020304" pitchFamily="18" charset="0"/>
                </a:rPr>
                <a:t>{2</a:t>
              </a:r>
              <a:r>
                <a:rPr kumimoji="1" lang="en-US" altLang="zh-CN" sz="2000" b="1" dirty="0">
                  <a:latin typeface="Times New Roman" panose="02020603050405020304" pitchFamily="18" charset="0"/>
                </a:rPr>
                <a:t>}</a:t>
              </a:r>
            </a:p>
          </p:txBody>
        </p:sp>
        <p:sp>
          <p:nvSpPr>
            <p:cNvPr id="47" name="Text Box 53">
              <a:extLst>
                <a:ext uri="{FF2B5EF4-FFF2-40B4-BE49-F238E27FC236}">
                  <a16:creationId xmlns:a16="http://schemas.microsoft.com/office/drawing/2014/main" id="{A2F4B690-FA21-2348-BA93-8CD984B09FC7}"/>
                </a:ext>
              </a:extLst>
            </p:cNvPr>
            <p:cNvSpPr txBox="1">
              <a:spLocks noChangeArrowheads="1"/>
            </p:cNvSpPr>
            <p:nvPr/>
          </p:nvSpPr>
          <p:spPr bwMode="auto">
            <a:xfrm>
              <a:off x="4191000" y="53340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sym typeface="Symbol" panose="05050102010706020507" pitchFamily="18" charset="2"/>
                </a:rPr>
                <a:t></a:t>
              </a:r>
              <a:endParaRPr kumimoji="1" lang="en-US" altLang="zh-CN" sz="2000" b="1">
                <a:latin typeface="Times New Roman" panose="02020603050405020304" pitchFamily="18" charset="0"/>
              </a:endParaRPr>
            </a:p>
          </p:txBody>
        </p:sp>
      </p:grpSp>
      <p:grpSp>
        <p:nvGrpSpPr>
          <p:cNvPr id="58" name="组合 79">
            <a:extLst>
              <a:ext uri="{FF2B5EF4-FFF2-40B4-BE49-F238E27FC236}">
                <a16:creationId xmlns:a16="http://schemas.microsoft.com/office/drawing/2014/main" id="{2A9C24FD-D23D-FE40-91FF-E10829695206}"/>
              </a:ext>
            </a:extLst>
          </p:cNvPr>
          <p:cNvGrpSpPr>
            <a:grpSpLocks/>
          </p:cNvGrpSpPr>
          <p:nvPr/>
        </p:nvGrpSpPr>
        <p:grpSpPr bwMode="auto">
          <a:xfrm>
            <a:off x="179388" y="1773238"/>
            <a:ext cx="2819400" cy="4267200"/>
            <a:chOff x="5791200" y="1752600"/>
            <a:chExt cx="2819400" cy="4267200"/>
          </a:xfrm>
        </p:grpSpPr>
        <p:sp>
          <p:nvSpPr>
            <p:cNvPr id="59" name="Oval 2">
              <a:extLst>
                <a:ext uri="{FF2B5EF4-FFF2-40B4-BE49-F238E27FC236}">
                  <a16:creationId xmlns:a16="http://schemas.microsoft.com/office/drawing/2014/main" id="{EF6A9DDE-CB1A-014A-B82A-2E1DB0B5F3CF}"/>
                </a:ext>
              </a:extLst>
            </p:cNvPr>
            <p:cNvSpPr>
              <a:spLocks noChangeArrowheads="1"/>
            </p:cNvSpPr>
            <p:nvPr/>
          </p:nvSpPr>
          <p:spPr bwMode="auto">
            <a:xfrm>
              <a:off x="5791200" y="1752600"/>
              <a:ext cx="2819400" cy="4267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nvGrpSpPr>
            <p:cNvPr id="60" name="Group 54">
              <a:extLst>
                <a:ext uri="{FF2B5EF4-FFF2-40B4-BE49-F238E27FC236}">
                  <a16:creationId xmlns:a16="http://schemas.microsoft.com/office/drawing/2014/main" id="{98968BAB-75CD-EE44-A4EC-A5395FD2C9E3}"/>
                </a:ext>
              </a:extLst>
            </p:cNvPr>
            <p:cNvGrpSpPr>
              <a:grpSpLocks/>
            </p:cNvGrpSpPr>
            <p:nvPr/>
          </p:nvGrpSpPr>
          <p:grpSpPr bwMode="auto">
            <a:xfrm>
              <a:off x="5867400" y="2362200"/>
              <a:ext cx="2590800" cy="3368675"/>
              <a:chOff x="3696" y="1488"/>
              <a:chExt cx="1632" cy="2122"/>
            </a:xfrm>
          </p:grpSpPr>
          <p:sp>
            <p:nvSpPr>
              <p:cNvPr id="61" name="Line 55">
                <a:extLst>
                  <a:ext uri="{FF2B5EF4-FFF2-40B4-BE49-F238E27FC236}">
                    <a16:creationId xmlns:a16="http://schemas.microsoft.com/office/drawing/2014/main" id="{1B312A24-863C-4B40-8006-B73405E1D42E}"/>
                  </a:ext>
                </a:extLst>
              </p:cNvPr>
              <p:cNvSpPr>
                <a:spLocks noChangeShapeType="1"/>
              </p:cNvSpPr>
              <p:nvPr/>
            </p:nvSpPr>
            <p:spPr bwMode="auto">
              <a:xfrm>
                <a:off x="4952" y="2220"/>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2" name="Line 56">
                <a:extLst>
                  <a:ext uri="{FF2B5EF4-FFF2-40B4-BE49-F238E27FC236}">
                    <a16:creationId xmlns:a16="http://schemas.microsoft.com/office/drawing/2014/main" id="{B773E9FF-644B-A045-9FBD-59EA12A86600}"/>
                  </a:ext>
                </a:extLst>
              </p:cNvPr>
              <p:cNvSpPr>
                <a:spLocks noChangeShapeType="1"/>
              </p:cNvSpPr>
              <p:nvPr/>
            </p:nvSpPr>
            <p:spPr bwMode="auto">
              <a:xfrm>
                <a:off x="4027" y="2247"/>
                <a:ext cx="0" cy="6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 name="Line 57">
                <a:extLst>
                  <a:ext uri="{FF2B5EF4-FFF2-40B4-BE49-F238E27FC236}">
                    <a16:creationId xmlns:a16="http://schemas.microsoft.com/office/drawing/2014/main" id="{F5841B9D-AD85-3547-9EF5-5574220777EA}"/>
                  </a:ext>
                </a:extLst>
              </p:cNvPr>
              <p:cNvSpPr>
                <a:spLocks noChangeShapeType="1"/>
              </p:cNvSpPr>
              <p:nvPr/>
            </p:nvSpPr>
            <p:spPr bwMode="auto">
              <a:xfrm>
                <a:off x="4490" y="2688"/>
                <a:ext cx="0" cy="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4" name="Line 58">
                <a:extLst>
                  <a:ext uri="{FF2B5EF4-FFF2-40B4-BE49-F238E27FC236}">
                    <a16:creationId xmlns:a16="http://schemas.microsoft.com/office/drawing/2014/main" id="{CB39CDFC-39F8-574A-A9E6-000ABA812957}"/>
                  </a:ext>
                </a:extLst>
              </p:cNvPr>
              <p:cNvSpPr>
                <a:spLocks noChangeShapeType="1"/>
              </p:cNvSpPr>
              <p:nvPr/>
            </p:nvSpPr>
            <p:spPr bwMode="auto">
              <a:xfrm>
                <a:off x="4490" y="1797"/>
                <a:ext cx="0" cy="7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65" name="Group 59">
                <a:extLst>
                  <a:ext uri="{FF2B5EF4-FFF2-40B4-BE49-F238E27FC236}">
                    <a16:creationId xmlns:a16="http://schemas.microsoft.com/office/drawing/2014/main" id="{E558FC11-C02E-B548-89F2-C24409454332}"/>
                  </a:ext>
                </a:extLst>
              </p:cNvPr>
              <p:cNvGrpSpPr>
                <a:grpSpLocks/>
              </p:cNvGrpSpPr>
              <p:nvPr/>
            </p:nvGrpSpPr>
            <p:grpSpPr bwMode="auto">
              <a:xfrm>
                <a:off x="3995" y="1764"/>
                <a:ext cx="986" cy="959"/>
                <a:chOff x="600" y="1668"/>
                <a:chExt cx="1190" cy="959"/>
              </a:xfrm>
            </p:grpSpPr>
            <p:sp>
              <p:nvSpPr>
                <p:cNvPr id="80" name="AutoShape 60">
                  <a:extLst>
                    <a:ext uri="{FF2B5EF4-FFF2-40B4-BE49-F238E27FC236}">
                      <a16:creationId xmlns:a16="http://schemas.microsoft.com/office/drawing/2014/main" id="{86E89E6D-789E-1F4B-B91B-CAC579972209}"/>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1" name="Oval 61">
                  <a:extLst>
                    <a:ext uri="{FF2B5EF4-FFF2-40B4-BE49-F238E27FC236}">
                      <a16:creationId xmlns:a16="http://schemas.microsoft.com/office/drawing/2014/main" id="{58D2AF3C-1650-3B4C-8654-261B96868765}"/>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2" name="Oval 62">
                  <a:extLst>
                    <a:ext uri="{FF2B5EF4-FFF2-40B4-BE49-F238E27FC236}">
                      <a16:creationId xmlns:a16="http://schemas.microsoft.com/office/drawing/2014/main" id="{81903891-6D07-764B-8786-61076BFBE620}"/>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3" name="Oval 63">
                  <a:extLst>
                    <a:ext uri="{FF2B5EF4-FFF2-40B4-BE49-F238E27FC236}">
                      <a16:creationId xmlns:a16="http://schemas.microsoft.com/office/drawing/2014/main" id="{E8FF37CA-D7A3-474B-A1E7-BADD0201E2B2}"/>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4" name="Oval 64">
                  <a:extLst>
                    <a:ext uri="{FF2B5EF4-FFF2-40B4-BE49-F238E27FC236}">
                      <a16:creationId xmlns:a16="http://schemas.microsoft.com/office/drawing/2014/main" id="{0F228290-2181-F340-9DEA-64D59150D981}"/>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grpSp>
            <p:nvGrpSpPr>
              <p:cNvPr id="66" name="Group 65">
                <a:extLst>
                  <a:ext uri="{FF2B5EF4-FFF2-40B4-BE49-F238E27FC236}">
                    <a16:creationId xmlns:a16="http://schemas.microsoft.com/office/drawing/2014/main" id="{DCC5F0DF-85EF-F844-8CB9-FE74DAC7EB81}"/>
                  </a:ext>
                </a:extLst>
              </p:cNvPr>
              <p:cNvGrpSpPr>
                <a:grpSpLocks/>
              </p:cNvGrpSpPr>
              <p:nvPr/>
            </p:nvGrpSpPr>
            <p:grpSpPr bwMode="auto">
              <a:xfrm>
                <a:off x="4000" y="2490"/>
                <a:ext cx="986" cy="959"/>
                <a:chOff x="600" y="1668"/>
                <a:chExt cx="1190" cy="959"/>
              </a:xfrm>
            </p:grpSpPr>
            <p:sp>
              <p:nvSpPr>
                <p:cNvPr id="75" name="AutoShape 66">
                  <a:extLst>
                    <a:ext uri="{FF2B5EF4-FFF2-40B4-BE49-F238E27FC236}">
                      <a16:creationId xmlns:a16="http://schemas.microsoft.com/office/drawing/2014/main" id="{70FB73A6-699B-FC47-9562-44BC3B3765AE}"/>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6" name="Oval 67">
                  <a:extLst>
                    <a:ext uri="{FF2B5EF4-FFF2-40B4-BE49-F238E27FC236}">
                      <a16:creationId xmlns:a16="http://schemas.microsoft.com/office/drawing/2014/main" id="{03DBD2C9-F094-E144-87A6-68166F5C1B37}"/>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7" name="Oval 68">
                  <a:extLst>
                    <a:ext uri="{FF2B5EF4-FFF2-40B4-BE49-F238E27FC236}">
                      <a16:creationId xmlns:a16="http://schemas.microsoft.com/office/drawing/2014/main" id="{668F10E5-BE37-7D42-9EB6-E6297549BB4C}"/>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8" name="Oval 69">
                  <a:extLst>
                    <a:ext uri="{FF2B5EF4-FFF2-40B4-BE49-F238E27FC236}">
                      <a16:creationId xmlns:a16="http://schemas.microsoft.com/office/drawing/2014/main" id="{3AEDFFE9-E7F3-0545-8A5E-D13A43725D38}"/>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9" name="Oval 70">
                  <a:extLst>
                    <a:ext uri="{FF2B5EF4-FFF2-40B4-BE49-F238E27FC236}">
                      <a16:creationId xmlns:a16="http://schemas.microsoft.com/office/drawing/2014/main" id="{937211D0-D1BD-D64D-9A8E-8F7BA80965FB}"/>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sp>
            <p:nvSpPr>
              <p:cNvPr id="67" name="Text Box 71">
                <a:extLst>
                  <a:ext uri="{FF2B5EF4-FFF2-40B4-BE49-F238E27FC236}">
                    <a16:creationId xmlns:a16="http://schemas.microsoft.com/office/drawing/2014/main" id="{E3C1B3A1-B2FE-7F4B-861C-4E1F49EF0312}"/>
                  </a:ext>
                </a:extLst>
              </p:cNvPr>
              <p:cNvSpPr txBox="1">
                <a:spLocks noChangeArrowheads="1"/>
              </p:cNvSpPr>
              <p:nvPr/>
            </p:nvSpPr>
            <p:spPr bwMode="auto">
              <a:xfrm>
                <a:off x="4253" y="1488"/>
                <a:ext cx="10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111</a:t>
                </a:r>
              </a:p>
            </p:txBody>
          </p:sp>
          <p:sp>
            <p:nvSpPr>
              <p:cNvPr id="68" name="Text Box 72">
                <a:extLst>
                  <a:ext uri="{FF2B5EF4-FFF2-40B4-BE49-F238E27FC236}">
                    <a16:creationId xmlns:a16="http://schemas.microsoft.com/office/drawing/2014/main" id="{25391A4C-35B1-9544-B17F-7DA68DC46752}"/>
                  </a:ext>
                </a:extLst>
              </p:cNvPr>
              <p:cNvSpPr txBox="1">
                <a:spLocks noChangeArrowheads="1"/>
              </p:cNvSpPr>
              <p:nvPr/>
            </p:nvSpPr>
            <p:spPr bwMode="auto">
              <a:xfrm>
                <a:off x="3696" y="1968"/>
                <a:ext cx="10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110</a:t>
                </a:r>
              </a:p>
            </p:txBody>
          </p:sp>
          <p:sp>
            <p:nvSpPr>
              <p:cNvPr id="69" name="Text Box 73">
                <a:extLst>
                  <a:ext uri="{FF2B5EF4-FFF2-40B4-BE49-F238E27FC236}">
                    <a16:creationId xmlns:a16="http://schemas.microsoft.com/office/drawing/2014/main" id="{BB9D7644-5C10-4D44-A838-452787787EA2}"/>
                  </a:ext>
                </a:extLst>
              </p:cNvPr>
              <p:cNvSpPr txBox="1">
                <a:spLocks noChangeArrowheads="1"/>
              </p:cNvSpPr>
              <p:nvPr/>
            </p:nvSpPr>
            <p:spPr bwMode="auto">
              <a:xfrm>
                <a:off x="4930" y="2880"/>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dirty="0">
                    <a:latin typeface="Times New Roman" panose="02020603050405020304" pitchFamily="18" charset="0"/>
                  </a:rPr>
                  <a:t>001</a:t>
                </a:r>
              </a:p>
            </p:txBody>
          </p:sp>
          <p:sp>
            <p:nvSpPr>
              <p:cNvPr id="70" name="Text Box 74">
                <a:extLst>
                  <a:ext uri="{FF2B5EF4-FFF2-40B4-BE49-F238E27FC236}">
                    <a16:creationId xmlns:a16="http://schemas.microsoft.com/office/drawing/2014/main" id="{00AA181B-585B-F344-9B6C-5B87DCE4AF74}"/>
                  </a:ext>
                </a:extLst>
              </p:cNvPr>
              <p:cNvSpPr txBox="1">
                <a:spLocks noChangeArrowheads="1"/>
              </p:cNvSpPr>
              <p:nvPr/>
            </p:nvSpPr>
            <p:spPr bwMode="auto">
              <a:xfrm>
                <a:off x="4930" y="2208"/>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011</a:t>
                </a:r>
              </a:p>
            </p:txBody>
          </p:sp>
          <p:sp>
            <p:nvSpPr>
              <p:cNvPr id="71" name="Text Box 75">
                <a:extLst>
                  <a:ext uri="{FF2B5EF4-FFF2-40B4-BE49-F238E27FC236}">
                    <a16:creationId xmlns:a16="http://schemas.microsoft.com/office/drawing/2014/main" id="{F52EBDD6-68C4-3142-B421-34C7735A7711}"/>
                  </a:ext>
                </a:extLst>
              </p:cNvPr>
              <p:cNvSpPr txBox="1">
                <a:spLocks noChangeArrowheads="1"/>
              </p:cNvSpPr>
              <p:nvPr/>
            </p:nvSpPr>
            <p:spPr bwMode="auto">
              <a:xfrm>
                <a:off x="4452" y="2208"/>
                <a:ext cx="4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101</a:t>
                </a:r>
              </a:p>
            </p:txBody>
          </p:sp>
          <p:sp>
            <p:nvSpPr>
              <p:cNvPr id="72" name="Text Box 76">
                <a:extLst>
                  <a:ext uri="{FF2B5EF4-FFF2-40B4-BE49-F238E27FC236}">
                    <a16:creationId xmlns:a16="http://schemas.microsoft.com/office/drawing/2014/main" id="{45A4997A-C39B-CD47-A0D0-7BC1A8B53592}"/>
                  </a:ext>
                </a:extLst>
              </p:cNvPr>
              <p:cNvSpPr txBox="1">
                <a:spLocks noChangeArrowheads="1"/>
              </p:cNvSpPr>
              <p:nvPr/>
            </p:nvSpPr>
            <p:spPr bwMode="auto">
              <a:xfrm>
                <a:off x="4452" y="2688"/>
                <a:ext cx="3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dirty="0">
                    <a:latin typeface="Times New Roman" panose="02020603050405020304" pitchFamily="18" charset="0"/>
                  </a:rPr>
                  <a:t>010</a:t>
                </a:r>
              </a:p>
            </p:txBody>
          </p:sp>
          <p:sp>
            <p:nvSpPr>
              <p:cNvPr id="73" name="Text Box 77">
                <a:extLst>
                  <a:ext uri="{FF2B5EF4-FFF2-40B4-BE49-F238E27FC236}">
                    <a16:creationId xmlns:a16="http://schemas.microsoft.com/office/drawing/2014/main" id="{747DF086-7BDF-6B41-A3CA-70B221324592}"/>
                  </a:ext>
                </a:extLst>
              </p:cNvPr>
              <p:cNvSpPr txBox="1">
                <a:spLocks noChangeArrowheads="1"/>
              </p:cNvSpPr>
              <p:nvPr/>
            </p:nvSpPr>
            <p:spPr bwMode="auto">
              <a:xfrm>
                <a:off x="3792" y="297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dirty="0">
                    <a:latin typeface="Times New Roman" panose="02020603050405020304" pitchFamily="18" charset="0"/>
                  </a:rPr>
                  <a:t>100</a:t>
                </a:r>
              </a:p>
            </p:txBody>
          </p:sp>
          <p:sp>
            <p:nvSpPr>
              <p:cNvPr id="74" name="Text Box 78">
                <a:extLst>
                  <a:ext uri="{FF2B5EF4-FFF2-40B4-BE49-F238E27FC236}">
                    <a16:creationId xmlns:a16="http://schemas.microsoft.com/office/drawing/2014/main" id="{DB0E3021-EA7D-8B41-B606-20B88EA131AB}"/>
                  </a:ext>
                </a:extLst>
              </p:cNvPr>
              <p:cNvSpPr txBox="1">
                <a:spLocks noChangeArrowheads="1"/>
              </p:cNvSpPr>
              <p:nvPr/>
            </p:nvSpPr>
            <p:spPr bwMode="auto">
              <a:xfrm>
                <a:off x="4464" y="336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sym typeface="Symbol" panose="05050102010706020507" pitchFamily="18" charset="2"/>
                  </a:rPr>
                  <a:t>000</a:t>
                </a:r>
                <a:endParaRPr kumimoji="1" lang="en-US" altLang="zh-CN" sz="2000" b="1">
                  <a:latin typeface="Times New Roman" panose="02020603050405020304" pitchFamily="18" charset="0"/>
                </a:endParaRPr>
              </a:p>
            </p:txBody>
          </p:sp>
        </p:grpSp>
      </p:grpSp>
    </p:spTree>
    <p:extLst>
      <p:ext uri="{BB962C8B-B14F-4D97-AF65-F5344CB8AC3E}">
        <p14:creationId xmlns:p14="http://schemas.microsoft.com/office/powerpoint/2010/main" val="164799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7A2FCF-52C6-474B-B714-9D57DEDCEFDF}"/>
              </a:ext>
            </a:extLst>
          </p:cNvPr>
          <p:cNvSpPr>
            <a:spLocks noGrp="1"/>
          </p:cNvSpPr>
          <p:nvPr>
            <p:ph type="title"/>
          </p:nvPr>
        </p:nvSpPr>
        <p:spPr/>
        <p:txBody>
          <a:bodyPr/>
          <a:lstStyle/>
          <a:p>
            <a:r>
              <a:rPr lang="zh-CN" altLang="en-US"/>
              <a:t>提要</a:t>
            </a:r>
            <a:endParaRPr lang="zh-CN" altLang="en-US" dirty="0"/>
          </a:p>
        </p:txBody>
      </p:sp>
      <p:sp>
        <p:nvSpPr>
          <p:cNvPr id="3" name="内容占位符 2">
            <a:extLst>
              <a:ext uri="{FF2B5EF4-FFF2-40B4-BE49-F238E27FC236}">
                <a16:creationId xmlns:a16="http://schemas.microsoft.com/office/drawing/2014/main" id="{100444AA-34D7-DF49-AA11-72D1815D01C3}"/>
              </a:ext>
            </a:extLst>
          </p:cNvPr>
          <p:cNvSpPr>
            <a:spLocks noGrp="1"/>
          </p:cNvSpPr>
          <p:nvPr>
            <p:ph idx="1"/>
          </p:nvPr>
        </p:nvSpPr>
        <p:spPr/>
        <p:txBody>
          <a:bodyPr/>
          <a:lstStyle/>
          <a:p>
            <a:r>
              <a:rPr lang="zh-CN" altLang="en-US" dirty="0"/>
              <a:t>历史背景</a:t>
            </a:r>
            <a:endParaRPr lang="en-US" altLang="zh-CN" dirty="0"/>
          </a:p>
          <a:p>
            <a:pPr lvl="1"/>
            <a:r>
              <a:rPr lang="zh-CN" altLang="en-US" dirty="0"/>
              <a:t>逻辑演绎的代数化</a:t>
            </a:r>
            <a:endParaRPr lang="en-US" altLang="zh-CN" dirty="0"/>
          </a:p>
          <a:p>
            <a:pPr lvl="2"/>
            <a:endParaRPr lang="en-US" altLang="zh-CN" dirty="0"/>
          </a:p>
          <a:p>
            <a:r>
              <a:rPr lang="zh-CN" altLang="en-US" dirty="0"/>
              <a:t>布尔代数</a:t>
            </a:r>
            <a:endParaRPr lang="en-US" altLang="zh-CN" dirty="0"/>
          </a:p>
          <a:p>
            <a:pPr lvl="1"/>
            <a:r>
              <a:rPr lang="zh-CN" altLang="en-US" dirty="0"/>
              <a:t>公理化的代数系统</a:t>
            </a:r>
            <a:endParaRPr lang="en-US" altLang="zh-CN" dirty="0"/>
          </a:p>
          <a:p>
            <a:pPr lvl="1"/>
            <a:r>
              <a:rPr lang="zh-CN" altLang="en-US" dirty="0"/>
              <a:t>有限布尔代数的表示</a:t>
            </a:r>
            <a:endParaRPr lang="en-US" altLang="zh-CN" dirty="0"/>
          </a:p>
          <a:p>
            <a:pPr lvl="2"/>
            <a:endParaRPr lang="en-US" altLang="zh-CN" dirty="0"/>
          </a:p>
          <a:p>
            <a:r>
              <a:rPr lang="zh-CN" altLang="en-US" dirty="0"/>
              <a:t>逻辑电路</a:t>
            </a:r>
            <a:endParaRPr lang="en-US" altLang="zh-CN" dirty="0"/>
          </a:p>
          <a:p>
            <a:pPr lvl="1"/>
            <a:r>
              <a:rPr lang="zh-CN" altLang="en-US" dirty="0"/>
              <a:t>基于布尔代数的电路设计与简化</a:t>
            </a:r>
            <a:endParaRPr lang="en-US" altLang="zh-CN" dirty="0"/>
          </a:p>
        </p:txBody>
      </p:sp>
      <p:sp>
        <p:nvSpPr>
          <p:cNvPr id="5" name="日期占位符 4">
            <a:extLst>
              <a:ext uri="{FF2B5EF4-FFF2-40B4-BE49-F238E27FC236}">
                <a16:creationId xmlns:a16="http://schemas.microsoft.com/office/drawing/2014/main" id="{3143180F-63EC-EF45-B1A5-D9049086620B}"/>
              </a:ext>
            </a:extLst>
          </p:cNvPr>
          <p:cNvSpPr>
            <a:spLocks noGrp="1"/>
          </p:cNvSpPr>
          <p:nvPr>
            <p:ph type="dt" sz="half" idx="2"/>
          </p:nvPr>
        </p:nvSpPr>
        <p:spPr/>
        <p:txBody>
          <a:bodyPr/>
          <a:lstStyle/>
          <a:p>
            <a:fld id="{F424BF26-5E1A-A54D-9CA9-29958C039CB1}" type="datetime1">
              <a:rPr lang="zh-CN" altLang="en-US" smtClean="0"/>
              <a:t>2022/4/23</a:t>
            </a:fld>
            <a:endParaRPr lang="zh-CN" altLang="en-US" dirty="0"/>
          </a:p>
        </p:txBody>
      </p:sp>
      <p:sp>
        <p:nvSpPr>
          <p:cNvPr id="6" name="页脚占位符 5">
            <a:extLst>
              <a:ext uri="{FF2B5EF4-FFF2-40B4-BE49-F238E27FC236}">
                <a16:creationId xmlns:a16="http://schemas.microsoft.com/office/drawing/2014/main" id="{26E5A30B-1A67-5E49-9E6E-8BA2D3C24D74}"/>
              </a:ext>
            </a:extLst>
          </p:cNvPr>
          <p:cNvSpPr>
            <a:spLocks noGrp="1"/>
          </p:cNvSpPr>
          <p:nvPr>
            <p:ph type="ftr" sz="quarter" idx="3"/>
          </p:nvPr>
        </p:nvSpPr>
        <p:spPr/>
        <p:txBody>
          <a:bodyPr/>
          <a:lstStyle/>
          <a:p>
            <a:r>
              <a:rPr lang="zh-CN" altLang="en-US"/>
              <a:t>本投影片及相应音视频仅供修读本课程同学使用</a:t>
            </a:r>
            <a:endParaRPr lang="zh-CN" altLang="en-US" dirty="0"/>
          </a:p>
        </p:txBody>
      </p:sp>
      <p:sp>
        <p:nvSpPr>
          <p:cNvPr id="4" name="灯片编号占位符 3">
            <a:extLst>
              <a:ext uri="{FF2B5EF4-FFF2-40B4-BE49-F238E27FC236}">
                <a16:creationId xmlns:a16="http://schemas.microsoft.com/office/drawing/2014/main" id="{2BD878A0-21DF-6D4F-9FCB-1F56A690FE4A}"/>
              </a:ext>
            </a:extLst>
          </p:cNvPr>
          <p:cNvSpPr>
            <a:spLocks noGrp="1"/>
          </p:cNvSpPr>
          <p:nvPr>
            <p:ph type="sldNum" sz="quarter" idx="4294967295"/>
          </p:nvPr>
        </p:nvSpPr>
        <p:spPr/>
        <p:txBody>
          <a:bodyPr/>
          <a:lstStyle/>
          <a:p>
            <a:pPr>
              <a:defRPr/>
            </a:pPr>
            <a:fld id="{4F1C3788-2E1A-405A-B909-98DDFF264F77}" type="slidenum">
              <a:rPr lang="en-US" altLang="zh-CN" smtClean="0"/>
              <a:pPr>
                <a:defRPr/>
              </a:pPr>
              <a:t>2</a:t>
            </a:fld>
            <a:endParaRPr lang="en-US" altLang="zh-CN"/>
          </a:p>
        </p:txBody>
      </p:sp>
    </p:spTree>
    <p:extLst>
      <p:ext uri="{BB962C8B-B14F-4D97-AF65-F5344CB8AC3E}">
        <p14:creationId xmlns:p14="http://schemas.microsoft.com/office/powerpoint/2010/main" val="199987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2DC48866-3C16-B843-934D-ED6B4043BFCC}"/>
              </a:ext>
            </a:extLst>
          </p:cNvPr>
          <p:cNvSpPr>
            <a:spLocks noGrp="1"/>
          </p:cNvSpPr>
          <p:nvPr>
            <p:ph type="title"/>
          </p:nvPr>
        </p:nvSpPr>
        <p:spPr/>
        <p:txBody>
          <a:bodyPr/>
          <a:lstStyle/>
          <a:p>
            <a:r>
              <a:rPr kumimoji="1" lang="zh-CN" altLang="en-US" dirty="0"/>
              <a:t>有限布尔代数的表示定理</a:t>
            </a:r>
          </a:p>
        </p:txBody>
      </p:sp>
      <p:sp>
        <p:nvSpPr>
          <p:cNvPr id="7" name="文本占位符 6">
            <a:extLst>
              <a:ext uri="{FF2B5EF4-FFF2-40B4-BE49-F238E27FC236}">
                <a16:creationId xmlns:a16="http://schemas.microsoft.com/office/drawing/2014/main" id="{B3BC0643-819D-0D4F-999C-81420493E3A3}"/>
              </a:ext>
            </a:extLst>
          </p:cNvPr>
          <p:cNvSpPr>
            <a:spLocks noGrp="1"/>
          </p:cNvSpPr>
          <p:nvPr>
            <p:ph type="body" idx="1"/>
          </p:nvPr>
        </p:nvSpPr>
        <p:spPr/>
        <p:txBody>
          <a:bodyPr/>
          <a:lstStyle/>
          <a:p>
            <a:endParaRPr kumimoji="1" lang="zh-CN" altLang="en-US"/>
          </a:p>
        </p:txBody>
      </p:sp>
      <p:sp>
        <p:nvSpPr>
          <p:cNvPr id="3" name="日期占位符 2">
            <a:extLst>
              <a:ext uri="{FF2B5EF4-FFF2-40B4-BE49-F238E27FC236}">
                <a16:creationId xmlns:a16="http://schemas.microsoft.com/office/drawing/2014/main" id="{F1AC256B-33CE-1D45-A9F7-471B8E12CFC7}"/>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0058F557-5345-EE47-97B9-B52BD5ECE17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4B206785-7413-B84E-9C48-56DAB2B0E56C}"/>
              </a:ext>
            </a:extLst>
          </p:cNvPr>
          <p:cNvSpPr>
            <a:spLocks noGrp="1"/>
          </p:cNvSpPr>
          <p:nvPr>
            <p:ph type="sldNum" sz="quarter" idx="4"/>
          </p:nvPr>
        </p:nvSpPr>
        <p:spPr/>
        <p:txBody>
          <a:bodyPr/>
          <a:lstStyle/>
          <a:p>
            <a:fld id="{EF2CBC89-708E-48CD-BCD6-CCB7D6409EDD}" type="slidenum">
              <a:rPr lang="en-US" altLang="zh-CN" smtClean="0"/>
              <a:pPr/>
              <a:t>20</a:t>
            </a:fld>
            <a:endParaRPr lang="en-US" altLang="zh-CN" dirty="0"/>
          </a:p>
        </p:txBody>
      </p:sp>
    </p:spTree>
    <p:extLst>
      <p:ext uri="{BB962C8B-B14F-4D97-AF65-F5344CB8AC3E}">
        <p14:creationId xmlns:p14="http://schemas.microsoft.com/office/powerpoint/2010/main" val="197380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zh-CN" altLang="en-US" sz="3600" dirty="0"/>
              <a:t>格中的原子</a:t>
            </a:r>
          </a:p>
        </p:txBody>
      </p:sp>
      <p:sp>
        <p:nvSpPr>
          <p:cNvPr id="16387" name="Rectangle 3"/>
          <p:cNvSpPr>
            <a:spLocks noGrp="1" noChangeArrowheads="1"/>
          </p:cNvSpPr>
          <p:nvPr>
            <p:ph idx="1"/>
          </p:nvPr>
        </p:nvSpPr>
        <p:spPr/>
        <p:txBody>
          <a:bodyPr/>
          <a:lstStyle/>
          <a:p>
            <a:pPr algn="just" eaLnBrk="1" hangingPunct="1">
              <a:lnSpc>
                <a:spcPct val="110000"/>
              </a:lnSpc>
            </a:pPr>
            <a:r>
              <a:rPr lang="zh-CN" altLang="en-US" sz="2800" dirty="0">
                <a:latin typeface="Times New Roman" panose="02020603050405020304" pitchFamily="18" charset="0"/>
                <a:cs typeface="Times New Roman" panose="02020603050405020304" pitchFamily="18" charset="0"/>
              </a:rPr>
              <a:t>定义：设</a:t>
            </a:r>
            <a:r>
              <a:rPr lang="en-US" altLang="zh-CN" sz="2800" i="1" dirty="0">
                <a:latin typeface="Times New Roman" panose="02020603050405020304" pitchFamily="18" charset="0"/>
                <a:cs typeface="Times New Roman" panose="02020603050405020304" pitchFamily="18" charset="0"/>
              </a:rPr>
              <a:t>L</a:t>
            </a:r>
            <a:r>
              <a:rPr lang="zh-CN" altLang="en-US" sz="2800" dirty="0">
                <a:latin typeface="Times New Roman" panose="02020603050405020304" pitchFamily="18" charset="0"/>
                <a:cs typeface="Times New Roman" panose="02020603050405020304" pitchFamily="18" charset="0"/>
              </a:rPr>
              <a:t>是格，</a:t>
            </a:r>
            <a:r>
              <a:rPr lang="en-US" altLang="zh-CN" sz="2800" i="1" dirty="0">
                <a:latin typeface="Times New Roman" panose="02020603050405020304" pitchFamily="18" charset="0"/>
                <a:cs typeface="Times New Roman" panose="02020603050405020304" pitchFamily="18" charset="0"/>
              </a:rPr>
              <a:t>L</a:t>
            </a:r>
            <a:r>
              <a:rPr lang="zh-CN" altLang="en-US" sz="2800" dirty="0">
                <a:latin typeface="Times New Roman" panose="02020603050405020304" pitchFamily="18" charset="0"/>
                <a:cs typeface="Times New Roman" panose="02020603050405020304" pitchFamily="18" charset="0"/>
              </a:rPr>
              <a:t>中有最小元</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全下界</a:t>
            </a:r>
            <a:r>
              <a:rPr lang="en-US" altLang="zh-CN" sz="2800"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0</a:t>
            </a:r>
            <a:r>
              <a:rPr lang="zh-CN" altLang="en-US" sz="2800" dirty="0">
                <a:latin typeface="Times New Roman" panose="02020603050405020304" pitchFamily="18" charset="0"/>
                <a:cs typeface="Times New Roman" panose="02020603050405020304" pitchFamily="18" charset="0"/>
              </a:rPr>
              <a:t>，给定元素</a:t>
            </a:r>
            <a:r>
              <a:rPr lang="en-US" altLang="zh-CN" sz="2800" i="1" dirty="0">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800" b="1" dirty="0">
                <a:latin typeface="Times New Roman" panose="02020603050405020304" pitchFamily="18" charset="0"/>
                <a:cs typeface="Times New Roman" panose="02020603050405020304" pitchFamily="18" charset="0"/>
                <a:sym typeface="Symbol" panose="05050102010706020507" pitchFamily="18" charset="2"/>
              </a:rPr>
              <a:t>0</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若</a:t>
            </a:r>
            <a:r>
              <a:rPr lang="zh-CN" alt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cs typeface="Times New Roman" panose="02020603050405020304" pitchFamily="18" charset="0"/>
              </a:rPr>
              <a:t>x</a:t>
            </a:r>
            <a:r>
              <a:rPr lang="en-US" altLang="zh-CN" sz="2800" dirty="0" err="1">
                <a:latin typeface="Times New Roman" panose="02020603050405020304" pitchFamily="18" charset="0"/>
                <a:ea typeface="ＭＳ 明朝" panose="02020609040205080304" pitchFamily="49" charset="-128"/>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ea typeface="ＭＳ 明朝" panose="02020609040205080304" pitchFamily="49" charset="-128"/>
                <a:cs typeface="Times New Roman" panose="02020603050405020304" pitchFamily="18" charset="0"/>
              </a:rPr>
              <a:t>L</a:t>
            </a:r>
            <a:r>
              <a:rPr lang="en-US" altLang="zh-CN" sz="2800" dirty="0">
                <a:latin typeface="Times New Roman" panose="02020603050405020304" pitchFamily="18" charset="0"/>
                <a:ea typeface="ＭＳ 明朝" panose="02020609040205080304" pitchFamily="49" charset="-128"/>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有：</a:t>
            </a:r>
          </a:p>
          <a:p>
            <a:pPr algn="just" eaLnBrk="1" hangingPunct="1">
              <a:lnSpc>
                <a:spcPct val="110000"/>
              </a:lnSpc>
              <a:buFont typeface="Wingdings" panose="05000000000000000000" pitchFamily="2" charset="2"/>
              <a:buNone/>
            </a:pPr>
            <a:r>
              <a:rPr lang="zh-CN" altLang="en-US"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0</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dirty="0">
                <a:latin typeface="Times New Roman" panose="02020603050405020304" pitchFamily="18" charset="0"/>
                <a:ea typeface="MS PMincho" panose="02020600040205080304" pitchFamily="18" charset="-128"/>
              </a:rPr>
              <a:t>≼</a:t>
            </a:r>
            <a:r>
              <a:rPr lang="en-US" altLang="zh-CN" sz="2800" i="1" dirty="0">
                <a:latin typeface="Times New Roman" panose="02020603050405020304" pitchFamily="18" charset="0"/>
                <a:ea typeface="MS PMincho" panose="02020600040205080304" pitchFamily="18" charset="-128"/>
              </a:rPr>
              <a:t>a</a:t>
            </a:r>
            <a:r>
              <a:rPr lang="en-US" altLang="zh-CN" sz="2800" dirty="0">
                <a:latin typeface="Times New Roman" panose="02020603050405020304" pitchFamily="18" charset="0"/>
                <a:ea typeface="MS PMincho" panose="02020600040205080304" pitchFamily="18" charset="-128"/>
              </a:rPr>
              <a:t> </a:t>
            </a:r>
            <a:r>
              <a:rPr lang="en-US" altLang="zh-CN" sz="2800" dirty="0">
                <a:latin typeface="Times New Roman" panose="02020603050405020304" pitchFamily="18" charset="0"/>
                <a:ea typeface="MS PMincho" panose="02020600040205080304" pitchFamily="18" charset="-128"/>
                <a:sym typeface="Symbol" panose="05050102010706020507" pitchFamily="18" charset="2"/>
              </a:rPr>
              <a:t></a:t>
            </a:r>
            <a:r>
              <a:rPr lang="en-US" altLang="zh-CN" sz="2800" dirty="0">
                <a:latin typeface="Times New Roman" panose="02020603050405020304" pitchFamily="18" charset="0"/>
                <a:ea typeface="MS PMincho" panose="02020600040205080304" pitchFamily="18" charset="-128"/>
              </a:rPr>
              <a:t> </a:t>
            </a:r>
            <a:r>
              <a:rPr lang="en-US" altLang="zh-CN" sz="2800" i="1" dirty="0">
                <a:latin typeface="Times New Roman" panose="02020603050405020304" pitchFamily="18" charset="0"/>
                <a:ea typeface="MS PMincho" panose="02020600040205080304" pitchFamily="18" charset="-128"/>
              </a:rPr>
              <a:t>x</a:t>
            </a:r>
            <a:r>
              <a:rPr lang="en-US" altLang="zh-CN" sz="2800" dirty="0">
                <a:latin typeface="Times New Roman" panose="02020603050405020304" pitchFamily="18" charset="0"/>
                <a:ea typeface="MS PMincho" panose="02020600040205080304" pitchFamily="18" charset="-128"/>
              </a:rPr>
              <a:t>=</a:t>
            </a:r>
            <a:r>
              <a:rPr lang="en-US" altLang="zh-CN" sz="2800" i="1" dirty="0">
                <a:latin typeface="Times New Roman" panose="02020603050405020304" pitchFamily="18" charset="0"/>
                <a:ea typeface="MS PMincho" panose="02020600040205080304" pitchFamily="18" charset="-128"/>
              </a:rPr>
              <a:t>a</a:t>
            </a:r>
          </a:p>
          <a:p>
            <a:pPr algn="just" eaLnBrk="1" hangingPunct="1">
              <a:lnSpc>
                <a:spcPct val="110000"/>
              </a:lnSpc>
              <a:buFont typeface="Wingdings" panose="05000000000000000000" pitchFamily="2" charset="2"/>
              <a:buNone/>
            </a:pP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则称</a:t>
            </a:r>
            <a:r>
              <a:rPr lang="en-US" altLang="zh-CN" sz="2800" i="1"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是</a:t>
            </a:r>
            <a:r>
              <a:rPr lang="en-US" altLang="zh-CN" sz="2800" i="1" dirty="0">
                <a:latin typeface="Times New Roman" panose="02020603050405020304" pitchFamily="18" charset="0"/>
                <a:cs typeface="Times New Roman" panose="02020603050405020304" pitchFamily="18" charset="0"/>
              </a:rPr>
              <a:t>L</a:t>
            </a:r>
            <a:r>
              <a:rPr lang="zh-CN" altLang="en-US" sz="2800" dirty="0">
                <a:latin typeface="Times New Roman" panose="02020603050405020304" pitchFamily="18" charset="0"/>
                <a:cs typeface="Times New Roman" panose="02020603050405020304" pitchFamily="18" charset="0"/>
              </a:rPr>
              <a:t>中的</a:t>
            </a:r>
            <a:r>
              <a:rPr lang="zh-CN" altLang="en-US" sz="2800" b="1" dirty="0">
                <a:solidFill>
                  <a:srgbClr val="0315BD"/>
                </a:solidFill>
                <a:latin typeface="Times New Roman" panose="02020603050405020304" pitchFamily="18" charset="0"/>
                <a:cs typeface="Times New Roman" panose="02020603050405020304" pitchFamily="18" charset="0"/>
              </a:rPr>
              <a:t>原子</a:t>
            </a:r>
          </a:p>
          <a:p>
            <a:pPr lvl="1" algn="just" eaLnBrk="1" hangingPunct="1">
              <a:lnSpc>
                <a:spcPct val="110000"/>
              </a:lnSpc>
              <a:buFont typeface="Wingdings" panose="05000000000000000000" pitchFamily="2" charset="2"/>
              <a:buNone/>
            </a:pPr>
            <a:r>
              <a:rPr lang="zh-CN" altLang="en-US" sz="2400" dirty="0">
                <a:latin typeface="KaiTi" panose="02010609060101010101" pitchFamily="49" charset="-122"/>
                <a:ea typeface="KaiTi" panose="02010609060101010101" pitchFamily="49" charset="-122"/>
                <a:cs typeface="Times New Roman" panose="02020603050405020304" pitchFamily="18" charset="0"/>
              </a:rPr>
              <a:t>（原子是覆盖最小元的那些元素。）</a:t>
            </a:r>
            <a:endParaRPr lang="en-US" altLang="zh-CN" sz="2400" dirty="0">
              <a:latin typeface="KaiTi" panose="02010609060101010101" pitchFamily="49" charset="-122"/>
              <a:ea typeface="KaiTi" panose="02010609060101010101" pitchFamily="49" charset="-122"/>
              <a:cs typeface="Times New Roman" panose="02020603050405020304" pitchFamily="18" charset="0"/>
            </a:endParaRPr>
          </a:p>
          <a:p>
            <a:pPr algn="just" eaLnBrk="1" hangingPunct="1">
              <a:lnSpc>
                <a:spcPct val="110000"/>
              </a:lnSpc>
              <a:spcBef>
                <a:spcPct val="60000"/>
              </a:spcBef>
            </a:pPr>
            <a:r>
              <a:rPr lang="zh-CN" altLang="en-US" sz="2800" dirty="0">
                <a:latin typeface="Times New Roman" panose="02020603050405020304" pitchFamily="18" charset="0"/>
                <a:cs typeface="Times New Roman" panose="02020603050405020304" pitchFamily="18" charset="0"/>
              </a:rPr>
              <a:t>设</a:t>
            </a:r>
            <a:r>
              <a:rPr lang="en-US" altLang="zh-CN" sz="2800" i="1" dirty="0">
                <a:latin typeface="Times New Roman" panose="02020603050405020304" pitchFamily="18" charset="0"/>
                <a:cs typeface="Times New Roman" panose="02020603050405020304" pitchFamily="18" charset="0"/>
              </a:rPr>
              <a:t>a, b</a:t>
            </a:r>
            <a:r>
              <a:rPr lang="zh-CN" altLang="en-US" sz="2800" dirty="0">
                <a:latin typeface="Times New Roman" panose="02020603050405020304" pitchFamily="18" charset="0"/>
                <a:cs typeface="Times New Roman" panose="02020603050405020304" pitchFamily="18" charset="0"/>
              </a:rPr>
              <a:t>是格</a:t>
            </a:r>
            <a:r>
              <a:rPr lang="en-US" altLang="zh-CN" sz="2800" i="1" dirty="0">
                <a:latin typeface="Times New Roman" panose="02020603050405020304" pitchFamily="18" charset="0"/>
                <a:cs typeface="Times New Roman" panose="02020603050405020304" pitchFamily="18" charset="0"/>
              </a:rPr>
              <a:t>L</a:t>
            </a:r>
            <a:r>
              <a:rPr lang="zh-CN" altLang="en-US" sz="2800" dirty="0">
                <a:latin typeface="Times New Roman" panose="02020603050405020304" pitchFamily="18" charset="0"/>
                <a:cs typeface="Times New Roman" panose="02020603050405020304" pitchFamily="18" charset="0"/>
              </a:rPr>
              <a:t>中的原子，若</a:t>
            </a:r>
            <a:r>
              <a:rPr lang="en-US" altLang="zh-CN" sz="2800" i="1" dirty="0" err="1">
                <a:latin typeface="Times New Roman" panose="02020603050405020304" pitchFamily="18" charset="0"/>
                <a:cs typeface="Times New Roman" panose="02020603050405020304" pitchFamily="18" charset="0"/>
              </a:rPr>
              <a:t>a</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则</a:t>
            </a:r>
            <a:r>
              <a:rPr lang="en-US" altLang="zh-CN" sz="2800" i="1" dirty="0" err="1">
                <a:latin typeface="Times New Roman" panose="02020603050405020304" pitchFamily="18" charset="0"/>
                <a:cs typeface="Times New Roman" panose="02020603050405020304" pitchFamily="18" charset="0"/>
              </a:rPr>
              <a:t>a</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800" i="1" dirty="0" err="1">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0</a:t>
            </a:r>
          </a:p>
          <a:p>
            <a:pPr lvl="1" eaLnBrk="1" hangingPunct="1">
              <a:lnSpc>
                <a:spcPct val="110000"/>
              </a:lnSpc>
            </a:pPr>
            <a:r>
              <a:rPr lang="zh-CN" altLang="en-US" dirty="0">
                <a:latin typeface="Times New Roman" panose="02020603050405020304" pitchFamily="18" charset="0"/>
                <a:cs typeface="Times New Roman" panose="02020603050405020304" pitchFamily="18" charset="0"/>
              </a:rPr>
              <a:t>假设</a:t>
            </a:r>
            <a:r>
              <a:rPr lang="en-US" altLang="zh-CN" i="1" dirty="0">
                <a:latin typeface="Times New Roman" panose="02020603050405020304" pitchFamily="18" charset="0"/>
                <a:cs typeface="Times New Roman" panose="02020603050405020304" pitchFamily="18" charset="0"/>
              </a:rPr>
              <a:t>a</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i="1" dirty="0">
                <a:latin typeface="Times New Roman" panose="02020603050405020304" pitchFamily="18" charset="0"/>
                <a:cs typeface="Times New Roman" panose="02020603050405020304" pitchFamily="18" charset="0"/>
              </a:rPr>
              <a:t>b</a:t>
            </a:r>
            <a:r>
              <a:rPr lang="en-US" altLang="zh-CN" dirty="0">
                <a:latin typeface="Times New Roman" panose="02020603050405020304" pitchFamily="18" charset="0"/>
                <a:cs typeface="Times New Roman" panose="02020603050405020304" pitchFamily="18" charset="0"/>
                <a:sym typeface="Symbol" panose="05050102010706020507" pitchFamily="18" charset="2"/>
              </a:rPr>
              <a:t></a:t>
            </a:r>
            <a:r>
              <a:rPr lang="en-US" altLang="zh-CN" dirty="0">
                <a:latin typeface="Times New Roman" panose="02020603050405020304" pitchFamily="18" charset="0"/>
                <a:cs typeface="Times New Roman" panose="02020603050405020304" pitchFamily="18" charset="0"/>
              </a:rPr>
              <a:t>0, </a:t>
            </a:r>
            <a:r>
              <a:rPr lang="zh-CN" altLang="en-US" dirty="0">
                <a:latin typeface="Times New Roman" panose="02020603050405020304" pitchFamily="18" charset="0"/>
                <a:cs typeface="Times New Roman" panose="02020603050405020304" pitchFamily="18" charset="0"/>
              </a:rPr>
              <a:t>注意：</a:t>
            </a:r>
            <a:r>
              <a:rPr lang="en-US" altLang="zh-CN" i="1" dirty="0" err="1">
                <a:latin typeface="Times New Roman" panose="02020603050405020304" pitchFamily="18" charset="0"/>
                <a:cs typeface="Times New Roman" panose="02020603050405020304" pitchFamily="18" charset="0"/>
              </a:rPr>
              <a:t>a</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i="1" dirty="0" err="1">
                <a:latin typeface="Times New Roman" panose="02020603050405020304" pitchFamily="18" charset="0"/>
                <a:cs typeface="Times New Roman" panose="02020603050405020304" pitchFamily="18" charset="0"/>
              </a:rPr>
              <a:t>b</a:t>
            </a:r>
            <a:r>
              <a:rPr lang="en-US" altLang="zh-CN" dirty="0" err="1">
                <a:latin typeface="Times New Roman" panose="02020603050405020304" pitchFamily="18" charset="0"/>
                <a:ea typeface="MS PMincho" panose="02020600040205080304" pitchFamily="18" charset="-128"/>
              </a:rPr>
              <a:t>≼</a:t>
            </a:r>
            <a:r>
              <a:rPr lang="en-US" altLang="zh-CN" i="1" dirty="0" err="1">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且</a:t>
            </a:r>
            <a:r>
              <a:rPr lang="en-US" altLang="zh-CN" i="1" dirty="0" err="1">
                <a:latin typeface="Times New Roman" panose="02020603050405020304" pitchFamily="18" charset="0"/>
                <a:cs typeface="Times New Roman" panose="02020603050405020304" pitchFamily="18" charset="0"/>
              </a:rPr>
              <a:t>a</a:t>
            </a:r>
            <a:r>
              <a:rPr lang="en-US" altLang="zh-CN" sz="24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i="1" dirty="0" err="1">
                <a:latin typeface="Times New Roman" panose="02020603050405020304" pitchFamily="18" charset="0"/>
                <a:cs typeface="Times New Roman" panose="02020603050405020304" pitchFamily="18" charset="0"/>
              </a:rPr>
              <a:t>b</a:t>
            </a:r>
            <a:r>
              <a:rPr lang="en-US" altLang="zh-CN" dirty="0" err="1">
                <a:latin typeface="Times New Roman" panose="02020603050405020304" pitchFamily="18" charset="0"/>
                <a:ea typeface="MS PMincho" panose="02020600040205080304" pitchFamily="18" charset="-128"/>
              </a:rPr>
              <a:t>≼</a:t>
            </a:r>
            <a:r>
              <a:rPr lang="en-US" altLang="zh-CN" i="1" dirty="0" err="1">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，由原子的定义：</a:t>
            </a:r>
            <a:r>
              <a:rPr lang="en-US" altLang="zh-CN" i="1" dirty="0">
                <a:latin typeface="Times New Roman" panose="02020603050405020304" pitchFamily="18" charset="0"/>
                <a:cs typeface="Times New Roman" panose="02020603050405020304" pitchFamily="18" charset="0"/>
              </a:rPr>
              <a:t> </a:t>
            </a:r>
            <a:r>
              <a:rPr lang="en-US" altLang="zh-CN" i="1" dirty="0" err="1">
                <a:latin typeface="Times New Roman" panose="02020603050405020304" pitchFamily="18" charset="0"/>
                <a:cs typeface="Times New Roman" panose="02020603050405020304" pitchFamily="18" charset="0"/>
              </a:rPr>
              <a:t>a</a:t>
            </a:r>
            <a:r>
              <a:rPr lang="en-US" altLang="zh-CN" sz="20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i="1" dirty="0" err="1">
                <a:latin typeface="Times New Roman" panose="02020603050405020304" pitchFamily="18" charset="0"/>
                <a:cs typeface="Times New Roman" panose="02020603050405020304" pitchFamily="18" charset="0"/>
              </a:rPr>
              <a:t>b</a:t>
            </a:r>
            <a:r>
              <a:rPr lang="en-US" altLang="zh-CN" dirty="0">
                <a:latin typeface="Times New Roman" panose="02020603050405020304" pitchFamily="18" charset="0"/>
                <a:ea typeface="MS PMincho" panose="02020600040205080304" pitchFamily="18" charset="-128"/>
              </a:rPr>
              <a:t>=</a:t>
            </a:r>
            <a:r>
              <a:rPr lang="en-US" altLang="zh-CN" i="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t>
            </a:r>
            <a:r>
              <a:rPr lang="en-US" altLang="zh-CN" i="1" dirty="0" err="1">
                <a:latin typeface="Times New Roman" panose="02020603050405020304" pitchFamily="18" charset="0"/>
                <a:cs typeface="Times New Roman" panose="02020603050405020304" pitchFamily="18" charset="0"/>
              </a:rPr>
              <a:t>a</a:t>
            </a:r>
            <a:r>
              <a:rPr lang="en-US" altLang="zh-CN" sz="20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i="1" dirty="0" err="1">
                <a:latin typeface="Times New Roman" panose="02020603050405020304" pitchFamily="18" charset="0"/>
                <a:cs typeface="Times New Roman" panose="02020603050405020304" pitchFamily="18" charset="0"/>
              </a:rPr>
              <a:t>b</a:t>
            </a:r>
            <a:r>
              <a:rPr lang="en-US" altLang="zh-CN" dirty="0">
                <a:latin typeface="Times New Roman" panose="02020603050405020304" pitchFamily="18" charset="0"/>
                <a:ea typeface="MS PMincho" panose="02020600040205080304" pitchFamily="18" charset="-128"/>
              </a:rPr>
              <a:t>=</a:t>
            </a:r>
            <a:r>
              <a:rPr lang="en-US" altLang="zh-CN" i="1" dirty="0">
                <a:latin typeface="Times New Roman" panose="02020603050405020304" pitchFamily="18" charset="0"/>
                <a:cs typeface="Times New Roman" panose="02020603050405020304" pitchFamily="18" charset="0"/>
              </a:rPr>
              <a:t>b</a:t>
            </a:r>
            <a:r>
              <a:rPr lang="en-US"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sym typeface="Symbol" panose="05050102010706020507" pitchFamily="18" charset="2"/>
              </a:rPr>
              <a:t></a:t>
            </a:r>
            <a:r>
              <a:rPr lang="en-US" altLang="zh-CN" i="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b</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矛盾。 </a:t>
            </a:r>
          </a:p>
        </p:txBody>
      </p:sp>
      <p:sp>
        <p:nvSpPr>
          <p:cNvPr id="2" name="日期占位符 1">
            <a:extLst>
              <a:ext uri="{FF2B5EF4-FFF2-40B4-BE49-F238E27FC236}">
                <a16:creationId xmlns:a16="http://schemas.microsoft.com/office/drawing/2014/main" id="{F94BBF1A-68EF-5544-8403-DA39F9FCC675}"/>
              </a:ext>
            </a:extLst>
          </p:cNvPr>
          <p:cNvSpPr>
            <a:spLocks noGrp="1"/>
          </p:cNvSpPr>
          <p:nvPr>
            <p:ph type="dt" sz="half" idx="2"/>
          </p:nvPr>
        </p:nvSpPr>
        <p:spPr/>
        <p:txBody>
          <a:bodyPr/>
          <a:lstStyle/>
          <a:p>
            <a:pPr>
              <a:defRPr/>
            </a:pPr>
            <a:fld id="{00289B37-3923-BC42-9ACA-0C003C11731F}"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75B07B23-E339-0648-8B50-B07447FFFD9C}"/>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37892"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B9A4322-84FE-4781-9C11-71E9754871C0}" type="slidenum">
              <a:rPr lang="en-US" altLang="zh-CN" smtClean="0"/>
              <a:pPr/>
              <a:t>21</a:t>
            </a:fld>
            <a:endParaRPr lang="en-US" altLang="zh-CN"/>
          </a:p>
        </p:txBody>
      </p:sp>
    </p:spTree>
    <p:extLst>
      <p:ext uri="{BB962C8B-B14F-4D97-AF65-F5344CB8AC3E}">
        <p14:creationId xmlns:p14="http://schemas.microsoft.com/office/powerpoint/2010/main" val="4134130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animEffect transition="in" filter="box(in)">
                                      <p:cBhvr>
                                        <p:cTn id="7" dur="500"/>
                                        <p:tgtEl>
                                          <p:spTgt spid="16387">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6387">
                                            <p:txEl>
                                              <p:pRg st="5" end="5"/>
                                            </p:txEl>
                                          </p:spTgt>
                                        </p:tgtEl>
                                        <p:attrNameLst>
                                          <p:attrName>style.visibility</p:attrName>
                                        </p:attrNameLst>
                                      </p:cBhvr>
                                      <p:to>
                                        <p:strVal val="visible"/>
                                      </p:to>
                                    </p:set>
                                    <p:animEffect transition="in" filter="box(in)">
                                      <p:cBhvr>
                                        <p:cTn id="10"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51" descr="信纸"/>
          <p:cNvSpPr>
            <a:spLocks/>
          </p:cNvSpPr>
          <p:nvPr/>
        </p:nvSpPr>
        <p:spPr bwMode="auto">
          <a:xfrm>
            <a:off x="692150" y="3276600"/>
            <a:ext cx="7466013" cy="1660525"/>
          </a:xfrm>
          <a:custGeom>
            <a:avLst/>
            <a:gdLst>
              <a:gd name="T0" fmla="*/ 2147483646 w 4703"/>
              <a:gd name="T1" fmla="*/ 2147483646 h 1046"/>
              <a:gd name="T2" fmla="*/ 2147483646 w 4703"/>
              <a:gd name="T3" fmla="*/ 2147483646 h 1046"/>
              <a:gd name="T4" fmla="*/ 2147483646 w 4703"/>
              <a:gd name="T5" fmla="*/ 2147483646 h 1046"/>
              <a:gd name="T6" fmla="*/ 2147483646 w 4703"/>
              <a:gd name="T7" fmla="*/ 2147483646 h 1046"/>
              <a:gd name="T8" fmla="*/ 2147483646 w 4703"/>
              <a:gd name="T9" fmla="*/ 2147483646 h 1046"/>
              <a:gd name="T10" fmla="*/ 2147483646 w 4703"/>
              <a:gd name="T11" fmla="*/ 2147483646 h 1046"/>
              <a:gd name="T12" fmla="*/ 2147483646 w 4703"/>
              <a:gd name="T13" fmla="*/ 2147483646 h 1046"/>
              <a:gd name="T14" fmla="*/ 2147483646 w 4703"/>
              <a:gd name="T15" fmla="*/ 0 h 1046"/>
              <a:gd name="T16" fmla="*/ 2147483646 w 4703"/>
              <a:gd name="T17" fmla="*/ 2147483646 h 1046"/>
              <a:gd name="T18" fmla="*/ 2147483646 w 4703"/>
              <a:gd name="T19" fmla="*/ 2147483646 h 1046"/>
              <a:gd name="T20" fmla="*/ 2147483646 w 4703"/>
              <a:gd name="T21" fmla="*/ 2147483646 h 1046"/>
              <a:gd name="T22" fmla="*/ 2147483646 w 4703"/>
              <a:gd name="T23" fmla="*/ 2147483646 h 1046"/>
              <a:gd name="T24" fmla="*/ 2147483646 w 4703"/>
              <a:gd name="T25" fmla="*/ 2147483646 h 1046"/>
              <a:gd name="T26" fmla="*/ 2147483646 w 4703"/>
              <a:gd name="T27" fmla="*/ 2147483646 h 1046"/>
              <a:gd name="T28" fmla="*/ 2147483646 w 4703"/>
              <a:gd name="T29" fmla="*/ 2147483646 h 1046"/>
              <a:gd name="T30" fmla="*/ 2147483646 w 4703"/>
              <a:gd name="T31" fmla="*/ 2147483646 h 1046"/>
              <a:gd name="T32" fmla="*/ 2147483646 w 4703"/>
              <a:gd name="T33" fmla="*/ 2147483646 h 1046"/>
              <a:gd name="T34" fmla="*/ 2147483646 w 4703"/>
              <a:gd name="T35" fmla="*/ 2147483646 h 1046"/>
              <a:gd name="T36" fmla="*/ 2147483646 w 4703"/>
              <a:gd name="T37" fmla="*/ 2147483646 h 1046"/>
              <a:gd name="T38" fmla="*/ 2147483646 w 4703"/>
              <a:gd name="T39" fmla="*/ 2147483646 h 1046"/>
              <a:gd name="T40" fmla="*/ 2147483646 w 4703"/>
              <a:gd name="T41" fmla="*/ 2147483646 h 1046"/>
              <a:gd name="T42" fmla="*/ 2147483646 w 4703"/>
              <a:gd name="T43" fmla="*/ 2147483646 h 1046"/>
              <a:gd name="T44" fmla="*/ 2147483646 w 4703"/>
              <a:gd name="T45" fmla="*/ 2147483646 h 1046"/>
              <a:gd name="T46" fmla="*/ 2147483646 w 4703"/>
              <a:gd name="T47" fmla="*/ 2147483646 h 1046"/>
              <a:gd name="T48" fmla="*/ 2147483646 w 4703"/>
              <a:gd name="T49" fmla="*/ 2147483646 h 1046"/>
              <a:gd name="T50" fmla="*/ 2147483646 w 4703"/>
              <a:gd name="T51" fmla="*/ 2147483646 h 1046"/>
              <a:gd name="T52" fmla="*/ 2147483646 w 4703"/>
              <a:gd name="T53" fmla="*/ 2147483646 h 1046"/>
              <a:gd name="T54" fmla="*/ 2147483646 w 4703"/>
              <a:gd name="T55" fmla="*/ 2147483646 h 1046"/>
              <a:gd name="T56" fmla="*/ 2147483646 w 4703"/>
              <a:gd name="T57" fmla="*/ 2147483646 h 1046"/>
              <a:gd name="T58" fmla="*/ 2147483646 w 4703"/>
              <a:gd name="T59" fmla="*/ 2147483646 h 1046"/>
              <a:gd name="T60" fmla="*/ 2147483646 w 4703"/>
              <a:gd name="T61" fmla="*/ 2147483646 h 1046"/>
              <a:gd name="T62" fmla="*/ 2147483646 w 4703"/>
              <a:gd name="T63" fmla="*/ 2147483646 h 1046"/>
              <a:gd name="T64" fmla="*/ 2147483646 w 4703"/>
              <a:gd name="T65" fmla="*/ 2147483646 h 1046"/>
              <a:gd name="T66" fmla="*/ 2147483646 w 4703"/>
              <a:gd name="T67" fmla="*/ 2147483646 h 1046"/>
              <a:gd name="T68" fmla="*/ 2147483646 w 4703"/>
              <a:gd name="T69" fmla="*/ 2147483646 h 1046"/>
              <a:gd name="T70" fmla="*/ 2147483646 w 4703"/>
              <a:gd name="T71" fmla="*/ 2147483646 h 1046"/>
              <a:gd name="T72" fmla="*/ 2147483646 w 4703"/>
              <a:gd name="T73" fmla="*/ 2147483646 h 1046"/>
              <a:gd name="T74" fmla="*/ 2147483646 w 4703"/>
              <a:gd name="T75" fmla="*/ 2147483646 h 1046"/>
              <a:gd name="T76" fmla="*/ 2147483646 w 4703"/>
              <a:gd name="T77" fmla="*/ 2147483646 h 1046"/>
              <a:gd name="T78" fmla="*/ 2147483646 w 4703"/>
              <a:gd name="T79" fmla="*/ 2147483646 h 1046"/>
              <a:gd name="T80" fmla="*/ 2147483646 w 4703"/>
              <a:gd name="T81" fmla="*/ 2147483646 h 1046"/>
              <a:gd name="T82" fmla="*/ 2147483646 w 4703"/>
              <a:gd name="T83" fmla="*/ 2147483646 h 1046"/>
              <a:gd name="T84" fmla="*/ 0 w 4703"/>
              <a:gd name="T85" fmla="*/ 2147483646 h 1046"/>
              <a:gd name="T86" fmla="*/ 2147483646 w 4703"/>
              <a:gd name="T87" fmla="*/ 2147483646 h 10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03"/>
              <a:gd name="T133" fmla="*/ 0 h 1046"/>
              <a:gd name="T134" fmla="*/ 4703 w 4703"/>
              <a:gd name="T135" fmla="*/ 1046 h 10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03" h="1046">
                <a:moveTo>
                  <a:pt x="36" y="576"/>
                </a:moveTo>
                <a:cubicBezTo>
                  <a:pt x="90" y="495"/>
                  <a:pt x="56" y="514"/>
                  <a:pt x="118" y="493"/>
                </a:cubicBezTo>
                <a:cubicBezTo>
                  <a:pt x="243" y="400"/>
                  <a:pt x="283" y="445"/>
                  <a:pt x="494" y="435"/>
                </a:cubicBezTo>
                <a:cubicBezTo>
                  <a:pt x="553" y="432"/>
                  <a:pt x="611" y="427"/>
                  <a:pt x="670" y="423"/>
                </a:cubicBezTo>
                <a:cubicBezTo>
                  <a:pt x="721" y="406"/>
                  <a:pt x="772" y="393"/>
                  <a:pt x="823" y="376"/>
                </a:cubicBezTo>
                <a:cubicBezTo>
                  <a:pt x="925" y="240"/>
                  <a:pt x="1045" y="137"/>
                  <a:pt x="1211" y="82"/>
                </a:cubicBezTo>
                <a:cubicBezTo>
                  <a:pt x="1234" y="74"/>
                  <a:pt x="1259" y="75"/>
                  <a:pt x="1282" y="70"/>
                </a:cubicBezTo>
                <a:cubicBezTo>
                  <a:pt x="1376" y="50"/>
                  <a:pt x="1471" y="26"/>
                  <a:pt x="1564" y="0"/>
                </a:cubicBezTo>
                <a:cubicBezTo>
                  <a:pt x="1775" y="4"/>
                  <a:pt x="1987" y="7"/>
                  <a:pt x="2198" y="12"/>
                </a:cubicBezTo>
                <a:cubicBezTo>
                  <a:pt x="2397" y="16"/>
                  <a:pt x="2601" y="10"/>
                  <a:pt x="2798" y="47"/>
                </a:cubicBezTo>
                <a:cubicBezTo>
                  <a:pt x="2921" y="70"/>
                  <a:pt x="3031" y="136"/>
                  <a:pt x="3151" y="164"/>
                </a:cubicBezTo>
                <a:cubicBezTo>
                  <a:pt x="3230" y="218"/>
                  <a:pt x="3320" y="221"/>
                  <a:pt x="3409" y="247"/>
                </a:cubicBezTo>
                <a:cubicBezTo>
                  <a:pt x="3527" y="282"/>
                  <a:pt x="3639" y="306"/>
                  <a:pt x="3762" y="317"/>
                </a:cubicBezTo>
                <a:cubicBezTo>
                  <a:pt x="3819" y="356"/>
                  <a:pt x="3883" y="349"/>
                  <a:pt x="3950" y="364"/>
                </a:cubicBezTo>
                <a:cubicBezTo>
                  <a:pt x="4034" y="382"/>
                  <a:pt x="4100" y="400"/>
                  <a:pt x="4185" y="411"/>
                </a:cubicBezTo>
                <a:cubicBezTo>
                  <a:pt x="4238" y="438"/>
                  <a:pt x="4281" y="443"/>
                  <a:pt x="4338" y="458"/>
                </a:cubicBezTo>
                <a:cubicBezTo>
                  <a:pt x="4371" y="466"/>
                  <a:pt x="4515" y="524"/>
                  <a:pt x="4526" y="529"/>
                </a:cubicBezTo>
                <a:cubicBezTo>
                  <a:pt x="4572" y="551"/>
                  <a:pt x="4607" y="584"/>
                  <a:pt x="4655" y="599"/>
                </a:cubicBezTo>
                <a:cubicBezTo>
                  <a:pt x="4671" y="647"/>
                  <a:pt x="4691" y="691"/>
                  <a:pt x="4702" y="740"/>
                </a:cubicBezTo>
                <a:cubicBezTo>
                  <a:pt x="4698" y="775"/>
                  <a:pt x="4703" y="813"/>
                  <a:pt x="4691" y="846"/>
                </a:cubicBezTo>
                <a:cubicBezTo>
                  <a:pt x="4679" y="878"/>
                  <a:pt x="4611" y="968"/>
                  <a:pt x="4573" y="987"/>
                </a:cubicBezTo>
                <a:cubicBezTo>
                  <a:pt x="4546" y="1000"/>
                  <a:pt x="4519" y="1011"/>
                  <a:pt x="4491" y="1022"/>
                </a:cubicBezTo>
                <a:cubicBezTo>
                  <a:pt x="4468" y="1031"/>
                  <a:pt x="4420" y="1046"/>
                  <a:pt x="4420" y="1046"/>
                </a:cubicBezTo>
                <a:cubicBezTo>
                  <a:pt x="4338" y="1042"/>
                  <a:pt x="4255" y="1041"/>
                  <a:pt x="4173" y="1034"/>
                </a:cubicBezTo>
                <a:cubicBezTo>
                  <a:pt x="4123" y="1030"/>
                  <a:pt x="4090" y="999"/>
                  <a:pt x="4044" y="987"/>
                </a:cubicBezTo>
                <a:cubicBezTo>
                  <a:pt x="4013" y="979"/>
                  <a:pt x="3981" y="979"/>
                  <a:pt x="3950" y="975"/>
                </a:cubicBezTo>
                <a:cubicBezTo>
                  <a:pt x="3847" y="925"/>
                  <a:pt x="3941" y="963"/>
                  <a:pt x="3738" y="940"/>
                </a:cubicBezTo>
                <a:cubicBezTo>
                  <a:pt x="3691" y="935"/>
                  <a:pt x="3597" y="917"/>
                  <a:pt x="3597" y="917"/>
                </a:cubicBezTo>
                <a:cubicBezTo>
                  <a:pt x="3515" y="889"/>
                  <a:pt x="3433" y="861"/>
                  <a:pt x="3350" y="834"/>
                </a:cubicBezTo>
                <a:cubicBezTo>
                  <a:pt x="3308" y="820"/>
                  <a:pt x="3221" y="799"/>
                  <a:pt x="3221" y="799"/>
                </a:cubicBezTo>
                <a:cubicBezTo>
                  <a:pt x="3085" y="846"/>
                  <a:pt x="2928" y="832"/>
                  <a:pt x="2786" y="846"/>
                </a:cubicBezTo>
                <a:cubicBezTo>
                  <a:pt x="2700" y="842"/>
                  <a:pt x="2614" y="841"/>
                  <a:pt x="2528" y="834"/>
                </a:cubicBezTo>
                <a:cubicBezTo>
                  <a:pt x="2461" y="829"/>
                  <a:pt x="2328" y="811"/>
                  <a:pt x="2328" y="811"/>
                </a:cubicBezTo>
                <a:cubicBezTo>
                  <a:pt x="2206" y="770"/>
                  <a:pt x="2076" y="737"/>
                  <a:pt x="1952" y="705"/>
                </a:cubicBezTo>
                <a:cubicBezTo>
                  <a:pt x="1864" y="683"/>
                  <a:pt x="1770" y="683"/>
                  <a:pt x="1681" y="670"/>
                </a:cubicBezTo>
                <a:cubicBezTo>
                  <a:pt x="1563" y="700"/>
                  <a:pt x="1438" y="702"/>
                  <a:pt x="1317" y="717"/>
                </a:cubicBezTo>
                <a:cubicBezTo>
                  <a:pt x="1249" y="740"/>
                  <a:pt x="1176" y="738"/>
                  <a:pt x="1105" y="752"/>
                </a:cubicBezTo>
                <a:cubicBezTo>
                  <a:pt x="974" y="819"/>
                  <a:pt x="892" y="834"/>
                  <a:pt x="741" y="846"/>
                </a:cubicBezTo>
                <a:cubicBezTo>
                  <a:pt x="617" y="871"/>
                  <a:pt x="490" y="864"/>
                  <a:pt x="365" y="881"/>
                </a:cubicBezTo>
                <a:cubicBezTo>
                  <a:pt x="318" y="877"/>
                  <a:pt x="271" y="878"/>
                  <a:pt x="224" y="870"/>
                </a:cubicBezTo>
                <a:cubicBezTo>
                  <a:pt x="199" y="866"/>
                  <a:pt x="153" y="846"/>
                  <a:pt x="153" y="846"/>
                </a:cubicBezTo>
                <a:cubicBezTo>
                  <a:pt x="119" y="795"/>
                  <a:pt x="106" y="802"/>
                  <a:pt x="47" y="787"/>
                </a:cubicBezTo>
                <a:cubicBezTo>
                  <a:pt x="20" y="704"/>
                  <a:pt x="38" y="737"/>
                  <a:pt x="0" y="682"/>
                </a:cubicBezTo>
                <a:cubicBezTo>
                  <a:pt x="17" y="614"/>
                  <a:pt x="6" y="650"/>
                  <a:pt x="36" y="576"/>
                </a:cubicBez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zh-CN" altLang="en-US"/>
          </a:p>
        </p:txBody>
      </p:sp>
      <p:sp>
        <p:nvSpPr>
          <p:cNvPr id="39939" name="Rectangle 2"/>
          <p:cNvSpPr>
            <a:spLocks noGrp="1" noChangeArrowheads="1"/>
          </p:cNvSpPr>
          <p:nvPr>
            <p:ph type="title"/>
          </p:nvPr>
        </p:nvSpPr>
        <p:spPr/>
        <p:txBody>
          <a:bodyPr/>
          <a:lstStyle/>
          <a:p>
            <a:pPr eaLnBrk="1" hangingPunct="1"/>
            <a:r>
              <a:rPr lang="zh-CN" altLang="en-US" sz="3600"/>
              <a:t>格中的原子</a:t>
            </a:r>
          </a:p>
        </p:txBody>
      </p:sp>
      <p:sp>
        <p:nvSpPr>
          <p:cNvPr id="2" name="日期占位符 1">
            <a:extLst>
              <a:ext uri="{FF2B5EF4-FFF2-40B4-BE49-F238E27FC236}">
                <a16:creationId xmlns:a16="http://schemas.microsoft.com/office/drawing/2014/main" id="{D3918189-AA47-294F-B563-E519A6377EC7}"/>
              </a:ext>
            </a:extLst>
          </p:cNvPr>
          <p:cNvSpPr>
            <a:spLocks noGrp="1"/>
          </p:cNvSpPr>
          <p:nvPr>
            <p:ph type="dt" sz="half" idx="2"/>
          </p:nvPr>
        </p:nvSpPr>
        <p:spPr/>
        <p:txBody>
          <a:bodyPr/>
          <a:lstStyle/>
          <a:p>
            <a:pPr>
              <a:defRPr/>
            </a:pPr>
            <a:fld id="{2CBA7156-06C3-FF40-90A8-BC9E5D4CDAEC}"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F8BA020A-CF3D-8E4C-BEE0-5C15C4289D37}"/>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39986"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96EF678-97F3-4E13-82D2-4FFC591052ED}" type="slidenum">
              <a:rPr lang="en-US" altLang="zh-CN" smtClean="0"/>
              <a:pPr/>
              <a:t>22</a:t>
            </a:fld>
            <a:endParaRPr lang="en-US" altLang="zh-CN"/>
          </a:p>
        </p:txBody>
      </p:sp>
      <p:sp>
        <p:nvSpPr>
          <p:cNvPr id="39940" name="Oval 4"/>
          <p:cNvSpPr>
            <a:spLocks noChangeArrowheads="1"/>
          </p:cNvSpPr>
          <p:nvPr/>
        </p:nvSpPr>
        <p:spPr bwMode="auto">
          <a:xfrm>
            <a:off x="1808163" y="2846388"/>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1" name="Oval 5"/>
          <p:cNvSpPr>
            <a:spLocks noChangeArrowheads="1"/>
          </p:cNvSpPr>
          <p:nvPr/>
        </p:nvSpPr>
        <p:spPr bwMode="auto">
          <a:xfrm>
            <a:off x="1808163" y="3508375"/>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2" name="Oval 6"/>
          <p:cNvSpPr>
            <a:spLocks noChangeArrowheads="1"/>
          </p:cNvSpPr>
          <p:nvPr/>
        </p:nvSpPr>
        <p:spPr bwMode="auto">
          <a:xfrm>
            <a:off x="1808163" y="4168775"/>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3" name="Oval 7"/>
          <p:cNvSpPr>
            <a:spLocks noChangeArrowheads="1"/>
          </p:cNvSpPr>
          <p:nvPr/>
        </p:nvSpPr>
        <p:spPr bwMode="auto">
          <a:xfrm>
            <a:off x="1808163" y="4833938"/>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4" name="Oval 8"/>
          <p:cNvSpPr>
            <a:spLocks noChangeArrowheads="1"/>
          </p:cNvSpPr>
          <p:nvPr/>
        </p:nvSpPr>
        <p:spPr bwMode="auto">
          <a:xfrm>
            <a:off x="3703638" y="2692400"/>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5" name="Oval 9"/>
          <p:cNvSpPr>
            <a:spLocks noChangeArrowheads="1"/>
          </p:cNvSpPr>
          <p:nvPr/>
        </p:nvSpPr>
        <p:spPr bwMode="auto">
          <a:xfrm>
            <a:off x="3022600" y="3689350"/>
            <a:ext cx="173038"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6" name="Oval 10"/>
          <p:cNvSpPr>
            <a:spLocks noChangeArrowheads="1"/>
          </p:cNvSpPr>
          <p:nvPr/>
        </p:nvSpPr>
        <p:spPr bwMode="auto">
          <a:xfrm>
            <a:off x="4454525" y="3689350"/>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7" name="Oval 11"/>
          <p:cNvSpPr>
            <a:spLocks noChangeArrowheads="1"/>
          </p:cNvSpPr>
          <p:nvPr/>
        </p:nvSpPr>
        <p:spPr bwMode="auto">
          <a:xfrm>
            <a:off x="3703638" y="4833938"/>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8" name="Oval 12"/>
          <p:cNvSpPr>
            <a:spLocks noChangeArrowheads="1"/>
          </p:cNvSpPr>
          <p:nvPr/>
        </p:nvSpPr>
        <p:spPr bwMode="auto">
          <a:xfrm>
            <a:off x="6456363" y="2559050"/>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49" name="Oval 13"/>
          <p:cNvSpPr>
            <a:spLocks noChangeArrowheads="1"/>
          </p:cNvSpPr>
          <p:nvPr/>
        </p:nvSpPr>
        <p:spPr bwMode="auto">
          <a:xfrm>
            <a:off x="5581650" y="3783013"/>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50" name="Oval 14"/>
          <p:cNvSpPr>
            <a:spLocks noChangeArrowheads="1"/>
          </p:cNvSpPr>
          <p:nvPr/>
        </p:nvSpPr>
        <p:spPr bwMode="auto">
          <a:xfrm>
            <a:off x="6456363" y="4854575"/>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51" name="Oval 15"/>
          <p:cNvSpPr>
            <a:spLocks noChangeArrowheads="1"/>
          </p:cNvSpPr>
          <p:nvPr/>
        </p:nvSpPr>
        <p:spPr bwMode="auto">
          <a:xfrm>
            <a:off x="7172325" y="3400425"/>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52" name="Line 16"/>
          <p:cNvSpPr>
            <a:spLocks noChangeShapeType="1"/>
          </p:cNvSpPr>
          <p:nvPr/>
        </p:nvSpPr>
        <p:spPr bwMode="auto">
          <a:xfrm>
            <a:off x="1898650" y="3054350"/>
            <a:ext cx="1588" cy="457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3" name="Line 17"/>
          <p:cNvSpPr>
            <a:spLocks noChangeShapeType="1"/>
          </p:cNvSpPr>
          <p:nvPr/>
        </p:nvSpPr>
        <p:spPr bwMode="auto">
          <a:xfrm>
            <a:off x="1881188" y="3703638"/>
            <a:ext cx="1587" cy="4603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4" name="Line 18"/>
          <p:cNvSpPr>
            <a:spLocks noChangeShapeType="1"/>
          </p:cNvSpPr>
          <p:nvPr/>
        </p:nvSpPr>
        <p:spPr bwMode="auto">
          <a:xfrm>
            <a:off x="1881188" y="4352925"/>
            <a:ext cx="1587" cy="4984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5" name="Line 19"/>
          <p:cNvSpPr>
            <a:spLocks noChangeShapeType="1"/>
          </p:cNvSpPr>
          <p:nvPr/>
        </p:nvSpPr>
        <p:spPr bwMode="auto">
          <a:xfrm flipH="1">
            <a:off x="3184525" y="2860675"/>
            <a:ext cx="536575" cy="8429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6" name="Line 20"/>
          <p:cNvSpPr>
            <a:spLocks noChangeShapeType="1"/>
          </p:cNvSpPr>
          <p:nvPr/>
        </p:nvSpPr>
        <p:spPr bwMode="auto">
          <a:xfrm>
            <a:off x="3167063" y="3875088"/>
            <a:ext cx="571500" cy="9763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7" name="Line 21"/>
          <p:cNvSpPr>
            <a:spLocks noChangeShapeType="1"/>
          </p:cNvSpPr>
          <p:nvPr/>
        </p:nvSpPr>
        <p:spPr bwMode="auto">
          <a:xfrm>
            <a:off x="3865563" y="2860675"/>
            <a:ext cx="641350" cy="8604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8" name="Line 22"/>
          <p:cNvSpPr>
            <a:spLocks noChangeShapeType="1"/>
          </p:cNvSpPr>
          <p:nvPr/>
        </p:nvSpPr>
        <p:spPr bwMode="auto">
          <a:xfrm flipH="1">
            <a:off x="3848100" y="3875088"/>
            <a:ext cx="658813" cy="9969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9" name="Line 23"/>
          <p:cNvSpPr>
            <a:spLocks noChangeShapeType="1"/>
          </p:cNvSpPr>
          <p:nvPr/>
        </p:nvSpPr>
        <p:spPr bwMode="auto">
          <a:xfrm>
            <a:off x="3792538" y="2881313"/>
            <a:ext cx="1587" cy="19526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60" name="Oval 24"/>
          <p:cNvSpPr>
            <a:spLocks noChangeArrowheads="1"/>
          </p:cNvSpPr>
          <p:nvPr/>
        </p:nvSpPr>
        <p:spPr bwMode="auto">
          <a:xfrm>
            <a:off x="7172325" y="4222750"/>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61" name="Line 25"/>
          <p:cNvSpPr>
            <a:spLocks noChangeShapeType="1"/>
          </p:cNvSpPr>
          <p:nvPr/>
        </p:nvSpPr>
        <p:spPr bwMode="auto">
          <a:xfrm flipH="1">
            <a:off x="5722938" y="2727325"/>
            <a:ext cx="750887" cy="10715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62" name="Line 26"/>
          <p:cNvSpPr>
            <a:spLocks noChangeShapeType="1"/>
          </p:cNvSpPr>
          <p:nvPr/>
        </p:nvSpPr>
        <p:spPr bwMode="auto">
          <a:xfrm>
            <a:off x="5722938" y="3970338"/>
            <a:ext cx="733425" cy="9017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63" name="Line 27"/>
          <p:cNvSpPr>
            <a:spLocks noChangeShapeType="1"/>
          </p:cNvSpPr>
          <p:nvPr/>
        </p:nvSpPr>
        <p:spPr bwMode="auto">
          <a:xfrm>
            <a:off x="6618288" y="2706688"/>
            <a:ext cx="571500" cy="6921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64" name="Line 28"/>
          <p:cNvSpPr>
            <a:spLocks noChangeShapeType="1"/>
          </p:cNvSpPr>
          <p:nvPr/>
        </p:nvSpPr>
        <p:spPr bwMode="auto">
          <a:xfrm flipH="1">
            <a:off x="7261225" y="3608388"/>
            <a:ext cx="1588" cy="638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65" name="Line 29"/>
          <p:cNvSpPr>
            <a:spLocks noChangeShapeType="1"/>
          </p:cNvSpPr>
          <p:nvPr/>
        </p:nvSpPr>
        <p:spPr bwMode="auto">
          <a:xfrm flipH="1">
            <a:off x="6600825" y="4392613"/>
            <a:ext cx="588963" cy="4968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66" name="Rectangle 30"/>
          <p:cNvSpPr>
            <a:spLocks noChangeArrowheads="1"/>
          </p:cNvSpPr>
          <p:nvPr/>
        </p:nvSpPr>
        <p:spPr bwMode="auto">
          <a:xfrm>
            <a:off x="1609725" y="2754313"/>
            <a:ext cx="153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a</a:t>
            </a:r>
            <a:endParaRPr kumimoji="1" lang="en-US" altLang="zh-CN" sz="2400" i="1">
              <a:latin typeface="Times New Roman" panose="02020603050405020304" pitchFamily="18" charset="0"/>
            </a:endParaRPr>
          </a:p>
        </p:txBody>
      </p:sp>
      <p:sp>
        <p:nvSpPr>
          <p:cNvPr id="39967" name="Rectangle 31"/>
          <p:cNvSpPr>
            <a:spLocks noChangeArrowheads="1"/>
          </p:cNvSpPr>
          <p:nvPr/>
        </p:nvSpPr>
        <p:spPr bwMode="auto">
          <a:xfrm>
            <a:off x="1592263" y="3519488"/>
            <a:ext cx="153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b</a:t>
            </a:r>
            <a:endParaRPr kumimoji="1" lang="en-US" altLang="zh-CN" sz="2400" i="1">
              <a:latin typeface="Times New Roman" panose="02020603050405020304" pitchFamily="18" charset="0"/>
            </a:endParaRPr>
          </a:p>
        </p:txBody>
      </p:sp>
      <p:sp>
        <p:nvSpPr>
          <p:cNvPr id="39968" name="Rectangle 32"/>
          <p:cNvSpPr>
            <a:spLocks noChangeArrowheads="1"/>
          </p:cNvSpPr>
          <p:nvPr/>
        </p:nvSpPr>
        <p:spPr bwMode="auto">
          <a:xfrm>
            <a:off x="1574800" y="4056063"/>
            <a:ext cx="13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c</a:t>
            </a:r>
            <a:endParaRPr kumimoji="1" lang="en-US" altLang="zh-CN" sz="2400" i="1">
              <a:latin typeface="Times New Roman" panose="02020603050405020304" pitchFamily="18" charset="0"/>
            </a:endParaRPr>
          </a:p>
        </p:txBody>
      </p:sp>
      <p:sp>
        <p:nvSpPr>
          <p:cNvPr id="39969" name="Rectangle 33"/>
          <p:cNvSpPr>
            <a:spLocks noChangeArrowheads="1"/>
          </p:cNvSpPr>
          <p:nvPr/>
        </p:nvSpPr>
        <p:spPr bwMode="auto">
          <a:xfrm>
            <a:off x="1609725" y="4800600"/>
            <a:ext cx="153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d</a:t>
            </a:r>
            <a:endParaRPr kumimoji="1" lang="en-US" altLang="zh-CN" sz="2400" i="1">
              <a:latin typeface="Times New Roman" panose="02020603050405020304" pitchFamily="18" charset="0"/>
            </a:endParaRPr>
          </a:p>
        </p:txBody>
      </p:sp>
      <p:sp>
        <p:nvSpPr>
          <p:cNvPr id="39970" name="Rectangle 34"/>
          <p:cNvSpPr>
            <a:spLocks noChangeArrowheads="1"/>
          </p:cNvSpPr>
          <p:nvPr/>
        </p:nvSpPr>
        <p:spPr bwMode="auto">
          <a:xfrm>
            <a:off x="3494088" y="2406650"/>
            <a:ext cx="153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a</a:t>
            </a:r>
            <a:endParaRPr kumimoji="1" lang="en-US" altLang="zh-CN" sz="2400" i="1">
              <a:latin typeface="Times New Roman" panose="02020603050405020304" pitchFamily="18" charset="0"/>
            </a:endParaRPr>
          </a:p>
        </p:txBody>
      </p:sp>
      <p:sp>
        <p:nvSpPr>
          <p:cNvPr id="39971" name="Rectangle 35"/>
          <p:cNvSpPr>
            <a:spLocks noChangeArrowheads="1"/>
          </p:cNvSpPr>
          <p:nvPr/>
        </p:nvSpPr>
        <p:spPr bwMode="auto">
          <a:xfrm>
            <a:off x="2863850" y="3673475"/>
            <a:ext cx="153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b</a:t>
            </a:r>
            <a:endParaRPr kumimoji="1" lang="en-US" altLang="zh-CN" sz="2400" i="1">
              <a:latin typeface="Times New Roman" panose="02020603050405020304" pitchFamily="18" charset="0"/>
            </a:endParaRPr>
          </a:p>
        </p:txBody>
      </p:sp>
      <p:sp>
        <p:nvSpPr>
          <p:cNvPr id="39972" name="Rectangle 36"/>
          <p:cNvSpPr>
            <a:spLocks noChangeArrowheads="1"/>
          </p:cNvSpPr>
          <p:nvPr/>
        </p:nvSpPr>
        <p:spPr bwMode="auto">
          <a:xfrm>
            <a:off x="4668838" y="3692525"/>
            <a:ext cx="153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d</a:t>
            </a:r>
            <a:endParaRPr kumimoji="1" lang="en-US" altLang="zh-CN" sz="2400" i="1">
              <a:latin typeface="Times New Roman" panose="02020603050405020304" pitchFamily="18" charset="0"/>
            </a:endParaRPr>
          </a:p>
        </p:txBody>
      </p:sp>
      <p:sp>
        <p:nvSpPr>
          <p:cNvPr id="39973" name="Rectangle 37"/>
          <p:cNvSpPr>
            <a:spLocks noChangeArrowheads="1"/>
          </p:cNvSpPr>
          <p:nvPr/>
        </p:nvSpPr>
        <p:spPr bwMode="auto">
          <a:xfrm>
            <a:off x="6200775" y="2282825"/>
            <a:ext cx="290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a</a:t>
            </a:r>
            <a:endParaRPr kumimoji="1" lang="en-US" altLang="zh-CN" sz="2400" i="1">
              <a:latin typeface="Times New Roman" panose="02020603050405020304" pitchFamily="18" charset="0"/>
            </a:endParaRPr>
          </a:p>
        </p:txBody>
      </p:sp>
      <p:sp>
        <p:nvSpPr>
          <p:cNvPr id="39974" name="Rectangle 38"/>
          <p:cNvSpPr>
            <a:spLocks noChangeArrowheads="1"/>
          </p:cNvSpPr>
          <p:nvPr/>
        </p:nvSpPr>
        <p:spPr bwMode="auto">
          <a:xfrm>
            <a:off x="5349875" y="3614738"/>
            <a:ext cx="153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b</a:t>
            </a:r>
            <a:endParaRPr kumimoji="1" lang="en-US" altLang="zh-CN" sz="2400" i="1">
              <a:latin typeface="Times New Roman" panose="02020603050405020304" pitchFamily="18" charset="0"/>
            </a:endParaRPr>
          </a:p>
        </p:txBody>
      </p:sp>
      <p:sp>
        <p:nvSpPr>
          <p:cNvPr id="39975" name="Rectangle 39"/>
          <p:cNvSpPr>
            <a:spLocks noChangeArrowheads="1"/>
          </p:cNvSpPr>
          <p:nvPr/>
        </p:nvSpPr>
        <p:spPr bwMode="auto">
          <a:xfrm>
            <a:off x="7404100" y="3386138"/>
            <a:ext cx="13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c</a:t>
            </a:r>
            <a:endParaRPr kumimoji="1" lang="en-US" altLang="zh-CN" sz="2400" i="1">
              <a:latin typeface="Times New Roman" panose="02020603050405020304" pitchFamily="18" charset="0"/>
            </a:endParaRPr>
          </a:p>
        </p:txBody>
      </p:sp>
      <p:sp>
        <p:nvSpPr>
          <p:cNvPr id="39976" name="Rectangle 40"/>
          <p:cNvSpPr>
            <a:spLocks noChangeArrowheads="1"/>
          </p:cNvSpPr>
          <p:nvPr/>
        </p:nvSpPr>
        <p:spPr bwMode="auto">
          <a:xfrm>
            <a:off x="7135813" y="4124325"/>
            <a:ext cx="6302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77" name="Rectangle 41"/>
          <p:cNvSpPr>
            <a:spLocks noChangeArrowheads="1"/>
          </p:cNvSpPr>
          <p:nvPr/>
        </p:nvSpPr>
        <p:spPr bwMode="auto">
          <a:xfrm>
            <a:off x="7351713" y="4305300"/>
            <a:ext cx="153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d</a:t>
            </a:r>
            <a:endParaRPr kumimoji="1" lang="en-US" altLang="zh-CN" sz="2400" i="1">
              <a:latin typeface="Times New Roman" panose="02020603050405020304" pitchFamily="18" charset="0"/>
            </a:endParaRPr>
          </a:p>
        </p:txBody>
      </p:sp>
      <p:sp>
        <p:nvSpPr>
          <p:cNvPr id="39978" name="Rectangle 42"/>
          <p:cNvSpPr>
            <a:spLocks noChangeArrowheads="1"/>
          </p:cNvSpPr>
          <p:nvPr/>
        </p:nvSpPr>
        <p:spPr bwMode="auto">
          <a:xfrm>
            <a:off x="6205538" y="4783138"/>
            <a:ext cx="13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e</a:t>
            </a:r>
            <a:endParaRPr kumimoji="1" lang="en-US" altLang="zh-CN" sz="2400" i="1">
              <a:latin typeface="Times New Roman" panose="02020603050405020304" pitchFamily="18" charset="0"/>
            </a:endParaRPr>
          </a:p>
        </p:txBody>
      </p:sp>
      <p:sp>
        <p:nvSpPr>
          <p:cNvPr id="39979" name="Rectangle 43"/>
          <p:cNvSpPr>
            <a:spLocks noChangeArrowheads="1"/>
          </p:cNvSpPr>
          <p:nvPr/>
        </p:nvSpPr>
        <p:spPr bwMode="auto">
          <a:xfrm>
            <a:off x="1808163" y="5162550"/>
            <a:ext cx="35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(1)</a:t>
            </a:r>
            <a:endParaRPr kumimoji="1" lang="en-US" altLang="zh-CN" sz="2400" i="1">
              <a:latin typeface="Times New Roman" panose="02020603050405020304" pitchFamily="18" charset="0"/>
            </a:endParaRPr>
          </a:p>
        </p:txBody>
      </p:sp>
      <p:sp>
        <p:nvSpPr>
          <p:cNvPr id="39980" name="Rectangle 44"/>
          <p:cNvSpPr>
            <a:spLocks noChangeArrowheads="1"/>
          </p:cNvSpPr>
          <p:nvPr/>
        </p:nvSpPr>
        <p:spPr bwMode="auto">
          <a:xfrm>
            <a:off x="3773488" y="5181600"/>
            <a:ext cx="62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(2)</a:t>
            </a:r>
            <a:endParaRPr kumimoji="1" lang="en-US" altLang="zh-CN" sz="2400" i="1">
              <a:latin typeface="Times New Roman" panose="02020603050405020304" pitchFamily="18" charset="0"/>
            </a:endParaRPr>
          </a:p>
        </p:txBody>
      </p:sp>
      <p:sp>
        <p:nvSpPr>
          <p:cNvPr id="39981" name="Rectangle 45"/>
          <p:cNvSpPr>
            <a:spLocks noChangeArrowheads="1"/>
          </p:cNvSpPr>
          <p:nvPr/>
        </p:nvSpPr>
        <p:spPr bwMode="auto">
          <a:xfrm>
            <a:off x="6600825" y="5124450"/>
            <a:ext cx="712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(3)</a:t>
            </a:r>
            <a:endParaRPr kumimoji="1" lang="en-US" altLang="zh-CN" sz="2400" i="1">
              <a:latin typeface="Times New Roman" panose="02020603050405020304" pitchFamily="18" charset="0"/>
            </a:endParaRPr>
          </a:p>
        </p:txBody>
      </p:sp>
      <p:sp>
        <p:nvSpPr>
          <p:cNvPr id="39982" name="Oval 46"/>
          <p:cNvSpPr>
            <a:spLocks noChangeArrowheads="1"/>
          </p:cNvSpPr>
          <p:nvPr/>
        </p:nvSpPr>
        <p:spPr bwMode="auto">
          <a:xfrm>
            <a:off x="3721100" y="3689350"/>
            <a:ext cx="171450" cy="184150"/>
          </a:xfrm>
          <a:prstGeom prst="ellipse">
            <a:avLst/>
          </a:prstGeom>
          <a:solidFill>
            <a:srgbClr val="FFFFFF"/>
          </a:solidFill>
          <a:ln w="12700">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2400" i="1"/>
          </a:p>
        </p:txBody>
      </p:sp>
      <p:sp>
        <p:nvSpPr>
          <p:cNvPr id="39983" name="Rectangle 47"/>
          <p:cNvSpPr>
            <a:spLocks noChangeArrowheads="1"/>
          </p:cNvSpPr>
          <p:nvPr/>
        </p:nvSpPr>
        <p:spPr bwMode="auto">
          <a:xfrm>
            <a:off x="3541713" y="4821238"/>
            <a:ext cx="13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e</a:t>
            </a:r>
            <a:endParaRPr kumimoji="1" lang="en-US" altLang="zh-CN" sz="2400" i="1">
              <a:latin typeface="Times New Roman" panose="02020603050405020304" pitchFamily="18" charset="0"/>
            </a:endParaRPr>
          </a:p>
        </p:txBody>
      </p:sp>
      <p:sp>
        <p:nvSpPr>
          <p:cNvPr id="39984" name="Rectangle 48"/>
          <p:cNvSpPr>
            <a:spLocks noChangeArrowheads="1"/>
          </p:cNvSpPr>
          <p:nvPr/>
        </p:nvSpPr>
        <p:spPr bwMode="auto">
          <a:xfrm>
            <a:off x="3892550" y="3403600"/>
            <a:ext cx="13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i="1">
                <a:solidFill>
                  <a:srgbClr val="000000"/>
                </a:solidFill>
                <a:latin typeface="Times New Roman" panose="02020603050405020304" pitchFamily="18" charset="0"/>
              </a:rPr>
              <a:t>c</a:t>
            </a:r>
            <a:endParaRPr kumimoji="1" lang="en-US" altLang="zh-CN" sz="2400" i="1">
              <a:latin typeface="Times New Roman" panose="02020603050405020304" pitchFamily="18" charset="0"/>
            </a:endParaRPr>
          </a:p>
        </p:txBody>
      </p:sp>
      <p:sp>
        <p:nvSpPr>
          <p:cNvPr id="39985" name="Text Box 52"/>
          <p:cNvSpPr txBox="1">
            <a:spLocks noChangeArrowheads="1"/>
          </p:cNvSpPr>
          <p:nvPr/>
        </p:nvSpPr>
        <p:spPr bwMode="auto">
          <a:xfrm>
            <a:off x="7856538" y="3779838"/>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400" b="1">
                <a:solidFill>
                  <a:srgbClr val="0000CC"/>
                </a:solidFill>
                <a:latin typeface="Times New Roman" panose="02020603050405020304" pitchFamily="18" charset="0"/>
              </a:rPr>
              <a:t>原子</a:t>
            </a:r>
          </a:p>
        </p:txBody>
      </p:sp>
    </p:spTree>
    <p:extLst>
      <p:ext uri="{BB962C8B-B14F-4D97-AF65-F5344CB8AC3E}">
        <p14:creationId xmlns:p14="http://schemas.microsoft.com/office/powerpoint/2010/main" val="3332977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DD4240-FD2E-F94D-B597-2758DD9B5E38}"/>
              </a:ext>
            </a:extLst>
          </p:cNvPr>
          <p:cNvSpPr>
            <a:spLocks noGrp="1"/>
          </p:cNvSpPr>
          <p:nvPr>
            <p:ph type="title"/>
          </p:nvPr>
        </p:nvSpPr>
        <p:spPr/>
        <p:txBody>
          <a:bodyPr/>
          <a:lstStyle/>
          <a:p>
            <a:r>
              <a:rPr kumimoji="1" lang="zh-CN" altLang="en-US" dirty="0"/>
              <a:t>布尔代数中的原子</a:t>
            </a:r>
          </a:p>
        </p:txBody>
      </p:sp>
      <p:sp>
        <p:nvSpPr>
          <p:cNvPr id="3" name="日期占位符 2">
            <a:extLst>
              <a:ext uri="{FF2B5EF4-FFF2-40B4-BE49-F238E27FC236}">
                <a16:creationId xmlns:a16="http://schemas.microsoft.com/office/drawing/2014/main" id="{CACA9833-1F90-9F48-B077-BE3723577E2A}"/>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64D6002E-313B-0043-A47D-D1D4127958B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49C10076-58D6-994B-9D2A-C8A6B1FC7705}"/>
              </a:ext>
            </a:extLst>
          </p:cNvPr>
          <p:cNvSpPr>
            <a:spLocks noGrp="1"/>
          </p:cNvSpPr>
          <p:nvPr>
            <p:ph type="sldNum" sz="quarter" idx="4"/>
          </p:nvPr>
        </p:nvSpPr>
        <p:spPr/>
        <p:txBody>
          <a:bodyPr/>
          <a:lstStyle/>
          <a:p>
            <a:fld id="{EF2CBC89-708E-48CD-BCD6-CCB7D6409EDD}" type="slidenum">
              <a:rPr lang="en-US" altLang="zh-CN" smtClean="0"/>
              <a:pPr/>
              <a:t>23</a:t>
            </a:fld>
            <a:endParaRPr lang="en-US" altLang="zh-CN" dirty="0"/>
          </a:p>
        </p:txBody>
      </p:sp>
      <p:grpSp>
        <p:nvGrpSpPr>
          <p:cNvPr id="6" name="组合 80">
            <a:extLst>
              <a:ext uri="{FF2B5EF4-FFF2-40B4-BE49-F238E27FC236}">
                <a16:creationId xmlns:a16="http://schemas.microsoft.com/office/drawing/2014/main" id="{2A82CC73-2AFD-4F42-8251-A8D01D0DF50E}"/>
              </a:ext>
            </a:extLst>
          </p:cNvPr>
          <p:cNvGrpSpPr>
            <a:grpSpLocks/>
          </p:cNvGrpSpPr>
          <p:nvPr/>
        </p:nvGrpSpPr>
        <p:grpSpPr bwMode="auto">
          <a:xfrm>
            <a:off x="3114675" y="1844675"/>
            <a:ext cx="2840365" cy="4267200"/>
            <a:chOff x="277090" y="1828800"/>
            <a:chExt cx="2840365" cy="4267200"/>
          </a:xfrm>
        </p:grpSpPr>
        <p:sp>
          <p:nvSpPr>
            <p:cNvPr id="7" name="Oval 4">
              <a:extLst>
                <a:ext uri="{FF2B5EF4-FFF2-40B4-BE49-F238E27FC236}">
                  <a16:creationId xmlns:a16="http://schemas.microsoft.com/office/drawing/2014/main" id="{DE6DE52E-BD5A-7749-8CF5-83B4151CE92E}"/>
                </a:ext>
              </a:extLst>
            </p:cNvPr>
            <p:cNvSpPr>
              <a:spLocks noChangeArrowheads="1"/>
            </p:cNvSpPr>
            <p:nvPr/>
          </p:nvSpPr>
          <p:spPr bwMode="auto">
            <a:xfrm>
              <a:off x="277090" y="1828800"/>
              <a:ext cx="2819400" cy="4267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 name="Line 6">
              <a:extLst>
                <a:ext uri="{FF2B5EF4-FFF2-40B4-BE49-F238E27FC236}">
                  <a16:creationId xmlns:a16="http://schemas.microsoft.com/office/drawing/2014/main" id="{F79B52C9-CC62-A841-AA4B-C7C0EA4BE93A}"/>
                </a:ext>
              </a:extLst>
            </p:cNvPr>
            <p:cNvSpPr>
              <a:spLocks noChangeShapeType="1"/>
            </p:cNvSpPr>
            <p:nvPr/>
          </p:nvSpPr>
          <p:spPr bwMode="auto">
            <a:xfrm>
              <a:off x="2465388" y="337185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9" name="Line 7">
              <a:extLst>
                <a:ext uri="{FF2B5EF4-FFF2-40B4-BE49-F238E27FC236}">
                  <a16:creationId xmlns:a16="http://schemas.microsoft.com/office/drawing/2014/main" id="{6D5CC71E-695C-6347-B1FE-555360A74E53}"/>
                </a:ext>
              </a:extLst>
            </p:cNvPr>
            <p:cNvSpPr>
              <a:spLocks noChangeShapeType="1"/>
            </p:cNvSpPr>
            <p:nvPr/>
          </p:nvSpPr>
          <p:spPr bwMode="auto">
            <a:xfrm>
              <a:off x="930275" y="3414713"/>
              <a:ext cx="0"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0" name="Line 8">
              <a:extLst>
                <a:ext uri="{FF2B5EF4-FFF2-40B4-BE49-F238E27FC236}">
                  <a16:creationId xmlns:a16="http://schemas.microsoft.com/office/drawing/2014/main" id="{53D5F712-67E6-B849-B4F1-9DAE6EFD4931}"/>
                </a:ext>
              </a:extLst>
            </p:cNvPr>
            <p:cNvSpPr>
              <a:spLocks noChangeShapeType="1"/>
            </p:cNvSpPr>
            <p:nvPr/>
          </p:nvSpPr>
          <p:spPr bwMode="auto">
            <a:xfrm>
              <a:off x="1697038" y="4114800"/>
              <a:ext cx="0" cy="1171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1" name="Line 9">
              <a:extLst>
                <a:ext uri="{FF2B5EF4-FFF2-40B4-BE49-F238E27FC236}">
                  <a16:creationId xmlns:a16="http://schemas.microsoft.com/office/drawing/2014/main" id="{6E4BDA2D-10CB-9A49-8B3E-27DE4091A00A}"/>
                </a:ext>
              </a:extLst>
            </p:cNvPr>
            <p:cNvSpPr>
              <a:spLocks noChangeShapeType="1"/>
            </p:cNvSpPr>
            <p:nvPr/>
          </p:nvSpPr>
          <p:spPr bwMode="auto">
            <a:xfrm>
              <a:off x="1697038" y="2700338"/>
              <a:ext cx="0" cy="115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12" name="Group 10">
              <a:extLst>
                <a:ext uri="{FF2B5EF4-FFF2-40B4-BE49-F238E27FC236}">
                  <a16:creationId xmlns:a16="http://schemas.microsoft.com/office/drawing/2014/main" id="{755AFB26-3908-7B45-A90D-CD82A8E9A560}"/>
                </a:ext>
              </a:extLst>
            </p:cNvPr>
            <p:cNvGrpSpPr>
              <a:grpSpLocks/>
            </p:cNvGrpSpPr>
            <p:nvPr/>
          </p:nvGrpSpPr>
          <p:grpSpPr bwMode="auto">
            <a:xfrm>
              <a:off x="876300" y="2647950"/>
              <a:ext cx="1636713" cy="1522413"/>
              <a:chOff x="600" y="1668"/>
              <a:chExt cx="1190" cy="959"/>
            </a:xfrm>
          </p:grpSpPr>
          <p:sp>
            <p:nvSpPr>
              <p:cNvPr id="27" name="AutoShape 11">
                <a:extLst>
                  <a:ext uri="{FF2B5EF4-FFF2-40B4-BE49-F238E27FC236}">
                    <a16:creationId xmlns:a16="http://schemas.microsoft.com/office/drawing/2014/main" id="{250E3AAE-4FC2-394B-8B67-E11AB9384D4A}"/>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8" name="Oval 12">
                <a:extLst>
                  <a:ext uri="{FF2B5EF4-FFF2-40B4-BE49-F238E27FC236}">
                    <a16:creationId xmlns:a16="http://schemas.microsoft.com/office/drawing/2014/main" id="{7FA0D196-5C20-B349-A75D-0DE374915327}"/>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9" name="Oval 13">
                <a:extLst>
                  <a:ext uri="{FF2B5EF4-FFF2-40B4-BE49-F238E27FC236}">
                    <a16:creationId xmlns:a16="http://schemas.microsoft.com/office/drawing/2014/main" id="{8E785B4D-1268-924F-B64F-1F5CC589CD2B}"/>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30" name="Oval 14">
                <a:extLst>
                  <a:ext uri="{FF2B5EF4-FFF2-40B4-BE49-F238E27FC236}">
                    <a16:creationId xmlns:a16="http://schemas.microsoft.com/office/drawing/2014/main" id="{EEA5E422-BB34-D043-A172-BA7FB41B9595}"/>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31" name="Oval 15">
                <a:extLst>
                  <a:ext uri="{FF2B5EF4-FFF2-40B4-BE49-F238E27FC236}">
                    <a16:creationId xmlns:a16="http://schemas.microsoft.com/office/drawing/2014/main" id="{C14AA4D2-85BA-FA45-9391-4C97E90525FE}"/>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grpSp>
          <p:nvGrpSpPr>
            <p:cNvPr id="13" name="Group 16">
              <a:extLst>
                <a:ext uri="{FF2B5EF4-FFF2-40B4-BE49-F238E27FC236}">
                  <a16:creationId xmlns:a16="http://schemas.microsoft.com/office/drawing/2014/main" id="{52C39F92-1018-8345-AECF-840A34BBA2B0}"/>
                </a:ext>
              </a:extLst>
            </p:cNvPr>
            <p:cNvGrpSpPr>
              <a:grpSpLocks/>
            </p:cNvGrpSpPr>
            <p:nvPr/>
          </p:nvGrpSpPr>
          <p:grpSpPr bwMode="auto">
            <a:xfrm>
              <a:off x="884238" y="3800475"/>
              <a:ext cx="1638300" cy="1522413"/>
              <a:chOff x="600" y="1668"/>
              <a:chExt cx="1190" cy="959"/>
            </a:xfrm>
          </p:grpSpPr>
          <p:sp>
            <p:nvSpPr>
              <p:cNvPr id="22" name="AutoShape 17">
                <a:extLst>
                  <a:ext uri="{FF2B5EF4-FFF2-40B4-BE49-F238E27FC236}">
                    <a16:creationId xmlns:a16="http://schemas.microsoft.com/office/drawing/2014/main" id="{DF8C1D67-43DC-F740-AE36-3E359FE71877}"/>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3" name="Oval 18">
                <a:extLst>
                  <a:ext uri="{FF2B5EF4-FFF2-40B4-BE49-F238E27FC236}">
                    <a16:creationId xmlns:a16="http://schemas.microsoft.com/office/drawing/2014/main" id="{A2CBDC54-3252-EC47-88F0-FEF020ACDE8C}"/>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4" name="Oval 19">
                <a:extLst>
                  <a:ext uri="{FF2B5EF4-FFF2-40B4-BE49-F238E27FC236}">
                    <a16:creationId xmlns:a16="http://schemas.microsoft.com/office/drawing/2014/main" id="{831A63B9-7C7C-504D-9E4A-D4E2582494BE}"/>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5" name="Oval 20">
                <a:extLst>
                  <a:ext uri="{FF2B5EF4-FFF2-40B4-BE49-F238E27FC236}">
                    <a16:creationId xmlns:a16="http://schemas.microsoft.com/office/drawing/2014/main" id="{111C00D9-1C91-D94B-B69A-DD4464AF7CA1}"/>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26" name="Oval 21">
                <a:extLst>
                  <a:ext uri="{FF2B5EF4-FFF2-40B4-BE49-F238E27FC236}">
                    <a16:creationId xmlns:a16="http://schemas.microsoft.com/office/drawing/2014/main" id="{4AA8A4A4-2A3C-294B-BB81-491B5CDB6A05}"/>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sp>
          <p:nvSpPr>
            <p:cNvPr id="14" name="Text Box 22">
              <a:extLst>
                <a:ext uri="{FF2B5EF4-FFF2-40B4-BE49-F238E27FC236}">
                  <a16:creationId xmlns:a16="http://schemas.microsoft.com/office/drawing/2014/main" id="{34AE125B-760F-C643-8E8A-C939378493C4}"/>
                </a:ext>
              </a:extLst>
            </p:cNvPr>
            <p:cNvSpPr txBox="1">
              <a:spLocks noChangeArrowheads="1"/>
            </p:cNvSpPr>
            <p:nvPr/>
          </p:nvSpPr>
          <p:spPr bwMode="auto">
            <a:xfrm>
              <a:off x="1304925" y="2209800"/>
              <a:ext cx="171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a</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b</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c</a:t>
              </a:r>
              <a:r>
                <a:rPr kumimoji="1" lang="en-US" altLang="zh-CN" sz="2000" b="1">
                  <a:latin typeface="Times New Roman" panose="02020603050405020304" pitchFamily="18" charset="0"/>
                </a:rPr>
                <a:t>}</a:t>
              </a:r>
            </a:p>
          </p:txBody>
        </p:sp>
        <p:sp>
          <p:nvSpPr>
            <p:cNvPr id="15" name="Text Box 23">
              <a:extLst>
                <a:ext uri="{FF2B5EF4-FFF2-40B4-BE49-F238E27FC236}">
                  <a16:creationId xmlns:a16="http://schemas.microsoft.com/office/drawing/2014/main" id="{3F817B53-CCAB-FD4D-BA53-5A710AD163B4}"/>
                </a:ext>
              </a:extLst>
            </p:cNvPr>
            <p:cNvSpPr txBox="1">
              <a:spLocks noChangeArrowheads="1"/>
            </p:cNvSpPr>
            <p:nvPr/>
          </p:nvSpPr>
          <p:spPr bwMode="auto">
            <a:xfrm>
              <a:off x="381000" y="2971800"/>
              <a:ext cx="171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a</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b</a:t>
              </a:r>
              <a:r>
                <a:rPr kumimoji="1" lang="en-US" altLang="zh-CN" sz="2000" b="1">
                  <a:latin typeface="Times New Roman" panose="02020603050405020304" pitchFamily="18" charset="0"/>
                </a:rPr>
                <a:t>}</a:t>
              </a:r>
            </a:p>
          </p:txBody>
        </p:sp>
        <p:sp>
          <p:nvSpPr>
            <p:cNvPr id="16" name="Text Box 24">
              <a:extLst>
                <a:ext uri="{FF2B5EF4-FFF2-40B4-BE49-F238E27FC236}">
                  <a16:creationId xmlns:a16="http://schemas.microsoft.com/office/drawing/2014/main" id="{B6EF2715-4B56-A341-BC6E-B46D07909450}"/>
                </a:ext>
              </a:extLst>
            </p:cNvPr>
            <p:cNvSpPr txBox="1">
              <a:spLocks noChangeArrowheads="1"/>
            </p:cNvSpPr>
            <p:nvPr/>
          </p:nvSpPr>
          <p:spPr bwMode="auto">
            <a:xfrm>
              <a:off x="2428874" y="4419600"/>
              <a:ext cx="68858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solidFill>
                    <a:srgbClr val="C00000"/>
                  </a:solidFill>
                  <a:latin typeface="Times New Roman" panose="02020603050405020304" pitchFamily="18" charset="0"/>
                </a:rPr>
                <a:t>{</a:t>
              </a:r>
              <a:r>
                <a:rPr kumimoji="1" lang="en-US" altLang="zh-CN" sz="2000" b="1" dirty="0">
                  <a:solidFill>
                    <a:srgbClr val="C00000"/>
                  </a:solidFill>
                  <a:latin typeface="Times New Roman" panose="02020603050405020304" pitchFamily="18" charset="0"/>
                </a:rPr>
                <a:t>c}</a:t>
              </a:r>
            </a:p>
          </p:txBody>
        </p:sp>
        <p:sp>
          <p:nvSpPr>
            <p:cNvPr id="17" name="Text Box 25">
              <a:extLst>
                <a:ext uri="{FF2B5EF4-FFF2-40B4-BE49-F238E27FC236}">
                  <a16:creationId xmlns:a16="http://schemas.microsoft.com/office/drawing/2014/main" id="{599CDF8D-83CA-DC47-B998-CAA653F32207}"/>
                </a:ext>
              </a:extLst>
            </p:cNvPr>
            <p:cNvSpPr txBox="1">
              <a:spLocks noChangeArrowheads="1"/>
            </p:cNvSpPr>
            <p:nvPr/>
          </p:nvSpPr>
          <p:spPr bwMode="auto">
            <a:xfrm>
              <a:off x="2428875" y="3352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b</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c</a:t>
              </a:r>
              <a:r>
                <a:rPr kumimoji="1" lang="en-US" altLang="zh-CN" sz="2000" b="1">
                  <a:latin typeface="Times New Roman" panose="02020603050405020304" pitchFamily="18" charset="0"/>
                </a:rPr>
                <a:t>}</a:t>
              </a:r>
            </a:p>
          </p:txBody>
        </p:sp>
        <p:sp>
          <p:nvSpPr>
            <p:cNvPr id="18" name="Text Box 26">
              <a:extLst>
                <a:ext uri="{FF2B5EF4-FFF2-40B4-BE49-F238E27FC236}">
                  <a16:creationId xmlns:a16="http://schemas.microsoft.com/office/drawing/2014/main" id="{B1E6A03E-FBA5-6242-B26F-F7B9372EAA49}"/>
                </a:ext>
              </a:extLst>
            </p:cNvPr>
            <p:cNvSpPr txBox="1">
              <a:spLocks noChangeArrowheads="1"/>
            </p:cNvSpPr>
            <p:nvPr/>
          </p:nvSpPr>
          <p:spPr bwMode="auto">
            <a:xfrm>
              <a:off x="1635125" y="3352800"/>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a:t>
              </a:r>
              <a:r>
                <a:rPr kumimoji="1" lang="en-US" altLang="zh-CN" sz="2000" b="1" i="1">
                  <a:latin typeface="Times New Roman" panose="02020603050405020304" pitchFamily="18" charset="0"/>
                </a:rPr>
                <a:t>a</a:t>
              </a:r>
              <a:r>
                <a:rPr kumimoji="1" lang="en-US" altLang="zh-CN" sz="2000" b="1">
                  <a:latin typeface="Times New Roman" panose="02020603050405020304" pitchFamily="18" charset="0"/>
                </a:rPr>
                <a:t>,</a:t>
              </a:r>
              <a:r>
                <a:rPr kumimoji="1" lang="en-US" altLang="zh-CN" sz="2000" b="1" i="1">
                  <a:latin typeface="Times New Roman" panose="02020603050405020304" pitchFamily="18" charset="0"/>
                </a:rPr>
                <a:t>c</a:t>
              </a:r>
              <a:r>
                <a:rPr kumimoji="1" lang="en-US" altLang="zh-CN" sz="2000" b="1">
                  <a:latin typeface="Times New Roman" panose="02020603050405020304" pitchFamily="18" charset="0"/>
                </a:rPr>
                <a:t>}</a:t>
              </a:r>
            </a:p>
          </p:txBody>
        </p:sp>
        <p:sp>
          <p:nvSpPr>
            <p:cNvPr id="19" name="Text Box 27">
              <a:extLst>
                <a:ext uri="{FF2B5EF4-FFF2-40B4-BE49-F238E27FC236}">
                  <a16:creationId xmlns:a16="http://schemas.microsoft.com/office/drawing/2014/main" id="{E414EBC9-F05F-4445-9A89-185CC6D681A9}"/>
                </a:ext>
              </a:extLst>
            </p:cNvPr>
            <p:cNvSpPr txBox="1">
              <a:spLocks noChangeArrowheads="1"/>
            </p:cNvSpPr>
            <p:nvPr/>
          </p:nvSpPr>
          <p:spPr bwMode="auto">
            <a:xfrm>
              <a:off x="1635124" y="4114800"/>
              <a:ext cx="642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solidFill>
                    <a:srgbClr val="C00000"/>
                  </a:solidFill>
                  <a:latin typeface="Times New Roman" panose="02020603050405020304" pitchFamily="18" charset="0"/>
                </a:rPr>
                <a:t>{</a:t>
              </a:r>
              <a:r>
                <a:rPr kumimoji="1" lang="en-US" altLang="zh-CN" sz="2000" b="1" dirty="0">
                  <a:solidFill>
                    <a:srgbClr val="C00000"/>
                  </a:solidFill>
                  <a:latin typeface="Times New Roman" panose="02020603050405020304" pitchFamily="18" charset="0"/>
                </a:rPr>
                <a:t>b}</a:t>
              </a:r>
            </a:p>
          </p:txBody>
        </p:sp>
        <p:sp>
          <p:nvSpPr>
            <p:cNvPr id="20" name="Text Box 28">
              <a:extLst>
                <a:ext uri="{FF2B5EF4-FFF2-40B4-BE49-F238E27FC236}">
                  <a16:creationId xmlns:a16="http://schemas.microsoft.com/office/drawing/2014/main" id="{5CF47FD0-5464-484B-8758-E2AB5F5272B5}"/>
                </a:ext>
              </a:extLst>
            </p:cNvPr>
            <p:cNvSpPr txBox="1">
              <a:spLocks noChangeArrowheads="1"/>
            </p:cNvSpPr>
            <p:nvPr/>
          </p:nvSpPr>
          <p:spPr bwMode="auto">
            <a:xfrm>
              <a:off x="644525" y="4572000"/>
              <a:ext cx="54647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solidFill>
                    <a:srgbClr val="C00000"/>
                  </a:solidFill>
                  <a:latin typeface="Times New Roman" panose="02020603050405020304" pitchFamily="18" charset="0"/>
                </a:rPr>
                <a:t>{</a:t>
              </a:r>
              <a:r>
                <a:rPr kumimoji="1" lang="en-US" altLang="zh-CN" sz="2000" b="1" dirty="0">
                  <a:solidFill>
                    <a:srgbClr val="C00000"/>
                  </a:solidFill>
                  <a:latin typeface="Times New Roman" panose="02020603050405020304" pitchFamily="18" charset="0"/>
                </a:rPr>
                <a:t>a}</a:t>
              </a:r>
            </a:p>
          </p:txBody>
        </p:sp>
        <p:sp>
          <p:nvSpPr>
            <p:cNvPr id="21" name="Text Box 29">
              <a:extLst>
                <a:ext uri="{FF2B5EF4-FFF2-40B4-BE49-F238E27FC236}">
                  <a16:creationId xmlns:a16="http://schemas.microsoft.com/office/drawing/2014/main" id="{572816AA-E064-244A-8DA1-0955EF8FDD77}"/>
                </a:ext>
              </a:extLst>
            </p:cNvPr>
            <p:cNvSpPr txBox="1">
              <a:spLocks noChangeArrowheads="1"/>
            </p:cNvSpPr>
            <p:nvPr/>
          </p:nvSpPr>
          <p:spPr bwMode="auto">
            <a:xfrm>
              <a:off x="1600200" y="52578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sym typeface="Symbol" panose="05050102010706020507" pitchFamily="18" charset="2"/>
                </a:rPr>
                <a:t></a:t>
              </a:r>
              <a:endParaRPr kumimoji="1" lang="en-US" altLang="zh-CN" sz="2000" b="1">
                <a:latin typeface="Times New Roman" panose="02020603050405020304" pitchFamily="18" charset="0"/>
              </a:endParaRPr>
            </a:p>
          </p:txBody>
        </p:sp>
      </p:grpSp>
      <p:grpSp>
        <p:nvGrpSpPr>
          <p:cNvPr id="32" name="组合 78">
            <a:extLst>
              <a:ext uri="{FF2B5EF4-FFF2-40B4-BE49-F238E27FC236}">
                <a16:creationId xmlns:a16="http://schemas.microsoft.com/office/drawing/2014/main" id="{FF6684B7-9A3A-9141-B976-1A39C3434DE9}"/>
              </a:ext>
            </a:extLst>
          </p:cNvPr>
          <p:cNvGrpSpPr>
            <a:grpSpLocks/>
          </p:cNvGrpSpPr>
          <p:nvPr/>
        </p:nvGrpSpPr>
        <p:grpSpPr bwMode="auto">
          <a:xfrm>
            <a:off x="6084888" y="1773238"/>
            <a:ext cx="2982912" cy="4267200"/>
            <a:chOff x="2807568" y="1756792"/>
            <a:chExt cx="2983632" cy="4267200"/>
          </a:xfrm>
        </p:grpSpPr>
        <p:sp>
          <p:nvSpPr>
            <p:cNvPr id="33" name="Oval 3">
              <a:extLst>
                <a:ext uri="{FF2B5EF4-FFF2-40B4-BE49-F238E27FC236}">
                  <a16:creationId xmlns:a16="http://schemas.microsoft.com/office/drawing/2014/main" id="{976D4B72-2E1A-674E-A670-7BCFD1601497}"/>
                </a:ext>
              </a:extLst>
            </p:cNvPr>
            <p:cNvSpPr>
              <a:spLocks noChangeArrowheads="1"/>
            </p:cNvSpPr>
            <p:nvPr/>
          </p:nvSpPr>
          <p:spPr bwMode="auto">
            <a:xfrm>
              <a:off x="2807568" y="1756792"/>
              <a:ext cx="2819400" cy="426720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34" name="Line 30">
              <a:extLst>
                <a:ext uri="{FF2B5EF4-FFF2-40B4-BE49-F238E27FC236}">
                  <a16:creationId xmlns:a16="http://schemas.microsoft.com/office/drawing/2014/main" id="{3B953A05-7980-194C-AB6B-BDE37D4F819D}"/>
                </a:ext>
              </a:extLst>
            </p:cNvPr>
            <p:cNvSpPr>
              <a:spLocks noChangeShapeType="1"/>
            </p:cNvSpPr>
            <p:nvPr/>
          </p:nvSpPr>
          <p:spPr bwMode="auto">
            <a:xfrm>
              <a:off x="5083175" y="344805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35" name="Line 31">
              <a:extLst>
                <a:ext uri="{FF2B5EF4-FFF2-40B4-BE49-F238E27FC236}">
                  <a16:creationId xmlns:a16="http://schemas.microsoft.com/office/drawing/2014/main" id="{7A045760-41B0-8343-B5ED-A364E98BD893}"/>
                </a:ext>
              </a:extLst>
            </p:cNvPr>
            <p:cNvSpPr>
              <a:spLocks noChangeShapeType="1"/>
            </p:cNvSpPr>
            <p:nvPr/>
          </p:nvSpPr>
          <p:spPr bwMode="auto">
            <a:xfrm>
              <a:off x="4305300" y="4191000"/>
              <a:ext cx="0" cy="1171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36" name="Line 32">
              <a:extLst>
                <a:ext uri="{FF2B5EF4-FFF2-40B4-BE49-F238E27FC236}">
                  <a16:creationId xmlns:a16="http://schemas.microsoft.com/office/drawing/2014/main" id="{FAB04F07-F509-6544-9ACF-BADBB3FA88B5}"/>
                </a:ext>
              </a:extLst>
            </p:cNvPr>
            <p:cNvSpPr>
              <a:spLocks noChangeShapeType="1"/>
            </p:cNvSpPr>
            <p:nvPr/>
          </p:nvSpPr>
          <p:spPr bwMode="auto">
            <a:xfrm>
              <a:off x="4305300" y="2776538"/>
              <a:ext cx="0" cy="115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37" name="Group 33">
              <a:extLst>
                <a:ext uri="{FF2B5EF4-FFF2-40B4-BE49-F238E27FC236}">
                  <a16:creationId xmlns:a16="http://schemas.microsoft.com/office/drawing/2014/main" id="{58E16CAB-92BE-4648-9480-9AB4C4A22F03}"/>
                </a:ext>
              </a:extLst>
            </p:cNvPr>
            <p:cNvGrpSpPr>
              <a:grpSpLocks/>
            </p:cNvGrpSpPr>
            <p:nvPr/>
          </p:nvGrpSpPr>
          <p:grpSpPr bwMode="auto">
            <a:xfrm>
              <a:off x="3473450" y="2724150"/>
              <a:ext cx="1658938" cy="1522413"/>
              <a:chOff x="600" y="1668"/>
              <a:chExt cx="1190" cy="959"/>
            </a:xfrm>
          </p:grpSpPr>
          <p:sp>
            <p:nvSpPr>
              <p:cNvPr id="53" name="AutoShape 34">
                <a:extLst>
                  <a:ext uri="{FF2B5EF4-FFF2-40B4-BE49-F238E27FC236}">
                    <a16:creationId xmlns:a16="http://schemas.microsoft.com/office/drawing/2014/main" id="{D85CC85B-779A-A941-8DD1-6360A08381A6}"/>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4" name="Oval 35">
                <a:extLst>
                  <a:ext uri="{FF2B5EF4-FFF2-40B4-BE49-F238E27FC236}">
                    <a16:creationId xmlns:a16="http://schemas.microsoft.com/office/drawing/2014/main" id="{5D2F6D29-EA74-5B4D-ACCF-D6BE19272065}"/>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5" name="Oval 36">
                <a:extLst>
                  <a:ext uri="{FF2B5EF4-FFF2-40B4-BE49-F238E27FC236}">
                    <a16:creationId xmlns:a16="http://schemas.microsoft.com/office/drawing/2014/main" id="{CAA2DF18-D0C0-9841-BDBF-ECC8BAA00A37}"/>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6" name="Oval 37">
                <a:extLst>
                  <a:ext uri="{FF2B5EF4-FFF2-40B4-BE49-F238E27FC236}">
                    <a16:creationId xmlns:a16="http://schemas.microsoft.com/office/drawing/2014/main" id="{6043004A-37F7-C448-836C-14FF46F75AF2}"/>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7" name="Oval 38">
                <a:extLst>
                  <a:ext uri="{FF2B5EF4-FFF2-40B4-BE49-F238E27FC236}">
                    <a16:creationId xmlns:a16="http://schemas.microsoft.com/office/drawing/2014/main" id="{838EAB5C-0F2C-6C44-99BD-06A386E295A6}"/>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grpSp>
          <p:nvGrpSpPr>
            <p:cNvPr id="38" name="Group 39">
              <a:extLst>
                <a:ext uri="{FF2B5EF4-FFF2-40B4-BE49-F238E27FC236}">
                  <a16:creationId xmlns:a16="http://schemas.microsoft.com/office/drawing/2014/main" id="{36554804-CFED-E444-AC2E-BE5F1A47DB0E}"/>
                </a:ext>
              </a:extLst>
            </p:cNvPr>
            <p:cNvGrpSpPr>
              <a:grpSpLocks/>
            </p:cNvGrpSpPr>
            <p:nvPr/>
          </p:nvGrpSpPr>
          <p:grpSpPr bwMode="auto">
            <a:xfrm>
              <a:off x="3481388" y="3876675"/>
              <a:ext cx="1658937" cy="1522413"/>
              <a:chOff x="600" y="1668"/>
              <a:chExt cx="1190" cy="959"/>
            </a:xfrm>
          </p:grpSpPr>
          <p:sp>
            <p:nvSpPr>
              <p:cNvPr id="48" name="AutoShape 40">
                <a:extLst>
                  <a:ext uri="{FF2B5EF4-FFF2-40B4-BE49-F238E27FC236}">
                    <a16:creationId xmlns:a16="http://schemas.microsoft.com/office/drawing/2014/main" id="{22E7DA9C-9E40-CD49-AEDC-6371461B1F6A}"/>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49" name="Oval 41">
                <a:extLst>
                  <a:ext uri="{FF2B5EF4-FFF2-40B4-BE49-F238E27FC236}">
                    <a16:creationId xmlns:a16="http://schemas.microsoft.com/office/drawing/2014/main" id="{A4514E78-2F85-D24B-BE47-61EFB25CA48C}"/>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0" name="Oval 42">
                <a:extLst>
                  <a:ext uri="{FF2B5EF4-FFF2-40B4-BE49-F238E27FC236}">
                    <a16:creationId xmlns:a16="http://schemas.microsoft.com/office/drawing/2014/main" id="{04A33077-8531-1B46-AAF4-DFE1FA1F7DD8}"/>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1" name="Oval 43">
                <a:extLst>
                  <a:ext uri="{FF2B5EF4-FFF2-40B4-BE49-F238E27FC236}">
                    <a16:creationId xmlns:a16="http://schemas.microsoft.com/office/drawing/2014/main" id="{67D185DB-5A9C-164F-9656-154F4B07C472}"/>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52" name="Oval 44">
                <a:extLst>
                  <a:ext uri="{FF2B5EF4-FFF2-40B4-BE49-F238E27FC236}">
                    <a16:creationId xmlns:a16="http://schemas.microsoft.com/office/drawing/2014/main" id="{E23632C7-4B61-8946-869F-640FA69992A5}"/>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sp>
          <p:nvSpPr>
            <p:cNvPr id="39" name="Text Box 45">
              <a:extLst>
                <a:ext uri="{FF2B5EF4-FFF2-40B4-BE49-F238E27FC236}">
                  <a16:creationId xmlns:a16="http://schemas.microsoft.com/office/drawing/2014/main" id="{A3FA9EBA-AC11-8247-96A5-FEF67543B549}"/>
                </a:ext>
              </a:extLst>
            </p:cNvPr>
            <p:cNvSpPr txBox="1">
              <a:spLocks noChangeArrowheads="1"/>
            </p:cNvSpPr>
            <p:nvPr/>
          </p:nvSpPr>
          <p:spPr bwMode="auto">
            <a:xfrm>
              <a:off x="3908425" y="2286000"/>
              <a:ext cx="1739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{2</a:t>
              </a:r>
              <a:r>
                <a:rPr kumimoji="1" lang="en-US" altLang="zh-CN" sz="2000" b="1">
                  <a:latin typeface="Times New Roman" panose="02020603050405020304" pitchFamily="18" charset="0"/>
                </a:rPr>
                <a:t>,3,5}</a:t>
              </a:r>
            </a:p>
          </p:txBody>
        </p:sp>
        <p:sp>
          <p:nvSpPr>
            <p:cNvPr id="40" name="Text Box 46">
              <a:extLst>
                <a:ext uri="{FF2B5EF4-FFF2-40B4-BE49-F238E27FC236}">
                  <a16:creationId xmlns:a16="http://schemas.microsoft.com/office/drawing/2014/main" id="{8DC17086-4FD5-5542-9092-EBF5034519ED}"/>
                </a:ext>
              </a:extLst>
            </p:cNvPr>
            <p:cNvSpPr txBox="1">
              <a:spLocks noChangeArrowheads="1"/>
            </p:cNvSpPr>
            <p:nvPr/>
          </p:nvSpPr>
          <p:spPr bwMode="auto">
            <a:xfrm>
              <a:off x="2971800" y="30480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{2</a:t>
              </a:r>
              <a:r>
                <a:rPr kumimoji="1" lang="en-US" altLang="zh-CN" sz="2000" b="1">
                  <a:latin typeface="Times New Roman" panose="02020603050405020304" pitchFamily="18" charset="0"/>
                </a:rPr>
                <a:t>,3}</a:t>
              </a:r>
            </a:p>
          </p:txBody>
        </p:sp>
        <p:sp>
          <p:nvSpPr>
            <p:cNvPr id="41" name="Text Box 47">
              <a:extLst>
                <a:ext uri="{FF2B5EF4-FFF2-40B4-BE49-F238E27FC236}">
                  <a16:creationId xmlns:a16="http://schemas.microsoft.com/office/drawing/2014/main" id="{9FEED0FA-6D28-3F4C-80C2-2824AAD70E19}"/>
                </a:ext>
              </a:extLst>
            </p:cNvPr>
            <p:cNvSpPr txBox="1">
              <a:spLocks noChangeArrowheads="1"/>
            </p:cNvSpPr>
            <p:nvPr/>
          </p:nvSpPr>
          <p:spPr bwMode="auto">
            <a:xfrm>
              <a:off x="5046663" y="4495800"/>
              <a:ext cx="534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solidFill>
                    <a:srgbClr val="C00000"/>
                  </a:solidFill>
                  <a:latin typeface="Times New Roman" panose="02020603050405020304" pitchFamily="18" charset="0"/>
                </a:rPr>
                <a:t>{5</a:t>
              </a:r>
              <a:r>
                <a:rPr kumimoji="1" lang="en-US" altLang="zh-CN" sz="2000" b="1" dirty="0">
                  <a:solidFill>
                    <a:srgbClr val="C00000"/>
                  </a:solidFill>
                  <a:latin typeface="Times New Roman" panose="02020603050405020304" pitchFamily="18" charset="0"/>
                </a:rPr>
                <a:t>}</a:t>
              </a:r>
            </a:p>
          </p:txBody>
        </p:sp>
        <p:sp>
          <p:nvSpPr>
            <p:cNvPr id="42" name="Text Box 48">
              <a:extLst>
                <a:ext uri="{FF2B5EF4-FFF2-40B4-BE49-F238E27FC236}">
                  <a16:creationId xmlns:a16="http://schemas.microsoft.com/office/drawing/2014/main" id="{49EBED40-9ACA-8846-93D8-9B29EBFBFB22}"/>
                </a:ext>
              </a:extLst>
            </p:cNvPr>
            <p:cNvSpPr txBox="1">
              <a:spLocks noChangeArrowheads="1"/>
            </p:cNvSpPr>
            <p:nvPr/>
          </p:nvSpPr>
          <p:spPr bwMode="auto">
            <a:xfrm>
              <a:off x="5046663" y="3429000"/>
              <a:ext cx="744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{3</a:t>
              </a:r>
              <a:r>
                <a:rPr kumimoji="1" lang="en-US" altLang="zh-CN" sz="2000" b="1">
                  <a:latin typeface="Times New Roman" panose="02020603050405020304" pitchFamily="18" charset="0"/>
                </a:rPr>
                <a:t>,5}</a:t>
              </a:r>
            </a:p>
          </p:txBody>
        </p:sp>
        <p:sp>
          <p:nvSpPr>
            <p:cNvPr id="43" name="Text Box 49">
              <a:extLst>
                <a:ext uri="{FF2B5EF4-FFF2-40B4-BE49-F238E27FC236}">
                  <a16:creationId xmlns:a16="http://schemas.microsoft.com/office/drawing/2014/main" id="{F82B57E8-8E81-C14C-B610-4C4CFE95BF67}"/>
                </a:ext>
              </a:extLst>
            </p:cNvPr>
            <p:cNvSpPr txBox="1">
              <a:spLocks noChangeArrowheads="1"/>
            </p:cNvSpPr>
            <p:nvPr/>
          </p:nvSpPr>
          <p:spPr bwMode="auto">
            <a:xfrm>
              <a:off x="4243388" y="3429000"/>
              <a:ext cx="80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a:latin typeface="Times New Roman" panose="02020603050405020304" pitchFamily="18" charset="0"/>
                </a:rPr>
                <a:t>{2</a:t>
              </a:r>
              <a:r>
                <a:rPr kumimoji="1" lang="en-US" altLang="zh-CN" sz="2000" b="1">
                  <a:latin typeface="Times New Roman" panose="02020603050405020304" pitchFamily="18" charset="0"/>
                </a:rPr>
                <a:t>,5}</a:t>
              </a:r>
            </a:p>
          </p:txBody>
        </p:sp>
        <p:sp>
          <p:nvSpPr>
            <p:cNvPr id="44" name="Text Box 50">
              <a:extLst>
                <a:ext uri="{FF2B5EF4-FFF2-40B4-BE49-F238E27FC236}">
                  <a16:creationId xmlns:a16="http://schemas.microsoft.com/office/drawing/2014/main" id="{55F3FD08-4175-B143-BF2D-2DC56F934BD9}"/>
                </a:ext>
              </a:extLst>
            </p:cNvPr>
            <p:cNvSpPr txBox="1">
              <a:spLocks noChangeArrowheads="1"/>
            </p:cNvSpPr>
            <p:nvPr/>
          </p:nvSpPr>
          <p:spPr bwMode="auto">
            <a:xfrm>
              <a:off x="4243388" y="4191000"/>
              <a:ext cx="63319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solidFill>
                    <a:srgbClr val="C00000"/>
                  </a:solidFill>
                  <a:latin typeface="Times New Roman" panose="02020603050405020304" pitchFamily="18" charset="0"/>
                </a:rPr>
                <a:t>{3</a:t>
              </a:r>
              <a:r>
                <a:rPr kumimoji="1" lang="en-US" altLang="zh-CN" sz="2000" b="1" dirty="0">
                  <a:solidFill>
                    <a:srgbClr val="C00000"/>
                  </a:solidFill>
                  <a:latin typeface="Times New Roman" panose="02020603050405020304" pitchFamily="18" charset="0"/>
                </a:rPr>
                <a:t>}</a:t>
              </a:r>
            </a:p>
          </p:txBody>
        </p:sp>
        <p:sp>
          <p:nvSpPr>
            <p:cNvPr id="45" name="Line 51">
              <a:extLst>
                <a:ext uri="{FF2B5EF4-FFF2-40B4-BE49-F238E27FC236}">
                  <a16:creationId xmlns:a16="http://schemas.microsoft.com/office/drawing/2014/main" id="{19BEC9AD-B3BF-6F4D-8F62-4B16E47B1C05}"/>
                </a:ext>
              </a:extLst>
            </p:cNvPr>
            <p:cNvSpPr>
              <a:spLocks noChangeShapeType="1"/>
            </p:cNvSpPr>
            <p:nvPr/>
          </p:nvSpPr>
          <p:spPr bwMode="auto">
            <a:xfrm>
              <a:off x="3506788" y="3505200"/>
              <a:ext cx="0" cy="108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6" name="Text Box 52">
              <a:extLst>
                <a:ext uri="{FF2B5EF4-FFF2-40B4-BE49-F238E27FC236}">
                  <a16:creationId xmlns:a16="http://schemas.microsoft.com/office/drawing/2014/main" id="{811F8B97-7BA9-3442-8911-176AD38FB80F}"/>
                </a:ext>
              </a:extLst>
            </p:cNvPr>
            <p:cNvSpPr txBox="1">
              <a:spLocks noChangeArrowheads="1"/>
            </p:cNvSpPr>
            <p:nvPr/>
          </p:nvSpPr>
          <p:spPr bwMode="auto">
            <a:xfrm>
              <a:off x="3124200" y="4648200"/>
              <a:ext cx="461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2000" b="1" dirty="0">
                  <a:solidFill>
                    <a:srgbClr val="C00000"/>
                  </a:solidFill>
                  <a:latin typeface="Times New Roman" panose="02020603050405020304" pitchFamily="18" charset="0"/>
                </a:rPr>
                <a:t>{2</a:t>
              </a:r>
              <a:r>
                <a:rPr kumimoji="1" lang="en-US" altLang="zh-CN" sz="2000" b="1" dirty="0">
                  <a:solidFill>
                    <a:srgbClr val="C00000"/>
                  </a:solidFill>
                  <a:latin typeface="Times New Roman" panose="02020603050405020304" pitchFamily="18" charset="0"/>
                </a:rPr>
                <a:t>}</a:t>
              </a:r>
            </a:p>
          </p:txBody>
        </p:sp>
        <p:sp>
          <p:nvSpPr>
            <p:cNvPr id="47" name="Text Box 53">
              <a:extLst>
                <a:ext uri="{FF2B5EF4-FFF2-40B4-BE49-F238E27FC236}">
                  <a16:creationId xmlns:a16="http://schemas.microsoft.com/office/drawing/2014/main" id="{A2F4B690-FA21-2348-BA93-8CD984B09FC7}"/>
                </a:ext>
              </a:extLst>
            </p:cNvPr>
            <p:cNvSpPr txBox="1">
              <a:spLocks noChangeArrowheads="1"/>
            </p:cNvSpPr>
            <p:nvPr/>
          </p:nvSpPr>
          <p:spPr bwMode="auto">
            <a:xfrm>
              <a:off x="4191000" y="53340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sym typeface="Symbol" panose="05050102010706020507" pitchFamily="18" charset="2"/>
                </a:rPr>
                <a:t></a:t>
              </a:r>
              <a:endParaRPr kumimoji="1" lang="en-US" altLang="zh-CN" sz="2000" b="1">
                <a:latin typeface="Times New Roman" panose="02020603050405020304" pitchFamily="18" charset="0"/>
              </a:endParaRPr>
            </a:p>
          </p:txBody>
        </p:sp>
      </p:grpSp>
      <p:grpSp>
        <p:nvGrpSpPr>
          <p:cNvPr id="58" name="组合 79">
            <a:extLst>
              <a:ext uri="{FF2B5EF4-FFF2-40B4-BE49-F238E27FC236}">
                <a16:creationId xmlns:a16="http://schemas.microsoft.com/office/drawing/2014/main" id="{2A9C24FD-D23D-FE40-91FF-E10829695206}"/>
              </a:ext>
            </a:extLst>
          </p:cNvPr>
          <p:cNvGrpSpPr>
            <a:grpSpLocks/>
          </p:cNvGrpSpPr>
          <p:nvPr/>
        </p:nvGrpSpPr>
        <p:grpSpPr bwMode="auto">
          <a:xfrm>
            <a:off x="179388" y="1773238"/>
            <a:ext cx="2819400" cy="4267200"/>
            <a:chOff x="5791200" y="1752600"/>
            <a:chExt cx="2819400" cy="4267200"/>
          </a:xfrm>
        </p:grpSpPr>
        <p:sp>
          <p:nvSpPr>
            <p:cNvPr id="59" name="Oval 2">
              <a:extLst>
                <a:ext uri="{FF2B5EF4-FFF2-40B4-BE49-F238E27FC236}">
                  <a16:creationId xmlns:a16="http://schemas.microsoft.com/office/drawing/2014/main" id="{EF6A9DDE-CB1A-014A-B82A-2E1DB0B5F3CF}"/>
                </a:ext>
              </a:extLst>
            </p:cNvPr>
            <p:cNvSpPr>
              <a:spLocks noChangeArrowheads="1"/>
            </p:cNvSpPr>
            <p:nvPr/>
          </p:nvSpPr>
          <p:spPr bwMode="auto">
            <a:xfrm>
              <a:off x="5791200" y="1752600"/>
              <a:ext cx="2819400" cy="4267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nvGrpSpPr>
            <p:cNvPr id="60" name="Group 54">
              <a:extLst>
                <a:ext uri="{FF2B5EF4-FFF2-40B4-BE49-F238E27FC236}">
                  <a16:creationId xmlns:a16="http://schemas.microsoft.com/office/drawing/2014/main" id="{98968BAB-75CD-EE44-A4EC-A5395FD2C9E3}"/>
                </a:ext>
              </a:extLst>
            </p:cNvPr>
            <p:cNvGrpSpPr>
              <a:grpSpLocks/>
            </p:cNvGrpSpPr>
            <p:nvPr/>
          </p:nvGrpSpPr>
          <p:grpSpPr bwMode="auto">
            <a:xfrm>
              <a:off x="5867400" y="2362200"/>
              <a:ext cx="2590800" cy="3368675"/>
              <a:chOff x="3696" y="1488"/>
              <a:chExt cx="1632" cy="2122"/>
            </a:xfrm>
          </p:grpSpPr>
          <p:sp>
            <p:nvSpPr>
              <p:cNvPr id="61" name="Line 55">
                <a:extLst>
                  <a:ext uri="{FF2B5EF4-FFF2-40B4-BE49-F238E27FC236}">
                    <a16:creationId xmlns:a16="http://schemas.microsoft.com/office/drawing/2014/main" id="{1B312A24-863C-4B40-8006-B73405E1D42E}"/>
                  </a:ext>
                </a:extLst>
              </p:cNvPr>
              <p:cNvSpPr>
                <a:spLocks noChangeShapeType="1"/>
              </p:cNvSpPr>
              <p:nvPr/>
            </p:nvSpPr>
            <p:spPr bwMode="auto">
              <a:xfrm>
                <a:off x="4952" y="2220"/>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2" name="Line 56">
                <a:extLst>
                  <a:ext uri="{FF2B5EF4-FFF2-40B4-BE49-F238E27FC236}">
                    <a16:creationId xmlns:a16="http://schemas.microsoft.com/office/drawing/2014/main" id="{B773E9FF-644B-A045-9FBD-59EA12A86600}"/>
                  </a:ext>
                </a:extLst>
              </p:cNvPr>
              <p:cNvSpPr>
                <a:spLocks noChangeShapeType="1"/>
              </p:cNvSpPr>
              <p:nvPr/>
            </p:nvSpPr>
            <p:spPr bwMode="auto">
              <a:xfrm>
                <a:off x="4027" y="2247"/>
                <a:ext cx="0" cy="6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 name="Line 57">
                <a:extLst>
                  <a:ext uri="{FF2B5EF4-FFF2-40B4-BE49-F238E27FC236}">
                    <a16:creationId xmlns:a16="http://schemas.microsoft.com/office/drawing/2014/main" id="{F5841B9D-AD85-3547-9EF5-5574220777EA}"/>
                  </a:ext>
                </a:extLst>
              </p:cNvPr>
              <p:cNvSpPr>
                <a:spLocks noChangeShapeType="1"/>
              </p:cNvSpPr>
              <p:nvPr/>
            </p:nvSpPr>
            <p:spPr bwMode="auto">
              <a:xfrm>
                <a:off x="4490" y="2688"/>
                <a:ext cx="0" cy="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4" name="Line 58">
                <a:extLst>
                  <a:ext uri="{FF2B5EF4-FFF2-40B4-BE49-F238E27FC236}">
                    <a16:creationId xmlns:a16="http://schemas.microsoft.com/office/drawing/2014/main" id="{CB39CDFC-39F8-574A-A9E6-000ABA812957}"/>
                  </a:ext>
                </a:extLst>
              </p:cNvPr>
              <p:cNvSpPr>
                <a:spLocks noChangeShapeType="1"/>
              </p:cNvSpPr>
              <p:nvPr/>
            </p:nvSpPr>
            <p:spPr bwMode="auto">
              <a:xfrm>
                <a:off x="4490" y="1797"/>
                <a:ext cx="0" cy="7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65" name="Group 59">
                <a:extLst>
                  <a:ext uri="{FF2B5EF4-FFF2-40B4-BE49-F238E27FC236}">
                    <a16:creationId xmlns:a16="http://schemas.microsoft.com/office/drawing/2014/main" id="{E558FC11-C02E-B548-89F2-C24409454332}"/>
                  </a:ext>
                </a:extLst>
              </p:cNvPr>
              <p:cNvGrpSpPr>
                <a:grpSpLocks/>
              </p:cNvGrpSpPr>
              <p:nvPr/>
            </p:nvGrpSpPr>
            <p:grpSpPr bwMode="auto">
              <a:xfrm>
                <a:off x="3995" y="1764"/>
                <a:ext cx="986" cy="959"/>
                <a:chOff x="600" y="1668"/>
                <a:chExt cx="1190" cy="959"/>
              </a:xfrm>
            </p:grpSpPr>
            <p:sp>
              <p:nvSpPr>
                <p:cNvPr id="80" name="AutoShape 60">
                  <a:extLst>
                    <a:ext uri="{FF2B5EF4-FFF2-40B4-BE49-F238E27FC236}">
                      <a16:creationId xmlns:a16="http://schemas.microsoft.com/office/drawing/2014/main" id="{86E89E6D-789E-1F4B-B91B-CAC579972209}"/>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1" name="Oval 61">
                  <a:extLst>
                    <a:ext uri="{FF2B5EF4-FFF2-40B4-BE49-F238E27FC236}">
                      <a16:creationId xmlns:a16="http://schemas.microsoft.com/office/drawing/2014/main" id="{58D2AF3C-1650-3B4C-8654-261B96868765}"/>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2" name="Oval 62">
                  <a:extLst>
                    <a:ext uri="{FF2B5EF4-FFF2-40B4-BE49-F238E27FC236}">
                      <a16:creationId xmlns:a16="http://schemas.microsoft.com/office/drawing/2014/main" id="{81903891-6D07-764B-8786-61076BFBE620}"/>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3" name="Oval 63">
                  <a:extLst>
                    <a:ext uri="{FF2B5EF4-FFF2-40B4-BE49-F238E27FC236}">
                      <a16:creationId xmlns:a16="http://schemas.microsoft.com/office/drawing/2014/main" id="{E8FF37CA-D7A3-474B-A1E7-BADD0201E2B2}"/>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84" name="Oval 64">
                  <a:extLst>
                    <a:ext uri="{FF2B5EF4-FFF2-40B4-BE49-F238E27FC236}">
                      <a16:creationId xmlns:a16="http://schemas.microsoft.com/office/drawing/2014/main" id="{0F228290-2181-F340-9DEA-64D59150D981}"/>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grpSp>
            <p:nvGrpSpPr>
              <p:cNvPr id="66" name="Group 65">
                <a:extLst>
                  <a:ext uri="{FF2B5EF4-FFF2-40B4-BE49-F238E27FC236}">
                    <a16:creationId xmlns:a16="http://schemas.microsoft.com/office/drawing/2014/main" id="{DCC5F0DF-85EF-F844-8CB9-FE74DAC7EB81}"/>
                  </a:ext>
                </a:extLst>
              </p:cNvPr>
              <p:cNvGrpSpPr>
                <a:grpSpLocks/>
              </p:cNvGrpSpPr>
              <p:nvPr/>
            </p:nvGrpSpPr>
            <p:grpSpPr bwMode="auto">
              <a:xfrm>
                <a:off x="4000" y="2490"/>
                <a:ext cx="986" cy="959"/>
                <a:chOff x="600" y="1668"/>
                <a:chExt cx="1190" cy="959"/>
              </a:xfrm>
            </p:grpSpPr>
            <p:sp>
              <p:nvSpPr>
                <p:cNvPr id="75" name="AutoShape 66">
                  <a:extLst>
                    <a:ext uri="{FF2B5EF4-FFF2-40B4-BE49-F238E27FC236}">
                      <a16:creationId xmlns:a16="http://schemas.microsoft.com/office/drawing/2014/main" id="{70FB73A6-699B-FC47-9562-44BC3B3765AE}"/>
                    </a:ext>
                  </a:extLst>
                </p:cNvPr>
                <p:cNvSpPr>
                  <a:spLocks noChangeArrowheads="1"/>
                </p:cNvSpPr>
                <p:nvPr/>
              </p:nvSpPr>
              <p:spPr bwMode="auto">
                <a:xfrm>
                  <a:off x="624" y="1680"/>
                  <a:ext cx="1152" cy="91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6" name="Oval 67">
                  <a:extLst>
                    <a:ext uri="{FF2B5EF4-FFF2-40B4-BE49-F238E27FC236}">
                      <a16:creationId xmlns:a16="http://schemas.microsoft.com/office/drawing/2014/main" id="{03DBD2C9-F094-E144-87A6-68166F5C1B37}"/>
                    </a:ext>
                  </a:extLst>
                </p:cNvPr>
                <p:cNvSpPr>
                  <a:spLocks noChangeArrowheads="1"/>
                </p:cNvSpPr>
                <p:nvPr/>
              </p:nvSpPr>
              <p:spPr bwMode="auto">
                <a:xfrm>
                  <a:off x="1161" y="1668"/>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7" name="Oval 68">
                  <a:extLst>
                    <a:ext uri="{FF2B5EF4-FFF2-40B4-BE49-F238E27FC236}">
                      <a16:creationId xmlns:a16="http://schemas.microsoft.com/office/drawing/2014/main" id="{668F10E5-BE37-7D42-9EB6-E6297549BB4C}"/>
                    </a:ext>
                  </a:extLst>
                </p:cNvPr>
                <p:cNvSpPr>
                  <a:spLocks noChangeArrowheads="1"/>
                </p:cNvSpPr>
                <p:nvPr/>
              </p:nvSpPr>
              <p:spPr bwMode="auto">
                <a:xfrm>
                  <a:off x="600" y="2106"/>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8" name="Oval 69">
                  <a:extLst>
                    <a:ext uri="{FF2B5EF4-FFF2-40B4-BE49-F238E27FC236}">
                      <a16:creationId xmlns:a16="http://schemas.microsoft.com/office/drawing/2014/main" id="{3AEDFFE9-E7F3-0545-8A5E-D13A43725D38}"/>
                    </a:ext>
                  </a:extLst>
                </p:cNvPr>
                <p:cNvSpPr>
                  <a:spLocks noChangeArrowheads="1"/>
                </p:cNvSpPr>
                <p:nvPr/>
              </p:nvSpPr>
              <p:spPr bwMode="auto">
                <a:xfrm>
                  <a:off x="1722" y="2085"/>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sp>
              <p:nvSpPr>
                <p:cNvPr id="79" name="Oval 70">
                  <a:extLst>
                    <a:ext uri="{FF2B5EF4-FFF2-40B4-BE49-F238E27FC236}">
                      <a16:creationId xmlns:a16="http://schemas.microsoft.com/office/drawing/2014/main" id="{937211D0-D1BD-D64D-9A8E-8F7BA80965FB}"/>
                    </a:ext>
                  </a:extLst>
                </p:cNvPr>
                <p:cNvSpPr>
                  <a:spLocks noChangeArrowheads="1"/>
                </p:cNvSpPr>
                <p:nvPr/>
              </p:nvSpPr>
              <p:spPr bwMode="auto">
                <a:xfrm>
                  <a:off x="1161" y="2559"/>
                  <a:ext cx="68" cy="6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p>
              </p:txBody>
            </p:sp>
          </p:grpSp>
          <p:sp>
            <p:nvSpPr>
              <p:cNvPr id="67" name="Text Box 71">
                <a:extLst>
                  <a:ext uri="{FF2B5EF4-FFF2-40B4-BE49-F238E27FC236}">
                    <a16:creationId xmlns:a16="http://schemas.microsoft.com/office/drawing/2014/main" id="{E3C1B3A1-B2FE-7F4B-861C-4E1F49EF0312}"/>
                  </a:ext>
                </a:extLst>
              </p:cNvPr>
              <p:cNvSpPr txBox="1">
                <a:spLocks noChangeArrowheads="1"/>
              </p:cNvSpPr>
              <p:nvPr/>
            </p:nvSpPr>
            <p:spPr bwMode="auto">
              <a:xfrm>
                <a:off x="4253" y="1488"/>
                <a:ext cx="10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111</a:t>
                </a:r>
              </a:p>
            </p:txBody>
          </p:sp>
          <p:sp>
            <p:nvSpPr>
              <p:cNvPr id="68" name="Text Box 72">
                <a:extLst>
                  <a:ext uri="{FF2B5EF4-FFF2-40B4-BE49-F238E27FC236}">
                    <a16:creationId xmlns:a16="http://schemas.microsoft.com/office/drawing/2014/main" id="{25391A4C-35B1-9544-B17F-7DA68DC46752}"/>
                  </a:ext>
                </a:extLst>
              </p:cNvPr>
              <p:cNvSpPr txBox="1">
                <a:spLocks noChangeArrowheads="1"/>
              </p:cNvSpPr>
              <p:nvPr/>
            </p:nvSpPr>
            <p:spPr bwMode="auto">
              <a:xfrm>
                <a:off x="3696" y="1968"/>
                <a:ext cx="10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110</a:t>
                </a:r>
              </a:p>
            </p:txBody>
          </p:sp>
          <p:sp>
            <p:nvSpPr>
              <p:cNvPr id="69" name="Text Box 73">
                <a:extLst>
                  <a:ext uri="{FF2B5EF4-FFF2-40B4-BE49-F238E27FC236}">
                    <a16:creationId xmlns:a16="http://schemas.microsoft.com/office/drawing/2014/main" id="{BB9D7644-5C10-4D44-A838-452787787EA2}"/>
                  </a:ext>
                </a:extLst>
              </p:cNvPr>
              <p:cNvSpPr txBox="1">
                <a:spLocks noChangeArrowheads="1"/>
              </p:cNvSpPr>
              <p:nvPr/>
            </p:nvSpPr>
            <p:spPr bwMode="auto">
              <a:xfrm>
                <a:off x="4930" y="2880"/>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dirty="0">
                    <a:solidFill>
                      <a:srgbClr val="C00000"/>
                    </a:solidFill>
                    <a:latin typeface="Times New Roman" panose="02020603050405020304" pitchFamily="18" charset="0"/>
                  </a:rPr>
                  <a:t>001</a:t>
                </a:r>
              </a:p>
            </p:txBody>
          </p:sp>
          <p:sp>
            <p:nvSpPr>
              <p:cNvPr id="70" name="Text Box 74">
                <a:extLst>
                  <a:ext uri="{FF2B5EF4-FFF2-40B4-BE49-F238E27FC236}">
                    <a16:creationId xmlns:a16="http://schemas.microsoft.com/office/drawing/2014/main" id="{00AA181B-585B-F344-9B6C-5B87DCE4AF74}"/>
                  </a:ext>
                </a:extLst>
              </p:cNvPr>
              <p:cNvSpPr txBox="1">
                <a:spLocks noChangeArrowheads="1"/>
              </p:cNvSpPr>
              <p:nvPr/>
            </p:nvSpPr>
            <p:spPr bwMode="auto">
              <a:xfrm>
                <a:off x="4930" y="2208"/>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011</a:t>
                </a:r>
              </a:p>
            </p:txBody>
          </p:sp>
          <p:sp>
            <p:nvSpPr>
              <p:cNvPr id="71" name="Text Box 75">
                <a:extLst>
                  <a:ext uri="{FF2B5EF4-FFF2-40B4-BE49-F238E27FC236}">
                    <a16:creationId xmlns:a16="http://schemas.microsoft.com/office/drawing/2014/main" id="{F52EBDD6-68C4-3142-B421-34C7735A7711}"/>
                  </a:ext>
                </a:extLst>
              </p:cNvPr>
              <p:cNvSpPr txBox="1">
                <a:spLocks noChangeArrowheads="1"/>
              </p:cNvSpPr>
              <p:nvPr/>
            </p:nvSpPr>
            <p:spPr bwMode="auto">
              <a:xfrm>
                <a:off x="4452" y="2208"/>
                <a:ext cx="4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rPr>
                  <a:t>101</a:t>
                </a:r>
              </a:p>
            </p:txBody>
          </p:sp>
          <p:sp>
            <p:nvSpPr>
              <p:cNvPr id="72" name="Text Box 76">
                <a:extLst>
                  <a:ext uri="{FF2B5EF4-FFF2-40B4-BE49-F238E27FC236}">
                    <a16:creationId xmlns:a16="http://schemas.microsoft.com/office/drawing/2014/main" id="{45A4997A-C39B-CD47-A0D0-7BC1A8B53592}"/>
                  </a:ext>
                </a:extLst>
              </p:cNvPr>
              <p:cNvSpPr txBox="1">
                <a:spLocks noChangeArrowheads="1"/>
              </p:cNvSpPr>
              <p:nvPr/>
            </p:nvSpPr>
            <p:spPr bwMode="auto">
              <a:xfrm>
                <a:off x="4452" y="2688"/>
                <a:ext cx="3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dirty="0">
                    <a:solidFill>
                      <a:srgbClr val="C00000"/>
                    </a:solidFill>
                    <a:latin typeface="Times New Roman" panose="02020603050405020304" pitchFamily="18" charset="0"/>
                  </a:rPr>
                  <a:t>010</a:t>
                </a:r>
              </a:p>
            </p:txBody>
          </p:sp>
          <p:sp>
            <p:nvSpPr>
              <p:cNvPr id="73" name="Text Box 77">
                <a:extLst>
                  <a:ext uri="{FF2B5EF4-FFF2-40B4-BE49-F238E27FC236}">
                    <a16:creationId xmlns:a16="http://schemas.microsoft.com/office/drawing/2014/main" id="{747DF086-7BDF-6B41-A3CA-70B221324592}"/>
                  </a:ext>
                </a:extLst>
              </p:cNvPr>
              <p:cNvSpPr txBox="1">
                <a:spLocks noChangeArrowheads="1"/>
              </p:cNvSpPr>
              <p:nvPr/>
            </p:nvSpPr>
            <p:spPr bwMode="auto">
              <a:xfrm>
                <a:off x="3792" y="297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dirty="0">
                    <a:solidFill>
                      <a:srgbClr val="C00000"/>
                    </a:solidFill>
                    <a:latin typeface="Times New Roman" panose="02020603050405020304" pitchFamily="18" charset="0"/>
                  </a:rPr>
                  <a:t>100</a:t>
                </a:r>
              </a:p>
            </p:txBody>
          </p:sp>
          <p:sp>
            <p:nvSpPr>
              <p:cNvPr id="74" name="Text Box 78">
                <a:extLst>
                  <a:ext uri="{FF2B5EF4-FFF2-40B4-BE49-F238E27FC236}">
                    <a16:creationId xmlns:a16="http://schemas.microsoft.com/office/drawing/2014/main" id="{DB0E3021-EA7D-8B41-B606-20B88EA131AB}"/>
                  </a:ext>
                </a:extLst>
              </p:cNvPr>
              <p:cNvSpPr txBox="1">
                <a:spLocks noChangeArrowheads="1"/>
              </p:cNvSpPr>
              <p:nvPr/>
            </p:nvSpPr>
            <p:spPr bwMode="auto">
              <a:xfrm>
                <a:off x="4464" y="336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sym typeface="Symbol" panose="05050102010706020507" pitchFamily="18" charset="2"/>
                  </a:rPr>
                  <a:t>000</a:t>
                </a:r>
                <a:endParaRPr kumimoji="1" lang="en-US" altLang="zh-CN" sz="2000" b="1">
                  <a:latin typeface="Times New Roman" panose="02020603050405020304" pitchFamily="18" charset="0"/>
                </a:endParaRPr>
              </a:p>
            </p:txBody>
          </p:sp>
        </p:grpSp>
      </p:grpSp>
    </p:spTree>
    <p:extLst>
      <p:ext uri="{BB962C8B-B14F-4D97-AF65-F5344CB8AC3E}">
        <p14:creationId xmlns:p14="http://schemas.microsoft.com/office/powerpoint/2010/main" val="389920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CN" altLang="en-US" sz="3600" dirty="0"/>
              <a:t>有限布尔代数的表示定理</a:t>
            </a:r>
          </a:p>
        </p:txBody>
      </p:sp>
      <mc:AlternateContent xmlns:mc="http://schemas.openxmlformats.org/markup-compatibility/2006" xmlns:a14="http://schemas.microsoft.com/office/drawing/2010/main">
        <mc:Choice Requires="a14">
          <p:sp>
            <p:nvSpPr>
              <p:cNvPr id="21507" name="Rectangle 3"/>
              <p:cNvSpPr>
                <a:spLocks noGrp="1" noChangeArrowheads="1"/>
              </p:cNvSpPr>
              <p:nvPr>
                <p:ph idx="1"/>
              </p:nvPr>
            </p:nvSpPr>
            <p:spPr/>
            <p:txBody>
              <a:bodyPr/>
              <a:lstStyle/>
              <a:p>
                <a:pPr algn="just" eaLnBrk="1" hangingPunct="1">
                  <a:lnSpc>
                    <a:spcPct val="120000"/>
                  </a:lnSpc>
                </a:pPr>
                <a:r>
                  <a:rPr lang="zh-CN" altLang="en-US" sz="2400" dirty="0">
                    <a:latin typeface="Times New Roman" panose="02020603050405020304" pitchFamily="18" charset="0"/>
                    <a:cs typeface="Times New Roman" panose="02020603050405020304" pitchFamily="18" charset="0"/>
                  </a:rPr>
                  <a:t>任一</a:t>
                </a:r>
                <a:r>
                  <a:rPr lang="zh-CN" altLang="en-US" sz="2400" dirty="0">
                    <a:solidFill>
                      <a:srgbClr val="FF0000"/>
                    </a:solidFill>
                    <a:latin typeface="Times New Roman" panose="02020603050405020304" pitchFamily="18" charset="0"/>
                    <a:cs typeface="Times New Roman" panose="02020603050405020304" pitchFamily="18" charset="0"/>
                  </a:rPr>
                  <a:t>有限</a:t>
                </a:r>
                <a:r>
                  <a:rPr lang="zh-CN" altLang="en-US" sz="2400" dirty="0">
                    <a:latin typeface="Times New Roman" panose="02020603050405020304" pitchFamily="18" charset="0"/>
                    <a:cs typeface="Times New Roman" panose="02020603050405020304" pitchFamily="18" charset="0"/>
                  </a:rPr>
                  <a:t>布尔代数</a:t>
                </a:r>
                <a:r>
                  <a:rPr lang="en-US" altLang="zh-CN" sz="2400" i="1" dirty="0">
                    <a:latin typeface="Times New Roman" panose="02020603050405020304" pitchFamily="18" charset="0"/>
                    <a:cs typeface="Times New Roman" panose="02020603050405020304" pitchFamily="18" charset="0"/>
                  </a:rPr>
                  <a:t>B</a:t>
                </a:r>
                <a:r>
                  <a:rPr lang="en-US" altLang="zh-CN" sz="2400" dirty="0">
                    <a:latin typeface="Times New Roman" panose="02020603050405020304" pitchFamily="18" charset="0"/>
                    <a:cs typeface="Times New Roman" panose="02020603050405020304" pitchFamily="18" charset="0"/>
                  </a:rPr>
                  <a:t> </a:t>
                </a:r>
                <a:r>
                  <a:rPr lang="zh-CN" altLang="en-US" sz="2400" b="1" dirty="0">
                    <a:solidFill>
                      <a:srgbClr val="0000CC"/>
                    </a:solidFill>
                    <a:latin typeface="Times New Roman" panose="02020603050405020304" pitchFamily="18" charset="0"/>
                    <a:cs typeface="Times New Roman" panose="02020603050405020304" pitchFamily="18" charset="0"/>
                  </a:rPr>
                  <a:t>同构于</a:t>
                </a:r>
                <a:r>
                  <a:rPr lang="zh-CN" altLang="en-US" sz="2400" i="1" dirty="0">
                    <a:solidFill>
                      <a:srgbClr val="FF0000"/>
                    </a:solidFill>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B</a:t>
                </a:r>
                <a:r>
                  <a:rPr lang="zh-CN" altLang="en-US" sz="2400" dirty="0">
                    <a:latin typeface="Times New Roman" panose="02020603050405020304" pitchFamily="18" charset="0"/>
                    <a:cs typeface="Times New Roman" panose="02020603050405020304" pitchFamily="18" charset="0"/>
                  </a:rPr>
                  <a:t>中所有的原子构成的集合</a:t>
                </a:r>
                <a:r>
                  <a:rPr lang="en-US" altLang="zh-CN" sz="2400" i="1"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的幂集代数系统</a:t>
                </a:r>
                <a:r>
                  <a:rPr lang="en-US" altLang="zh-CN" sz="2400" i="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A</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Marshall H.</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Stone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1936)</a:t>
                </a:r>
                <a:endParaRPr lang="zh-CN" altLang="en-US" sz="2000" dirty="0">
                  <a:latin typeface="Times New Roman" panose="02020603050405020304" pitchFamily="18" charset="0"/>
                  <a:cs typeface="Times New Roman" panose="02020603050405020304" pitchFamily="18" charset="0"/>
                </a:endParaRPr>
              </a:p>
              <a:p>
                <a:pPr algn="just" eaLnBrk="1" hangingPunct="1">
                  <a:lnSpc>
                    <a:spcPct val="120000"/>
                  </a:lnSpc>
                  <a:buFont typeface="Wingdings" panose="05000000000000000000" pitchFamily="2" charset="2"/>
                  <a:buNone/>
                </a:pPr>
                <a:r>
                  <a:rPr lang="zh-CN" altLang="en-US" sz="2400" dirty="0">
                    <a:solidFill>
                      <a:srgbClr val="CC9900"/>
                    </a:solidFill>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 即</a:t>
                </a:r>
                <a:r>
                  <a:rPr lang="zh-CN" altLang="en-US" sz="2400" dirty="0">
                    <a:solidFill>
                      <a:srgbClr val="0315BD"/>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2400" i="1" dirty="0" smtClean="0">
                        <a:solidFill>
                          <a:srgbClr val="0315BD"/>
                        </a:solidFill>
                        <a:latin typeface="Cambria Math" panose="02040503050406030204" pitchFamily="18" charset="0"/>
                        <a:cs typeface="Times New Roman" panose="02020603050405020304" pitchFamily="18" charset="0"/>
                        <a:sym typeface="Wingdings" panose="05000000000000000000" pitchFamily="2" charset="2"/>
                      </a:rPr>
                      <m:t>(</m:t>
                    </m:r>
                    <m:r>
                      <a:rPr lang="en-US" altLang="zh-CN" sz="2400" i="1" dirty="0">
                        <a:solidFill>
                          <a:srgbClr val="0315BD"/>
                        </a:solidFill>
                        <a:latin typeface="Cambria Math" panose="02040503050406030204" pitchFamily="18" charset="0"/>
                        <a:cs typeface="Times New Roman" panose="02020603050405020304" pitchFamily="18" charset="0"/>
                      </a:rPr>
                      <m:t>𝐵</m:t>
                    </m:r>
                    <m:r>
                      <a:rPr lang="en-US" altLang="zh-CN" sz="2400" i="1" dirty="0">
                        <a:solidFill>
                          <a:srgbClr val="0315BD"/>
                        </a:solidFill>
                        <a:latin typeface="Cambria Math" panose="02040503050406030204" pitchFamily="18" charset="0"/>
                        <a:cs typeface="Times New Roman" panose="02020603050405020304" pitchFamily="18" charset="0"/>
                      </a:rPr>
                      <m:t>, ∧, ∨, </m:t>
                    </m:r>
                    <m:acc>
                      <m:accPr>
                        <m:chr m:val="̅"/>
                        <m:ctrlPr>
                          <a:rPr lang="en-US" altLang="zh-CN" sz="2400" b="0" i="1" dirty="0" smtClean="0">
                            <a:solidFill>
                              <a:srgbClr val="0315BD"/>
                            </a:solidFill>
                            <a:latin typeface="Cambria Math" panose="02040503050406030204" pitchFamily="18" charset="0"/>
                            <a:cs typeface="Times New Roman" panose="02020603050405020304" pitchFamily="18" charset="0"/>
                          </a:rPr>
                        </m:ctrlPr>
                      </m:accPr>
                      <m:e/>
                    </m:acc>
                    <m:r>
                      <a:rPr lang="en-US" altLang="zh-CN" sz="2400" i="1" dirty="0" smtClean="0">
                        <a:solidFill>
                          <a:srgbClr val="0315BD"/>
                        </a:solidFill>
                        <a:latin typeface="Cambria Math" panose="02040503050406030204" pitchFamily="18" charset="0"/>
                        <a:cs typeface="Times New Roman" panose="02020603050405020304" pitchFamily="18" charset="0"/>
                      </a:rPr>
                      <m:t>,</m:t>
                    </m:r>
                    <m:r>
                      <a:rPr lang="en-US" altLang="zh-CN" sz="2400" i="1" dirty="0">
                        <a:solidFill>
                          <a:srgbClr val="0315BD"/>
                        </a:solidFill>
                        <a:latin typeface="Cambria Math" panose="02040503050406030204" pitchFamily="18" charset="0"/>
                        <a:cs typeface="Times New Roman" panose="02020603050405020304" pitchFamily="18" charset="0"/>
                      </a:rPr>
                      <m:t> </m:t>
                    </m:r>
                    <m:r>
                      <a:rPr lang="en-US" altLang="zh-CN" sz="2400" b="1" i="1" dirty="0">
                        <a:solidFill>
                          <a:srgbClr val="0315BD"/>
                        </a:solidFill>
                        <a:latin typeface="Cambria Math" panose="02040503050406030204" pitchFamily="18" charset="0"/>
                        <a:cs typeface="Times New Roman" panose="02020603050405020304" pitchFamily="18" charset="0"/>
                      </a:rPr>
                      <m:t>𝟎</m:t>
                    </m:r>
                    <m:r>
                      <a:rPr lang="en-US" altLang="zh-CN" sz="2400" i="1" dirty="0">
                        <a:solidFill>
                          <a:srgbClr val="0315BD"/>
                        </a:solidFill>
                        <a:latin typeface="Cambria Math" panose="02040503050406030204" pitchFamily="18" charset="0"/>
                        <a:cs typeface="Times New Roman" panose="02020603050405020304" pitchFamily="18" charset="0"/>
                      </a:rPr>
                      <m:t>, </m:t>
                    </m:r>
                    <m:r>
                      <a:rPr lang="en-US" altLang="zh-CN" sz="2400" b="1" i="1" dirty="0">
                        <a:solidFill>
                          <a:srgbClr val="0315BD"/>
                        </a:solidFill>
                        <a:latin typeface="Cambria Math" panose="02040503050406030204" pitchFamily="18" charset="0"/>
                        <a:cs typeface="Times New Roman" panose="02020603050405020304" pitchFamily="18" charset="0"/>
                      </a:rPr>
                      <m:t>𝟏</m:t>
                    </m:r>
                    <m:r>
                      <a:rPr lang="en-US" altLang="zh-CN" sz="2400" i="1" dirty="0">
                        <a:solidFill>
                          <a:srgbClr val="0315BD"/>
                        </a:solidFill>
                        <a:latin typeface="Cambria Math" panose="02040503050406030204" pitchFamily="18" charset="0"/>
                        <a:cs typeface="Times New Roman" panose="02020603050405020304" pitchFamily="18" charset="0"/>
                      </a:rPr>
                      <m:t>) </m:t>
                    </m:r>
                    <m:r>
                      <a:rPr lang="en-US" altLang="zh-CN" sz="2400" i="1" dirty="0">
                        <a:solidFill>
                          <a:srgbClr val="0315BD"/>
                        </a:solidFill>
                        <a:latin typeface="Cambria Math" panose="02040503050406030204" pitchFamily="18" charset="0"/>
                        <a:cs typeface="Times New Roman" panose="02020603050405020304" pitchFamily="18" charset="0"/>
                        <a:sym typeface="Symbol" panose="05050102010706020507" pitchFamily="18" charset="2"/>
                      </a:rPr>
                      <m:t></m:t>
                    </m:r>
                    <m:r>
                      <a:rPr lang="en-US" altLang="zh-CN" sz="2400" i="1" dirty="0">
                        <a:solidFill>
                          <a:srgbClr val="0315BD"/>
                        </a:solidFill>
                        <a:latin typeface="Cambria Math" panose="02040503050406030204" pitchFamily="18" charset="0"/>
                        <a:cs typeface="Times New Roman" panose="02020603050405020304" pitchFamily="18" charset="0"/>
                      </a:rPr>
                      <m:t> </m:t>
                    </m:r>
                    <m:d>
                      <m:dPr>
                        <m:ctrlPr>
                          <a:rPr lang="en-US" altLang="zh-CN" sz="2400" i="1" dirty="0">
                            <a:solidFill>
                              <a:srgbClr val="0315BD"/>
                            </a:solidFill>
                            <a:latin typeface="Cambria Math" panose="02040503050406030204" pitchFamily="18" charset="0"/>
                            <a:cs typeface="Times New Roman" panose="02020603050405020304" pitchFamily="18" charset="0"/>
                            <a:sym typeface="Symbol" panose="05050102010706020507" pitchFamily="18" charset="2"/>
                          </a:rPr>
                        </m:ctrlPr>
                      </m:dPr>
                      <m:e>
                        <m:r>
                          <a:rPr lang="en-US" altLang="zh-CN" sz="2400" i="1" dirty="0">
                            <a:solidFill>
                              <a:srgbClr val="0315BD"/>
                            </a:solidFill>
                            <a:latin typeface="Cambria Math" panose="02040503050406030204" pitchFamily="18" charset="0"/>
                            <a:cs typeface="Times New Roman" panose="02020603050405020304" pitchFamily="18" charset="0"/>
                          </a:rPr>
                          <m:t>𝑃</m:t>
                        </m:r>
                        <m:d>
                          <m:dPr>
                            <m:ctrlPr>
                              <a:rPr lang="en-US" altLang="zh-CN" sz="2400" i="1" dirty="0">
                                <a:solidFill>
                                  <a:srgbClr val="0315BD"/>
                                </a:solidFill>
                                <a:latin typeface="Cambria Math" panose="02040503050406030204" pitchFamily="18" charset="0"/>
                                <a:cs typeface="Times New Roman" panose="02020603050405020304" pitchFamily="18" charset="0"/>
                              </a:rPr>
                            </m:ctrlPr>
                          </m:dPr>
                          <m:e>
                            <m:r>
                              <a:rPr lang="en-US" altLang="zh-CN" sz="2400" i="1" dirty="0">
                                <a:solidFill>
                                  <a:srgbClr val="0315BD"/>
                                </a:solidFill>
                                <a:latin typeface="Cambria Math" panose="02040503050406030204" pitchFamily="18" charset="0"/>
                                <a:cs typeface="Times New Roman" panose="02020603050405020304" pitchFamily="18" charset="0"/>
                              </a:rPr>
                              <m:t>𝐴</m:t>
                            </m:r>
                          </m:e>
                        </m:d>
                        <m:r>
                          <a:rPr lang="en-US" altLang="zh-CN" sz="2400" i="1" dirty="0">
                            <a:solidFill>
                              <a:srgbClr val="0315BD"/>
                            </a:solidFill>
                            <a:latin typeface="Cambria Math" panose="02040503050406030204" pitchFamily="18" charset="0"/>
                            <a:cs typeface="Times New Roman" panose="02020603050405020304" pitchFamily="18" charset="0"/>
                          </a:rPr>
                          <m:t>,</m:t>
                        </m:r>
                        <m:r>
                          <a:rPr lang="en-US" altLang="zh-CN" sz="2400" b="0" i="1" dirty="0" smtClean="0">
                            <a:solidFill>
                              <a:srgbClr val="0315BD"/>
                            </a:solidFill>
                            <a:latin typeface="Cambria Math" panose="02040503050406030204" pitchFamily="18" charset="0"/>
                            <a:cs typeface="Times New Roman" panose="02020603050405020304" pitchFamily="18" charset="0"/>
                          </a:rPr>
                          <m:t>∩</m:t>
                        </m:r>
                        <m:r>
                          <a:rPr lang="en-US" altLang="zh-CN" sz="2400" i="1" dirty="0">
                            <a:solidFill>
                              <a:srgbClr val="0315BD"/>
                            </a:solidFill>
                            <a:latin typeface="Cambria Math" panose="02040503050406030204" pitchFamily="18" charset="0"/>
                            <a:cs typeface="Times New Roman" panose="02020603050405020304" pitchFamily="18" charset="0"/>
                          </a:rPr>
                          <m:t>, </m:t>
                        </m:r>
                        <m:r>
                          <a:rPr lang="en-US" altLang="zh-CN" sz="2400" b="0" i="1" dirty="0" smtClean="0">
                            <a:solidFill>
                              <a:srgbClr val="0315BD"/>
                            </a:solidFill>
                            <a:latin typeface="Cambria Math" panose="02040503050406030204" pitchFamily="18" charset="0"/>
                            <a:cs typeface="Times New Roman" panose="02020603050405020304" pitchFamily="18" charset="0"/>
                          </a:rPr>
                          <m:t>∪</m:t>
                        </m:r>
                        <m:r>
                          <a:rPr lang="en-US" altLang="zh-CN" sz="2400" i="1" dirty="0">
                            <a:solidFill>
                              <a:srgbClr val="0315BD"/>
                            </a:solidFill>
                            <a:latin typeface="Cambria Math" panose="02040503050406030204" pitchFamily="18" charset="0"/>
                            <a:cs typeface="Times New Roman" panose="02020603050405020304" pitchFamily="18" charset="0"/>
                          </a:rPr>
                          <m:t>, </m:t>
                        </m:r>
                        <m:r>
                          <a:rPr lang="en-US" altLang="zh-CN" sz="2400" b="0" i="1" dirty="0" smtClean="0">
                            <a:solidFill>
                              <a:srgbClr val="0315BD"/>
                            </a:solidFill>
                            <a:latin typeface="Cambria Math" panose="02040503050406030204" pitchFamily="18" charset="0"/>
                            <a:cs typeface="Times New Roman" panose="02020603050405020304" pitchFamily="18" charset="0"/>
                            <a:sym typeface="Symbol" panose="05050102010706020507" pitchFamily="18" charset="2"/>
                          </a:rPr>
                          <m:t> ̃</m:t>
                        </m:r>
                        <m:r>
                          <a:rPr lang="en-US" altLang="zh-CN" sz="2400" i="1" dirty="0">
                            <a:solidFill>
                              <a:srgbClr val="0315BD"/>
                            </a:solidFill>
                            <a:latin typeface="Cambria Math" panose="02040503050406030204" pitchFamily="18" charset="0"/>
                            <a:cs typeface="Times New Roman" panose="02020603050405020304" pitchFamily="18" charset="0"/>
                          </a:rPr>
                          <m:t>, </m:t>
                        </m:r>
                        <m:r>
                          <a:rPr lang="en-US" altLang="zh-CN" sz="2400" b="0" i="1" dirty="0" smtClean="0">
                            <a:solidFill>
                              <a:srgbClr val="0315BD"/>
                            </a:solidFill>
                            <a:latin typeface="Cambria Math" panose="02040503050406030204" pitchFamily="18" charset="0"/>
                            <a:cs typeface="Times New Roman" panose="02020603050405020304" pitchFamily="18" charset="0"/>
                            <a:sym typeface="Symbol" panose="05050102010706020507" pitchFamily="18" charset="2"/>
                          </a:rPr>
                          <m:t>∅</m:t>
                        </m:r>
                        <m:r>
                          <a:rPr lang="en-US" altLang="zh-CN" sz="2400" i="1" dirty="0">
                            <a:solidFill>
                              <a:srgbClr val="0315BD"/>
                            </a:solidFill>
                            <a:latin typeface="Cambria Math" panose="02040503050406030204" pitchFamily="18" charset="0"/>
                            <a:cs typeface="Times New Roman" panose="02020603050405020304" pitchFamily="18" charset="0"/>
                          </a:rPr>
                          <m:t>, </m:t>
                        </m:r>
                        <m:r>
                          <a:rPr lang="en-US" altLang="zh-CN" sz="2400" i="1" dirty="0">
                            <a:solidFill>
                              <a:srgbClr val="0315BD"/>
                            </a:solidFill>
                            <a:latin typeface="Cambria Math" panose="02040503050406030204" pitchFamily="18" charset="0"/>
                            <a:cs typeface="Times New Roman" panose="02020603050405020304" pitchFamily="18" charset="0"/>
                          </a:rPr>
                          <m:t>𝐴</m:t>
                        </m:r>
                      </m:e>
                    </m:d>
                  </m:oMath>
                </a14:m>
                <a:endParaRPr lang="en-US" altLang="zh-CN" sz="2400" dirty="0">
                  <a:solidFill>
                    <a:srgbClr val="0315BD"/>
                  </a:solidFill>
                  <a:latin typeface="Times New Roman" panose="02020603050405020304" pitchFamily="18" charset="0"/>
                  <a:cs typeface="Times New Roman" panose="02020603050405020304" pitchFamily="18" charset="0"/>
                </a:endParaRPr>
              </a:p>
              <a:p>
                <a:pPr lvl="3" algn="just" eaLnBrk="1" hangingPunct="1">
                  <a:lnSpc>
                    <a:spcPct val="120000"/>
                  </a:lnSpc>
                </a:pPr>
                <a:endParaRPr lang="en-US" altLang="zh-CN" sz="1200" dirty="0">
                  <a:latin typeface="Times New Roman" panose="02020603050405020304" pitchFamily="18" charset="0"/>
                  <a:cs typeface="Times New Roman" panose="02020603050405020304" pitchFamily="18" charset="0"/>
                </a:endParaRPr>
              </a:p>
              <a:p>
                <a:pPr algn="just" eaLnBrk="1" hangingPunct="1">
                  <a:lnSpc>
                    <a:spcPct val="120000"/>
                  </a:lnSpc>
                </a:pPr>
                <a:r>
                  <a:rPr lang="zh-CN" altLang="en-US" sz="2000" dirty="0">
                    <a:latin typeface="Times New Roman" panose="02020603050405020304" pitchFamily="18" charset="0"/>
                    <a:cs typeface="Times New Roman" panose="02020603050405020304" pitchFamily="18" charset="0"/>
                  </a:rPr>
                  <a:t>备注（关于</a:t>
                </a:r>
                <a:r>
                  <a:rPr lang="zh-CN" altLang="en-US" sz="2000" dirty="0">
                    <a:solidFill>
                      <a:srgbClr val="FF0000"/>
                    </a:solidFill>
                    <a:latin typeface="Times New Roman" panose="02020603050405020304" pitchFamily="18" charset="0"/>
                    <a:cs typeface="Times New Roman" panose="02020603050405020304" pitchFamily="18" charset="0"/>
                  </a:rPr>
                  <a:t>无限</a:t>
                </a:r>
                <a:r>
                  <a:rPr lang="zh-CN" altLang="en-US" sz="2000" dirty="0">
                    <a:latin typeface="Times New Roman" panose="02020603050405020304" pitchFamily="18" charset="0"/>
                    <a:cs typeface="Times New Roman" panose="02020603050405020304" pitchFamily="18" charset="0"/>
                  </a:rPr>
                  <a:t>布尔代数）</a:t>
                </a:r>
                <a:endParaRPr lang="en-US" altLang="zh-CN" sz="2000" dirty="0">
                  <a:latin typeface="Times New Roman" panose="02020603050405020304" pitchFamily="18" charset="0"/>
                  <a:cs typeface="Times New Roman" panose="02020603050405020304" pitchFamily="18" charset="0"/>
                </a:endParaRPr>
              </a:p>
              <a:p>
                <a:pPr lvl="1" algn="just" eaLnBrk="1" hangingPunct="1">
                  <a:lnSpc>
                    <a:spcPct val="120000"/>
                  </a:lnSpc>
                </a:pPr>
                <a:r>
                  <a:rPr lang="en-US" altLang="zh-CN" sz="2000" dirty="0">
                    <a:latin typeface="Times New Roman" panose="02020603050405020304" pitchFamily="18" charset="0"/>
                    <a:cs typeface="Times New Roman" panose="02020603050405020304" pitchFamily="18" charset="0"/>
                  </a:rPr>
                  <a:t>2</a:t>
                </a:r>
                <a:r>
                  <a:rPr lang="en-US" altLang="zh-CN" sz="2000" baseline="30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，即无限的</a:t>
                </a:r>
                <a:r>
                  <a:rPr lang="en-US" altLang="zh-CN" sz="2000" dirty="0">
                    <a:latin typeface="Times New Roman" panose="02020603050405020304" pitchFamily="18" charset="0"/>
                    <a:cs typeface="Times New Roman" panose="02020603050405020304" pitchFamily="18" charset="0"/>
                  </a:rPr>
                  <a:t>0/1</a:t>
                </a:r>
                <a:r>
                  <a:rPr lang="zh-CN" altLang="en-US" sz="2000" dirty="0">
                    <a:latin typeface="Times New Roman" panose="02020603050405020304" pitchFamily="18" charset="0"/>
                    <a:cs typeface="Times New Roman" panose="02020603050405020304" pitchFamily="18" charset="0"/>
                  </a:rPr>
                  <a:t>序列</a:t>
                </a:r>
                <a:r>
                  <a:rPr lang="en-US" altLang="zh-CN" sz="2000" i="1" dirty="0">
                    <a:latin typeface="Times New Roman" panose="02020603050405020304" pitchFamily="18" charset="0"/>
                    <a:cs typeface="Times New Roman" panose="02020603050405020304" pitchFamily="18" charset="0"/>
                  </a:rPr>
                  <a:t>x</a:t>
                </a:r>
                <a:r>
                  <a:rPr lang="en-US" altLang="zh-CN" sz="2000" baseline="-25000" dirty="0">
                    <a:latin typeface="Times New Roman" panose="02020603050405020304" pitchFamily="18" charset="0"/>
                    <a:cs typeface="Times New Roman" panose="02020603050405020304" pitchFamily="18" charset="0"/>
                  </a:rPr>
                  <a:t>0</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x</a:t>
                </a:r>
                <a:r>
                  <a:rPr lang="en-US" altLang="zh-CN" sz="2000" baseline="-25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 x</a:t>
                </a:r>
                <a:r>
                  <a:rPr lang="en-US" altLang="zh-CN" sz="2000" baseline="-25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a:t>
                </a:r>
              </a:p>
              <a:p>
                <a:pPr lvl="2" algn="just" eaLnBrk="1" hangingPunct="1">
                  <a:lnSpc>
                    <a:spcPct val="120000"/>
                  </a:lnSpc>
                </a:pPr>
                <a:r>
                  <a:rPr lang="zh-CN" altLang="en-US" sz="2000" dirty="0">
                    <a:latin typeface="Times New Roman" panose="02020603050405020304" pitchFamily="18" charset="0"/>
                    <a:cs typeface="Times New Roman" panose="02020603050405020304" pitchFamily="18" charset="0"/>
                  </a:rPr>
                  <a:t>这一无限布尔代数有原子</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a:p>
                <a:pPr lvl="1" algn="just" eaLnBrk="1" hangingPunct="1">
                  <a:lnSpc>
                    <a:spcPct val="120000"/>
                  </a:lnSpc>
                </a:pPr>
                <a:r>
                  <a:rPr lang="en-US" altLang="zh-CN" sz="2000" dirty="0">
                    <a:latin typeface="Times New Roman" panose="02020603050405020304" pitchFamily="18" charset="0"/>
                    <a:cs typeface="Times New Roman" panose="02020603050405020304" pitchFamily="18" charset="0"/>
                  </a:rPr>
                  <a:t>2</a:t>
                </a:r>
                <a:r>
                  <a:rPr lang="en-US" altLang="zh-CN" sz="2000" baseline="30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的一个子代数：周期序列（</a:t>
                </a:r>
                <a:r>
                  <a:rPr lang="en-US" altLang="zh-CN" sz="2000" dirty="0">
                    <a:latin typeface="Times New Roman" panose="02020603050405020304" pitchFamily="18" charset="0"/>
                    <a:cs typeface="Times New Roman" panose="02020603050405020304" pitchFamily="18" charset="0"/>
                  </a:rPr>
                  <a:t>Periodic sequence</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lvl="2" algn="just" eaLnBrk="1" hangingPunct="1">
                  <a:lnSpc>
                    <a:spcPct val="120000"/>
                  </a:lnSpc>
                </a:pPr>
                <a:r>
                  <a:rPr lang="zh-CN" altLang="en-US" sz="2000" dirty="0">
                    <a:solidFill>
                      <a:srgbClr val="FF0000"/>
                    </a:solidFill>
                    <a:latin typeface="Times New Roman" panose="02020603050405020304" pitchFamily="18" charset="0"/>
                    <a:cs typeface="Times New Roman" panose="02020603050405020304" pitchFamily="18" charset="0"/>
                  </a:rPr>
                  <a:t>这个布尔代数没有原子</a:t>
                </a:r>
                <a:r>
                  <a:rPr lang="en-US" altLang="zh-CN" sz="2000" dirty="0">
                    <a:solidFill>
                      <a:srgbClr val="FF0000"/>
                    </a:solidFill>
                    <a:latin typeface="Times New Roman" panose="02020603050405020304" pitchFamily="18" charset="0"/>
                    <a:cs typeface="Times New Roman" panose="02020603050405020304" pitchFamily="18" charset="0"/>
                  </a:rPr>
                  <a:t> </a:t>
                </a:r>
                <a:endParaRPr lang="zh-CN" altLang="en-US" sz="2000" dirty="0">
                  <a:solidFill>
                    <a:srgbClr val="FF0000"/>
                  </a:solidFill>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None/>
                </a:pPr>
                <a:endParaRPr lang="en-US" altLang="zh-CN" sz="2400"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21507" name="Rectangle 3"/>
              <p:cNvSpPr>
                <a:spLocks noGrp="1" noRot="1" noChangeAspect="1" noMove="1" noResize="1" noEditPoints="1" noAdjustHandles="1" noChangeArrowheads="1" noChangeShapeType="1" noTextEdit="1"/>
              </p:cNvSpPr>
              <p:nvPr>
                <p:ph idx="1"/>
              </p:nvPr>
            </p:nvSpPr>
            <p:spPr>
              <a:blipFill>
                <a:blip r:embed="rId3"/>
                <a:stretch>
                  <a:fillRect l="-1235" t="-573" r="-1080"/>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C1978977-2C2B-A244-9FCB-F5217EB9D263}"/>
              </a:ext>
            </a:extLst>
          </p:cNvPr>
          <p:cNvSpPr>
            <a:spLocks noGrp="1"/>
          </p:cNvSpPr>
          <p:nvPr>
            <p:ph type="dt" sz="half" idx="2"/>
          </p:nvPr>
        </p:nvSpPr>
        <p:spPr/>
        <p:txBody>
          <a:bodyPr/>
          <a:lstStyle/>
          <a:p>
            <a:pPr>
              <a:defRPr/>
            </a:pPr>
            <a:fld id="{E9710CC1-3895-A648-99A9-0E9B45DFE63B}"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95E86725-A08C-BA40-8D14-292DCAE1F0B2}"/>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41988" name="灯片编号占位符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694DDB-D120-4B74-BDB4-DF8215E17D10}" type="slidenum">
              <a:rPr lang="en-US" altLang="zh-CN" smtClean="0"/>
              <a:pPr/>
              <a:t>24</a:t>
            </a:fld>
            <a:endParaRPr lang="en-US" altLang="zh-CN"/>
          </a:p>
        </p:txBody>
      </p:sp>
    </p:spTree>
    <p:extLst>
      <p:ext uri="{BB962C8B-B14F-4D97-AF65-F5344CB8AC3E}">
        <p14:creationId xmlns:p14="http://schemas.microsoft.com/office/powerpoint/2010/main" val="299113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A68F53-A1D6-4240-A603-3A5F2F6336D5}"/>
              </a:ext>
            </a:extLst>
          </p:cNvPr>
          <p:cNvSpPr>
            <a:spLocks noGrp="1"/>
          </p:cNvSpPr>
          <p:nvPr>
            <p:ph type="title"/>
          </p:nvPr>
        </p:nvSpPr>
        <p:spPr/>
        <p:txBody>
          <a:bodyPr/>
          <a:lstStyle/>
          <a:p>
            <a:r>
              <a:rPr lang="zh-CN" altLang="en-US" sz="4000" dirty="0"/>
              <a:t>有限布尔代数的表示定理</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99D23B9-3381-7B40-AB98-EC0664C46E34}"/>
                  </a:ext>
                </a:extLst>
              </p:cNvPr>
              <p:cNvSpPr>
                <a:spLocks noGrp="1"/>
              </p:cNvSpPr>
              <p:nvPr>
                <p:ph idx="1"/>
              </p:nvPr>
            </p:nvSpPr>
            <p:spPr/>
            <p:txBody>
              <a:bodyPr/>
              <a:lstStyle/>
              <a:p>
                <a:r>
                  <a:rPr kumimoji="1" lang="zh-CN" altLang="en-US" sz="2400" dirty="0">
                    <a:latin typeface="Times New Roman" panose="02020603050405020304" pitchFamily="18" charset="0"/>
                    <a:cs typeface="Times New Roman" panose="02020603050405020304" pitchFamily="18" charset="0"/>
                  </a:rPr>
                  <a:t>证明概要</a:t>
                </a:r>
                <a:endParaRPr kumimoji="1" lang="en-US" altLang="zh-CN" sz="2400" dirty="0">
                  <a:latin typeface="Times New Roman" panose="02020603050405020304" pitchFamily="18" charset="0"/>
                  <a:cs typeface="Times New Roman" panose="02020603050405020304" pitchFamily="18" charset="0"/>
                </a:endParaRPr>
              </a:p>
              <a:p>
                <a:pPr marL="344487" lvl="1" indent="0">
                  <a:buNone/>
                </a:pPr>
                <a:r>
                  <a:rPr kumimoji="1" lang="zh-CN" altLang="en-US" sz="2000" dirty="0">
                    <a:latin typeface="Times New Roman" panose="02020603050405020304" pitchFamily="18" charset="0"/>
                    <a:cs typeface="Times New Roman" panose="02020603050405020304" pitchFamily="18" charset="0"/>
                  </a:rPr>
                  <a:t>令</a:t>
                </a:r>
                <a14:m>
                  <m:oMath xmlns:m="http://schemas.openxmlformats.org/officeDocument/2006/math">
                    <m:r>
                      <a:rPr kumimoji="1" lang="en-US" altLang="zh-CN" sz="2000" b="0" i="1" smtClean="0">
                        <a:latin typeface="Cambria Math" panose="02040503050406030204" pitchFamily="18" charset="0"/>
                      </a:rPr>
                      <m:t>𝐴</m:t>
                    </m:r>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𝑎</m:t>
                        </m:r>
                      </m:e>
                      <m:sub>
                        <m:r>
                          <a:rPr kumimoji="1" lang="en-US" altLang="zh-CN" sz="2000" b="0" i="1" smtClean="0">
                            <a:latin typeface="Cambria Math" panose="02040503050406030204" pitchFamily="18" charset="0"/>
                          </a:rPr>
                          <m:t>1</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𝑎</m:t>
                        </m:r>
                      </m:e>
                      <m:sub>
                        <m:r>
                          <a:rPr kumimoji="1" lang="en-US" altLang="zh-CN" sz="2000" b="0" i="1" smtClean="0">
                            <a:latin typeface="Cambria Math" panose="02040503050406030204" pitchFamily="18" charset="0"/>
                          </a:rPr>
                          <m:t>2</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𝑎</m:t>
                        </m:r>
                      </m:e>
                      <m:sub>
                        <m:r>
                          <a:rPr kumimoji="1" lang="en-US" altLang="zh-CN" sz="2000" b="0" i="1" smtClean="0">
                            <a:latin typeface="Cambria Math" panose="02040503050406030204" pitchFamily="18" charset="0"/>
                          </a:rPr>
                          <m:t>𝑛</m:t>
                        </m:r>
                      </m:sub>
                    </m:sSub>
                    <m:r>
                      <a:rPr kumimoji="1" lang="en-US" altLang="zh-CN" sz="2000" b="0" i="1" smtClean="0">
                        <a:latin typeface="Cambria Math" panose="02040503050406030204" pitchFamily="18" charset="0"/>
                      </a:rPr>
                      <m:t>}</m:t>
                    </m:r>
                  </m:oMath>
                </a14:m>
                <a:r>
                  <a:rPr kumimoji="1" lang="zh-CN" altLang="en-US" sz="2000" dirty="0">
                    <a:latin typeface="Times New Roman" panose="02020603050405020304" pitchFamily="18" charset="0"/>
                    <a:cs typeface="Times New Roman" panose="02020603050405020304" pitchFamily="18" charset="0"/>
                  </a:rPr>
                  <a:t>为</a:t>
                </a:r>
                <a14:m>
                  <m:oMath xmlns:m="http://schemas.openxmlformats.org/officeDocument/2006/math">
                    <m:r>
                      <a:rPr kumimoji="1" lang="en-US" altLang="zh-CN" sz="2000" i="1" dirty="0" smtClean="0">
                        <a:latin typeface="Cambria Math" panose="02040503050406030204" pitchFamily="18" charset="0"/>
                        <a:cs typeface="Times New Roman" panose="02020603050405020304" pitchFamily="18" charset="0"/>
                      </a:rPr>
                      <m:t>𝐵</m:t>
                    </m:r>
                  </m:oMath>
                </a14:m>
                <a:r>
                  <a:rPr kumimoji="1" lang="zh-CN" altLang="en-US" sz="2000" dirty="0">
                    <a:latin typeface="Times New Roman" panose="02020603050405020304" pitchFamily="18" charset="0"/>
                    <a:cs typeface="Times New Roman" panose="02020603050405020304" pitchFamily="18" charset="0"/>
                  </a:rPr>
                  <a:t>中各个原子的集合</a:t>
                </a:r>
                <a:r>
                  <a:rPr kumimoji="1" lang="en-US" altLang="zh-CN" sz="2000" dirty="0">
                    <a:latin typeface="Times New Roman" panose="02020603050405020304" pitchFamily="18" charset="0"/>
                    <a:cs typeface="Times New Roman" panose="02020603050405020304" pitchFamily="18" charset="0"/>
                  </a:rPr>
                  <a:t>. </a:t>
                </a:r>
                <a:r>
                  <a:rPr kumimoji="1" lang="zh-CN" altLang="en-US" sz="2000" dirty="0">
                    <a:latin typeface="Times New Roman" panose="02020603050405020304" pitchFamily="18" charset="0"/>
                    <a:cs typeface="Times New Roman" panose="02020603050405020304" pitchFamily="18" charset="0"/>
                  </a:rPr>
                  <a:t>可证如下两个结论</a:t>
                </a:r>
                <a:r>
                  <a:rPr kumimoji="1" lang="en-US" altLang="zh-CN" sz="2000" dirty="0">
                    <a:latin typeface="Times New Roman" panose="02020603050405020304" pitchFamily="18" charset="0"/>
                    <a:cs typeface="Times New Roman" panose="02020603050405020304" pitchFamily="18" charset="0"/>
                  </a:rPr>
                  <a:t>:</a:t>
                </a:r>
              </a:p>
              <a:p>
                <a:pPr marL="801687" lvl="1" indent="-457200">
                  <a:buFont typeface="+mj-lt"/>
                  <a:buAutoNum type="arabicPeriod"/>
                </a:pPr>
                <a:r>
                  <a:rPr lang="en-US" altLang="zh-CN" sz="2000" i="1">
                    <a:solidFill>
                      <a:srgbClr val="C00000"/>
                    </a:solidFill>
                    <a:latin typeface="Times New Roman" panose="02020603050405020304" pitchFamily="18" charset="0"/>
                    <a:cs typeface="Times New Roman" panose="02020603050405020304" pitchFamily="18" charset="0"/>
                  </a:rPr>
                  <a:t>B</a:t>
                </a:r>
                <a:r>
                  <a:rPr lang="zh-CN" altLang="en-US" sz="2000">
                    <a:solidFill>
                      <a:srgbClr val="C00000"/>
                    </a:solidFill>
                    <a:latin typeface="Times New Roman" panose="02020603050405020304" pitchFamily="18" charset="0"/>
                    <a:cs typeface="Times New Roman" panose="02020603050405020304" pitchFamily="18" charset="0"/>
                  </a:rPr>
                  <a:t>中</a:t>
                </a:r>
                <a:r>
                  <a:rPr lang="zh-CN" altLang="en-US" sz="2000" dirty="0">
                    <a:solidFill>
                      <a:srgbClr val="C00000"/>
                    </a:solidFill>
                    <a:latin typeface="Times New Roman" panose="02020603050405020304" pitchFamily="18" charset="0"/>
                    <a:cs typeface="Times New Roman" panose="02020603050405020304" pitchFamily="18" charset="0"/>
                  </a:rPr>
                  <a:t>每个非</a:t>
                </a:r>
                <a:r>
                  <a:rPr lang="en-US" altLang="zh-CN" sz="2000" b="1" dirty="0">
                    <a:solidFill>
                      <a:srgbClr val="C00000"/>
                    </a:solidFill>
                    <a:latin typeface="Times New Roman" panose="02020603050405020304" pitchFamily="18" charset="0"/>
                    <a:cs typeface="Times New Roman" panose="02020603050405020304" pitchFamily="18" charset="0"/>
                  </a:rPr>
                  <a:t>0</a:t>
                </a:r>
                <a:r>
                  <a:rPr lang="zh-CN" altLang="en-US" sz="2000" dirty="0">
                    <a:solidFill>
                      <a:srgbClr val="C00000"/>
                    </a:solidFill>
                    <a:latin typeface="Times New Roman" panose="02020603050405020304" pitchFamily="18" charset="0"/>
                    <a:cs typeface="Times New Roman" panose="02020603050405020304" pitchFamily="18" charset="0"/>
                  </a:rPr>
                  <a:t>元素</a:t>
                </a:r>
                <a14:m>
                  <m:oMath xmlns:m="http://schemas.openxmlformats.org/officeDocument/2006/math">
                    <m:sSub>
                      <m:sSubPr>
                        <m:ctrlPr>
                          <a:rPr lang="en-US" altLang="zh-CN" sz="2000" b="0" i="1" dirty="0" smtClean="0">
                            <a:solidFill>
                              <a:srgbClr val="C00000"/>
                            </a:solidFill>
                            <a:latin typeface="Cambria Math" panose="02040503050406030204" pitchFamily="18" charset="0"/>
                            <a:cs typeface="Times New Roman" panose="02020603050405020304" pitchFamily="18" charset="0"/>
                          </a:rPr>
                        </m:ctrlPr>
                      </m:sSubPr>
                      <m:e>
                        <m:r>
                          <a:rPr lang="en-US" altLang="zh-CN" sz="2000" i="1" dirty="0" smtClean="0">
                            <a:solidFill>
                              <a:srgbClr val="C00000"/>
                            </a:solidFill>
                            <a:latin typeface="Cambria Math" panose="02040503050406030204" pitchFamily="18" charset="0"/>
                            <a:cs typeface="Times New Roman" panose="02020603050405020304" pitchFamily="18" charset="0"/>
                          </a:rPr>
                          <m:t>𝑥</m:t>
                        </m:r>
                      </m:e>
                      <m:sub>
                        <m:r>
                          <a:rPr lang="en-US" altLang="zh-CN" sz="2000" b="0" i="1" dirty="0" smtClean="0">
                            <a:solidFill>
                              <a:srgbClr val="C00000"/>
                            </a:solidFill>
                            <a:latin typeface="Cambria Math" panose="02040503050406030204" pitchFamily="18" charset="0"/>
                            <a:cs typeface="Times New Roman" panose="02020603050405020304" pitchFamily="18" charset="0"/>
                          </a:rPr>
                          <m:t>𝑖</m:t>
                        </m:r>
                      </m:sub>
                    </m:sSub>
                  </m:oMath>
                </a14:m>
                <a:r>
                  <a:rPr lang="zh-CN" altLang="en-US" sz="2000" dirty="0">
                    <a:solidFill>
                      <a:srgbClr val="C00000"/>
                    </a:solidFill>
                    <a:latin typeface="Times New Roman" panose="02020603050405020304" pitchFamily="18" charset="0"/>
                    <a:cs typeface="Times New Roman" panose="02020603050405020304" pitchFamily="18" charset="0"/>
                  </a:rPr>
                  <a:t>都是其下所有原子</a:t>
                </a:r>
                <a14:m>
                  <m:oMath xmlns:m="http://schemas.openxmlformats.org/officeDocument/2006/math">
                    <m:sSub>
                      <m:sSubPr>
                        <m:ctrlPr>
                          <a:rPr lang="en-US" altLang="zh-CN" sz="2000" b="0" i="1" dirty="0" smtClean="0">
                            <a:solidFill>
                              <a:srgbClr val="C00000"/>
                            </a:solidFill>
                            <a:latin typeface="Cambria Math" panose="02040503050406030204" pitchFamily="18" charset="0"/>
                            <a:cs typeface="Times New Roman" panose="02020603050405020304" pitchFamily="18" charset="0"/>
                          </a:rPr>
                        </m:ctrlPr>
                      </m:sSubPr>
                      <m:e>
                        <m:r>
                          <a:rPr lang="en-US" altLang="zh-CN" sz="2000" i="1" dirty="0" smtClean="0">
                            <a:solidFill>
                              <a:srgbClr val="C00000"/>
                            </a:solidFill>
                            <a:latin typeface="Cambria Math" panose="02040503050406030204" pitchFamily="18" charset="0"/>
                            <a:cs typeface="Times New Roman" panose="02020603050405020304" pitchFamily="18" charset="0"/>
                          </a:rPr>
                          <m:t>𝑎</m:t>
                        </m:r>
                      </m:e>
                      <m:sub>
                        <m:sSub>
                          <m:sSubPr>
                            <m:ctrlPr>
                              <a:rPr lang="en-US" altLang="zh-CN" sz="2000" b="0" i="1" dirty="0" smtClean="0">
                                <a:solidFill>
                                  <a:srgbClr val="C00000"/>
                                </a:solidFill>
                                <a:latin typeface="Cambria Math" panose="02040503050406030204" pitchFamily="18" charset="0"/>
                                <a:cs typeface="Times New Roman" panose="02020603050405020304" pitchFamily="18" charset="0"/>
                              </a:rPr>
                            </m:ctrlPr>
                          </m:sSubPr>
                          <m:e>
                            <m:r>
                              <a:rPr lang="en-US" altLang="zh-CN" sz="2000" b="0" i="1" dirty="0" smtClean="0">
                                <a:solidFill>
                                  <a:srgbClr val="C00000"/>
                                </a:solidFill>
                                <a:latin typeface="Cambria Math" panose="02040503050406030204" pitchFamily="18" charset="0"/>
                                <a:cs typeface="Times New Roman" panose="02020603050405020304" pitchFamily="18" charset="0"/>
                              </a:rPr>
                              <m:t>𝑖</m:t>
                            </m:r>
                          </m:e>
                          <m:sub>
                            <m:r>
                              <a:rPr lang="en-US" altLang="zh-CN" sz="2000" b="0" i="1" dirty="0" smtClean="0">
                                <a:solidFill>
                                  <a:srgbClr val="C00000"/>
                                </a:solidFill>
                                <a:latin typeface="Cambria Math" panose="02040503050406030204" pitchFamily="18" charset="0"/>
                                <a:cs typeface="Times New Roman" panose="02020603050405020304" pitchFamily="18" charset="0"/>
                              </a:rPr>
                              <m:t>1</m:t>
                            </m:r>
                          </m:sub>
                        </m:sSub>
                      </m:sub>
                    </m:sSub>
                    <m:r>
                      <a:rPr lang="en-US" altLang="zh-CN" sz="2000" b="0" i="1" dirty="0" smtClean="0">
                        <a:solidFill>
                          <a:srgbClr val="C00000"/>
                        </a:solidFill>
                        <a:latin typeface="Cambria Math" panose="02040503050406030204" pitchFamily="18" charset="0"/>
                        <a:cs typeface="Times New Roman" panose="02020603050405020304" pitchFamily="18" charset="0"/>
                      </a:rPr>
                      <m:t>,</m:t>
                    </m:r>
                    <m:sSub>
                      <m:sSubPr>
                        <m:ctrlPr>
                          <a:rPr lang="en-US" altLang="zh-CN" sz="2000" i="1" dirty="0">
                            <a:solidFill>
                              <a:srgbClr val="C00000"/>
                            </a:solidFill>
                            <a:latin typeface="Cambria Math" panose="02040503050406030204" pitchFamily="18" charset="0"/>
                            <a:cs typeface="Times New Roman" panose="02020603050405020304" pitchFamily="18" charset="0"/>
                          </a:rPr>
                        </m:ctrlPr>
                      </m:sSubPr>
                      <m:e>
                        <m:r>
                          <a:rPr lang="en-US" altLang="zh-CN" sz="2000" i="1" dirty="0">
                            <a:solidFill>
                              <a:srgbClr val="C00000"/>
                            </a:solidFill>
                            <a:latin typeface="Cambria Math" panose="02040503050406030204" pitchFamily="18" charset="0"/>
                            <a:cs typeface="Times New Roman" panose="02020603050405020304" pitchFamily="18" charset="0"/>
                          </a:rPr>
                          <m:t>𝑎</m:t>
                        </m:r>
                      </m:e>
                      <m:sub>
                        <m:sSub>
                          <m:sSubPr>
                            <m:ctrlPr>
                              <a:rPr lang="en-US" altLang="zh-CN" sz="2000" i="1" dirty="0">
                                <a:solidFill>
                                  <a:srgbClr val="C00000"/>
                                </a:solidFill>
                                <a:latin typeface="Cambria Math" panose="02040503050406030204" pitchFamily="18" charset="0"/>
                                <a:cs typeface="Times New Roman" panose="02020603050405020304" pitchFamily="18" charset="0"/>
                              </a:rPr>
                            </m:ctrlPr>
                          </m:sSubPr>
                          <m:e>
                            <m:r>
                              <a:rPr lang="en-US" altLang="zh-CN" sz="2000" i="1" dirty="0">
                                <a:solidFill>
                                  <a:srgbClr val="C00000"/>
                                </a:solidFill>
                                <a:latin typeface="Cambria Math" panose="02040503050406030204" pitchFamily="18" charset="0"/>
                                <a:cs typeface="Times New Roman" panose="02020603050405020304" pitchFamily="18" charset="0"/>
                              </a:rPr>
                              <m:t>𝑖</m:t>
                            </m:r>
                          </m:e>
                          <m:sub>
                            <m:r>
                              <a:rPr lang="en-US" altLang="zh-CN" sz="2000" b="0" i="1" dirty="0" smtClean="0">
                                <a:solidFill>
                                  <a:srgbClr val="C00000"/>
                                </a:solidFill>
                                <a:latin typeface="Cambria Math" panose="02040503050406030204" pitchFamily="18" charset="0"/>
                                <a:cs typeface="Times New Roman" panose="02020603050405020304" pitchFamily="18" charset="0"/>
                              </a:rPr>
                              <m:t>2</m:t>
                            </m:r>
                          </m:sub>
                        </m:sSub>
                      </m:sub>
                    </m:sSub>
                    <m:r>
                      <a:rPr lang="en-US" altLang="zh-CN" sz="2000" i="1" dirty="0">
                        <a:solidFill>
                          <a:srgbClr val="C00000"/>
                        </a:solidFill>
                        <a:latin typeface="Cambria Math" panose="02040503050406030204" pitchFamily="18" charset="0"/>
                        <a:cs typeface="Times New Roman" panose="02020603050405020304" pitchFamily="18" charset="0"/>
                      </a:rPr>
                      <m:t>,</m:t>
                    </m:r>
                    <m:r>
                      <a:rPr lang="en-US" altLang="zh-CN" sz="2000" b="0" i="1" dirty="0" smtClean="0">
                        <a:solidFill>
                          <a:srgbClr val="C00000"/>
                        </a:solidFill>
                        <a:latin typeface="Cambria Math" panose="02040503050406030204" pitchFamily="18" charset="0"/>
                        <a:cs typeface="Times New Roman" panose="02020603050405020304" pitchFamily="18" charset="0"/>
                      </a:rPr>
                      <m:t>…</m:t>
                    </m:r>
                    <m:sSub>
                      <m:sSubPr>
                        <m:ctrlPr>
                          <a:rPr lang="en-US" altLang="zh-CN" sz="2000" i="1" dirty="0">
                            <a:solidFill>
                              <a:srgbClr val="C00000"/>
                            </a:solidFill>
                            <a:latin typeface="Cambria Math" panose="02040503050406030204" pitchFamily="18" charset="0"/>
                            <a:cs typeface="Times New Roman" panose="02020603050405020304" pitchFamily="18" charset="0"/>
                          </a:rPr>
                        </m:ctrlPr>
                      </m:sSubPr>
                      <m:e>
                        <m:r>
                          <a:rPr lang="en-US" altLang="zh-CN" sz="2000" i="1" dirty="0">
                            <a:solidFill>
                              <a:srgbClr val="C00000"/>
                            </a:solidFill>
                            <a:latin typeface="Cambria Math" panose="02040503050406030204" pitchFamily="18" charset="0"/>
                            <a:cs typeface="Times New Roman" panose="02020603050405020304" pitchFamily="18" charset="0"/>
                          </a:rPr>
                          <m:t>𝑎</m:t>
                        </m:r>
                      </m:e>
                      <m:sub>
                        <m:sSub>
                          <m:sSubPr>
                            <m:ctrlPr>
                              <a:rPr lang="en-US" altLang="zh-CN" sz="2000" i="1" dirty="0">
                                <a:solidFill>
                                  <a:srgbClr val="C00000"/>
                                </a:solidFill>
                                <a:latin typeface="Cambria Math" panose="02040503050406030204" pitchFamily="18" charset="0"/>
                                <a:cs typeface="Times New Roman" panose="02020603050405020304" pitchFamily="18" charset="0"/>
                              </a:rPr>
                            </m:ctrlPr>
                          </m:sSubPr>
                          <m:e>
                            <m:r>
                              <a:rPr lang="en-US" altLang="zh-CN" sz="2000" i="1" dirty="0">
                                <a:solidFill>
                                  <a:srgbClr val="C00000"/>
                                </a:solidFill>
                                <a:latin typeface="Cambria Math" panose="02040503050406030204" pitchFamily="18" charset="0"/>
                                <a:cs typeface="Times New Roman" panose="02020603050405020304" pitchFamily="18" charset="0"/>
                              </a:rPr>
                              <m:t>𝑖</m:t>
                            </m:r>
                          </m:e>
                          <m:sub>
                            <m:r>
                              <a:rPr lang="en-US" altLang="zh-CN" sz="2000" b="0" i="1" dirty="0" smtClean="0">
                                <a:solidFill>
                                  <a:srgbClr val="C00000"/>
                                </a:solidFill>
                                <a:latin typeface="Cambria Math" panose="02040503050406030204" pitchFamily="18" charset="0"/>
                                <a:cs typeface="Times New Roman" panose="02020603050405020304" pitchFamily="18" charset="0"/>
                              </a:rPr>
                              <m:t>𝑘</m:t>
                            </m:r>
                          </m:sub>
                        </m:sSub>
                      </m:sub>
                    </m:sSub>
                    <m:r>
                      <a:rPr lang="en-US" altLang="zh-CN" sz="2000" i="1" dirty="0">
                        <a:solidFill>
                          <a:srgbClr val="C00000"/>
                        </a:solidFill>
                        <a:latin typeface="Cambria Math" panose="02040503050406030204" pitchFamily="18" charset="0"/>
                        <a:cs typeface="Times New Roman" panose="02020603050405020304" pitchFamily="18" charset="0"/>
                      </a:rPr>
                      <m:t>,</m:t>
                    </m:r>
                  </m:oMath>
                </a14:m>
                <a:r>
                  <a:rPr lang="zh-CN" altLang="en-US" sz="2000" dirty="0">
                    <a:solidFill>
                      <a:srgbClr val="C00000"/>
                    </a:solidFill>
                    <a:latin typeface="Times New Roman" panose="02020603050405020304" pitchFamily="18" charset="0"/>
                    <a:cs typeface="Times New Roman" panose="02020603050405020304" pitchFamily="18" charset="0"/>
                  </a:rPr>
                  <a:t>的并</a:t>
                </a:r>
                <a:r>
                  <a:rPr lang="en-US" altLang="zh-CN" sz="2000" dirty="0">
                    <a:solidFill>
                      <a:srgbClr val="C00000"/>
                    </a:solidFill>
                    <a:latin typeface="Times New Roman" panose="02020603050405020304" pitchFamily="18" charset="0"/>
                    <a:cs typeface="Times New Roman" panose="02020603050405020304" pitchFamily="18" charset="0"/>
                  </a:rPr>
                  <a:t>.</a:t>
                </a:r>
                <a:r>
                  <a:rPr lang="zh-CN" altLang="en-US" sz="2000" dirty="0">
                    <a:solidFill>
                      <a:srgbClr val="C00000"/>
                    </a:solidFill>
                    <a:latin typeface="Times New Roman" panose="02020603050405020304" pitchFamily="18" charset="0"/>
                    <a:cs typeface="Times New Roman" panose="02020603050405020304" pitchFamily="18" charset="0"/>
                  </a:rPr>
                  <a:t> </a:t>
                </a:r>
                <a:br>
                  <a:rPr lang="en-US" altLang="zh-CN" sz="2000" dirty="0">
                    <a:solidFill>
                      <a:srgbClr val="C00000"/>
                    </a:solidFill>
                    <a:latin typeface="Times New Roman" panose="02020603050405020304" pitchFamily="18" charset="0"/>
                    <a:cs typeface="Times New Roman" panose="02020603050405020304" pitchFamily="18" charset="0"/>
                  </a:rPr>
                </a:br>
                <a:r>
                  <a:rPr lang="zh-CN" altLang="en-US" sz="2000" dirty="0">
                    <a:latin typeface="Times New Roman" panose="02020603050405020304" pitchFamily="18" charset="0"/>
                    <a:cs typeface="Times New Roman" panose="02020603050405020304" pitchFamily="18" charset="0"/>
                  </a:rPr>
                  <a:t>记</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b="0" i="1" dirty="0" smtClean="0">
                            <a:latin typeface="Cambria Math" panose="02040503050406030204" pitchFamily="18" charset="0"/>
                            <a:cs typeface="Times New Roman" panose="02020603050405020304" pitchFamily="18" charset="0"/>
                          </a:rPr>
                          <m:t>𝑏</m:t>
                        </m:r>
                        <m:r>
                          <a:rPr lang="en-US" altLang="zh-CN" sz="1800" b="0" i="1" dirty="0" smtClean="0">
                            <a:latin typeface="Cambria Math" panose="02040503050406030204" pitchFamily="18" charset="0"/>
                            <a:cs typeface="Times New Roman" panose="02020603050405020304" pitchFamily="18" charset="0"/>
                          </a:rPr>
                          <m:t>=</m:t>
                        </m:r>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1</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2</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𝑘</m:t>
                            </m:r>
                          </m:sub>
                        </m:sSub>
                      </m:sub>
                    </m:sSub>
                  </m:oMath>
                </a14:m>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这就是要证明</a:t>
                </a:r>
                <a14:m>
                  <m:oMath xmlns:m="http://schemas.openxmlformats.org/officeDocument/2006/math">
                    <m:r>
                      <a:rPr lang="en-US" altLang="zh-CN" sz="1800" b="0" i="1" dirty="0" smtClean="0">
                        <a:latin typeface="Cambria Math" panose="02040503050406030204" pitchFamily="18" charset="0"/>
                        <a:cs typeface="Times New Roman" panose="02020603050405020304" pitchFamily="18" charset="0"/>
                      </a:rPr>
                      <m:t>𝑏</m:t>
                    </m:r>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𝑥</m:t>
                        </m:r>
                      </m:e>
                      <m:sub>
                        <m:r>
                          <a:rPr lang="en-US" altLang="zh-CN" sz="1800" i="1" dirty="0">
                            <a:latin typeface="Cambria Math" panose="02040503050406030204" pitchFamily="18" charset="0"/>
                            <a:cs typeface="Times New Roman" panose="02020603050405020304" pitchFamily="18" charset="0"/>
                          </a:rPr>
                          <m:t>𝑖</m:t>
                        </m:r>
                      </m:sub>
                    </m:sSub>
                    <m:r>
                      <a:rPr lang="en-US" altLang="zh-CN" sz="1800" b="0" i="0" dirty="0" smtClean="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b="0" i="1" dirty="0" smtClean="0">
                            <a:latin typeface="Cambria Math" panose="02040503050406030204" pitchFamily="18" charset="0"/>
                            <a:cs typeface="Times New Roman" panose="02020603050405020304" pitchFamily="18" charset="0"/>
                          </a:rPr>
                          <m:t>     </m:t>
                        </m:r>
                        <m:r>
                          <a:rPr lang="en-US" altLang="zh-CN" sz="1800" i="1" dirty="0">
                            <a:latin typeface="Cambria Math" panose="02040503050406030204" pitchFamily="18" charset="0"/>
                            <a:cs typeface="Times New Roman" panose="02020603050405020304" pitchFamily="18" charset="0"/>
                          </a:rPr>
                          <m:t>𝑥</m:t>
                        </m:r>
                      </m:e>
                      <m:sub>
                        <m:r>
                          <a:rPr lang="en-US" altLang="zh-CN" sz="1800" i="1" dirty="0">
                            <a:latin typeface="Cambria Math" panose="02040503050406030204" pitchFamily="18" charset="0"/>
                            <a:cs typeface="Times New Roman" panose="02020603050405020304" pitchFamily="18" charset="0"/>
                          </a:rPr>
                          <m:t>𝑖</m:t>
                        </m:r>
                      </m:sub>
                    </m:sSub>
                    <m:r>
                      <a:rPr lang="en-US" altLang="zh-CN" sz="1800" i="1" dirty="0">
                        <a:latin typeface="Cambria Math" panose="02040503050406030204" pitchFamily="18" charset="0"/>
                        <a:cs typeface="Times New Roman" panose="02020603050405020304" pitchFamily="18" charset="0"/>
                      </a:rPr>
                      <m:t>≼</m:t>
                    </m:r>
                    <m:r>
                      <a:rPr lang="en-US" altLang="zh-CN" sz="1800" b="0" i="1" dirty="0" smtClean="0">
                        <a:latin typeface="Cambria Math" panose="02040503050406030204" pitchFamily="18" charset="0"/>
                        <a:cs typeface="Times New Roman" panose="02020603050405020304" pitchFamily="18" charset="0"/>
                      </a:rPr>
                      <m:t>𝑏</m:t>
                    </m:r>
                    <m:r>
                      <m:rPr>
                        <m:nor/>
                      </m:rPr>
                      <a:rPr lang="en-US" altLang="zh-CN" sz="1800" b="0" i="0" dirty="0" smtClean="0">
                        <a:latin typeface="Cambria Math" panose="02040503050406030204" pitchFamily="18" charset="0"/>
                        <a:cs typeface="Times New Roman" panose="02020603050405020304" pitchFamily="18" charset="0"/>
                      </a:rPr>
                      <m:t>.</m:t>
                    </m:r>
                  </m:oMath>
                </a14:m>
                <a:br>
                  <a:rPr lang="en-US" altLang="zh-CN" sz="1800" dirty="0">
                    <a:latin typeface="Times New Roman" panose="02020603050405020304" pitchFamily="18" charset="0"/>
                    <a:cs typeface="Times New Roman" panose="02020603050405020304" pitchFamily="18" charset="0"/>
                  </a:rPr>
                </a:br>
                <a:r>
                  <a:rPr lang="zh-CN" altLang="en-US" sz="1800" dirty="0">
                    <a:latin typeface="Times New Roman" panose="02020603050405020304" pitchFamily="18" charset="0"/>
                    <a:cs typeface="Times New Roman" panose="02020603050405020304" pitchFamily="18" charset="0"/>
                  </a:rPr>
                  <a:t>由于各</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b="0" i="1" dirty="0" smtClean="0">
                                <a:latin typeface="Cambria Math" panose="02040503050406030204" pitchFamily="18" charset="0"/>
                                <a:cs typeface="Times New Roman" panose="02020603050405020304" pitchFamily="18" charset="0"/>
                              </a:rPr>
                              <m:t>𝑡</m:t>
                            </m:r>
                          </m:sub>
                        </m:sSub>
                      </m:sub>
                    </m:sSub>
                    <m:r>
                      <a:rPr lang="en-US" altLang="zh-CN" sz="1800" b="0" i="1" dirty="0" smtClean="0">
                        <a:latin typeface="Cambria Math" panose="02040503050406030204" pitchFamily="18" charset="0"/>
                        <a:cs typeface="Times New Roman" panose="02020603050405020304" pitchFamily="18" charset="0"/>
                      </a:rPr>
                      <m:t>≼</m:t>
                    </m:r>
                    <m:sSub>
                      <m:sSubPr>
                        <m:ctrlPr>
                          <a:rPr lang="en-US" altLang="zh-CN" sz="1800" b="0" i="1" dirty="0" smtClean="0">
                            <a:latin typeface="Cambria Math" panose="02040503050406030204" pitchFamily="18" charset="0"/>
                            <a:cs typeface="Times New Roman" panose="02020603050405020304" pitchFamily="18" charset="0"/>
                          </a:rPr>
                        </m:ctrlPr>
                      </m:sSubPr>
                      <m:e>
                        <m:r>
                          <a:rPr lang="en-US" altLang="zh-CN" sz="1800" b="0" i="1" dirty="0" smtClean="0">
                            <a:latin typeface="Cambria Math" panose="02040503050406030204" pitchFamily="18" charset="0"/>
                            <a:cs typeface="Times New Roman" panose="02020603050405020304" pitchFamily="18" charset="0"/>
                          </a:rPr>
                          <m:t>𝑥</m:t>
                        </m:r>
                      </m:e>
                      <m:sub>
                        <m:r>
                          <a:rPr lang="en-US" altLang="zh-CN" sz="1800" b="0" i="1" dirty="0" smtClean="0">
                            <a:latin typeface="Cambria Math" panose="02040503050406030204" pitchFamily="18" charset="0"/>
                            <a:cs typeface="Times New Roman" panose="02020603050405020304" pitchFamily="18" charset="0"/>
                          </a:rPr>
                          <m:t>𝑖</m:t>
                        </m:r>
                      </m:sub>
                    </m:sSub>
                    <m:r>
                      <a:rPr lang="en-US" altLang="zh-CN" sz="1800" b="0" i="1" dirty="0" smtClean="0">
                        <a:latin typeface="Cambria Math" panose="02040503050406030204" pitchFamily="18" charset="0"/>
                        <a:cs typeface="Times New Roman" panose="02020603050405020304" pitchFamily="18" charset="0"/>
                      </a:rPr>
                      <m:t>,</m:t>
                    </m:r>
                  </m:oMath>
                </a14:m>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可得前者。对于后者，可根据</a:t>
                </a: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𝑥</m:t>
                    </m:r>
                    <m:r>
                      <a:rPr lang="en-US" altLang="zh-CN" sz="1800" b="0" i="1" smtClean="0">
                        <a:latin typeface="Cambria Math" panose="02040503050406030204" pitchFamily="18" charset="0"/>
                        <a:cs typeface="Times New Roman" panose="02020603050405020304" pitchFamily="18" charset="0"/>
                      </a:rPr>
                      <m:t>∧</m:t>
                    </m:r>
                    <m:acc>
                      <m:accPr>
                        <m:chr m:val="̅"/>
                        <m:ctrlPr>
                          <a:rPr lang="en-US" altLang="zh-CN" sz="1800" b="0" i="1" smtClean="0">
                            <a:latin typeface="Cambria Math" panose="02040503050406030204" pitchFamily="18" charset="0"/>
                            <a:cs typeface="Times New Roman" panose="02020603050405020304" pitchFamily="18" charset="0"/>
                          </a:rPr>
                        </m:ctrlPr>
                      </m:accPr>
                      <m:e>
                        <m:r>
                          <a:rPr lang="en-US" altLang="zh-CN" sz="1800" b="0" i="1" smtClean="0">
                            <a:latin typeface="Cambria Math" panose="02040503050406030204" pitchFamily="18" charset="0"/>
                            <a:cs typeface="Times New Roman" panose="02020603050405020304" pitchFamily="18" charset="0"/>
                          </a:rPr>
                          <m:t>𝑦</m:t>
                        </m:r>
                      </m:e>
                    </m:acc>
                    <m:r>
                      <a:rPr lang="en-US" altLang="zh-CN" sz="1800" b="0" i="1" smtClean="0">
                        <a:latin typeface="Cambria Math" panose="02040503050406030204" pitchFamily="18" charset="0"/>
                        <a:cs typeface="Times New Roman" panose="02020603050405020304" pitchFamily="18" charset="0"/>
                      </a:rPr>
                      <m:t>=</m:t>
                    </m:r>
                    <m:r>
                      <a:rPr lang="en-US" altLang="zh-CN" sz="1800" b="1" i="1" smtClean="0">
                        <a:latin typeface="Cambria Math" panose="02040503050406030204" pitchFamily="18" charset="0"/>
                        <a:cs typeface="Times New Roman" panose="02020603050405020304" pitchFamily="18" charset="0"/>
                      </a:rPr>
                      <m:t>𝟎</m:t>
                    </m:r>
                    <m:r>
                      <a:rPr lang="en-US" altLang="zh-CN" sz="1800" b="0" i="1" smtClean="0">
                        <a:latin typeface="Cambria Math" panose="02040503050406030204" pitchFamily="18" charset="0"/>
                        <a:cs typeface="Times New Roman" panose="02020603050405020304" pitchFamily="18" charset="0"/>
                      </a:rPr>
                      <m:t>↔</m:t>
                    </m:r>
                    <m:r>
                      <a:rPr lang="en-US" altLang="zh-CN" sz="1800" b="0" i="1" smtClean="0">
                        <a:latin typeface="Cambria Math" panose="02040503050406030204" pitchFamily="18" charset="0"/>
                        <a:cs typeface="Times New Roman" panose="02020603050405020304" pitchFamily="18" charset="0"/>
                      </a:rPr>
                      <m:t>𝑥</m:t>
                    </m:r>
                    <m:r>
                      <a:rPr lang="en-US" altLang="zh-CN" sz="1800" b="0" i="1" smtClean="0">
                        <a:latin typeface="Cambria Math" panose="02040503050406030204" pitchFamily="18" charset="0"/>
                        <a:cs typeface="Times New Roman" panose="02020603050405020304" pitchFamily="18" charset="0"/>
                      </a:rPr>
                      <m:t>≼</m:t>
                    </m:r>
                    <m:r>
                      <a:rPr lang="en-US" altLang="zh-CN" sz="1800" b="0" i="1" smtClean="0">
                        <a:latin typeface="Cambria Math" panose="02040503050406030204" pitchFamily="18" charset="0"/>
                        <a:cs typeface="Times New Roman" panose="02020603050405020304" pitchFamily="18" charset="0"/>
                      </a:rPr>
                      <m:t>𝑦</m:t>
                    </m:r>
                  </m:oMath>
                </a14:m>
                <a:r>
                  <a:rPr lang="zh-CN" altLang="en-US" sz="1800" dirty="0">
                    <a:latin typeface="Times New Roman" panose="02020603050405020304" pitchFamily="18" charset="0"/>
                    <a:cs typeface="Times New Roman" panose="02020603050405020304" pitchFamily="18" charset="0"/>
                  </a:rPr>
                  <a:t>且</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𝑥</m:t>
                        </m:r>
                      </m:e>
                      <m:sub>
                        <m:r>
                          <a:rPr lang="en-US" altLang="zh-CN" sz="1800" i="1" dirty="0">
                            <a:latin typeface="Cambria Math" panose="02040503050406030204" pitchFamily="18" charset="0"/>
                            <a:cs typeface="Times New Roman" panose="02020603050405020304" pitchFamily="18" charset="0"/>
                          </a:rPr>
                          <m:t>𝑖</m:t>
                        </m:r>
                      </m:sub>
                    </m:sSub>
                    <m:r>
                      <a:rPr lang="en-US" altLang="zh-CN" sz="1800" b="0" i="1" dirty="0" smtClean="0">
                        <a:latin typeface="Cambria Math" panose="02040503050406030204" pitchFamily="18" charset="0"/>
                        <a:cs typeface="Times New Roman" panose="02020603050405020304" pitchFamily="18" charset="0"/>
                      </a:rPr>
                      <m:t>∧</m:t>
                    </m:r>
                    <m:acc>
                      <m:accPr>
                        <m:chr m:val="̅"/>
                        <m:ctrlPr>
                          <a:rPr lang="en-US" altLang="zh-CN" sz="1800" b="0" i="1" dirty="0" smtClean="0">
                            <a:latin typeface="Cambria Math" panose="02040503050406030204" pitchFamily="18" charset="0"/>
                            <a:cs typeface="Times New Roman" panose="02020603050405020304" pitchFamily="18" charset="0"/>
                          </a:rPr>
                        </m:ctrlPr>
                      </m:accPr>
                      <m:e>
                        <m:r>
                          <a:rPr lang="en-US" altLang="zh-CN" sz="1800" b="0" i="1" dirty="0" smtClean="0">
                            <a:latin typeface="Cambria Math" panose="02040503050406030204" pitchFamily="18" charset="0"/>
                            <a:cs typeface="Times New Roman" panose="02020603050405020304" pitchFamily="18" charset="0"/>
                          </a:rPr>
                          <m:t>𝑏</m:t>
                        </m:r>
                      </m:e>
                    </m:acc>
                  </m:oMath>
                </a14:m>
                <a:r>
                  <a:rPr lang="en-US" altLang="zh-CN" sz="1800" dirty="0">
                    <a:latin typeface="Times New Roman" panose="02020603050405020304" pitchFamily="18" charset="0"/>
                    <a:cs typeface="Times New Roman" panose="02020603050405020304" pitchFamily="18" charset="0"/>
                  </a:rPr>
                  <a:t>=</a:t>
                </a:r>
                <a:r>
                  <a:rPr lang="en-US" altLang="zh-CN" sz="1800" b="1" dirty="0">
                    <a:latin typeface="Times New Roman" panose="02020603050405020304" pitchFamily="18" charset="0"/>
                    <a:cs typeface="Times New Roman" panose="02020603050405020304" pitchFamily="18" charset="0"/>
                  </a:rPr>
                  <a:t>0 </a:t>
                </a:r>
                <a:r>
                  <a:rPr lang="zh-CN" altLang="en-US" sz="1800" dirty="0">
                    <a:latin typeface="Times New Roman" panose="02020603050405020304" pitchFamily="18" charset="0"/>
                    <a:cs typeface="Times New Roman" panose="02020603050405020304" pitchFamily="18" charset="0"/>
                  </a:rPr>
                  <a:t>得到。</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若</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𝑥</m:t>
                        </m:r>
                      </m:e>
                      <m:sub>
                        <m:r>
                          <a:rPr lang="en-US" altLang="zh-CN" sz="1800" i="1" dirty="0">
                            <a:latin typeface="Cambria Math" panose="02040503050406030204" pitchFamily="18" charset="0"/>
                            <a:cs typeface="Times New Roman" panose="02020603050405020304" pitchFamily="18" charset="0"/>
                          </a:rPr>
                          <m:t>𝑖</m:t>
                        </m:r>
                      </m:sub>
                    </m:sSub>
                    <m:r>
                      <a:rPr lang="en-US" altLang="zh-CN" sz="1800" i="1" dirty="0">
                        <a:latin typeface="Cambria Math" panose="02040503050406030204" pitchFamily="18" charset="0"/>
                        <a:cs typeface="Times New Roman" panose="02020603050405020304" pitchFamily="18" charset="0"/>
                      </a:rPr>
                      <m:t>∧</m:t>
                    </m:r>
                    <m:acc>
                      <m:accPr>
                        <m:chr m:val="̅"/>
                        <m:ctrlPr>
                          <a:rPr lang="en-US" altLang="zh-CN" sz="1800" i="1" dirty="0">
                            <a:latin typeface="Cambria Math" panose="02040503050406030204" pitchFamily="18" charset="0"/>
                            <a:cs typeface="Times New Roman" panose="02020603050405020304" pitchFamily="18" charset="0"/>
                          </a:rPr>
                        </m:ctrlPr>
                      </m:accPr>
                      <m:e>
                        <m:r>
                          <a:rPr lang="en-US" altLang="zh-CN" sz="1800" i="1" dirty="0">
                            <a:latin typeface="Cambria Math" panose="02040503050406030204" pitchFamily="18" charset="0"/>
                            <a:cs typeface="Times New Roman" panose="02020603050405020304" pitchFamily="18" charset="0"/>
                          </a:rPr>
                          <m:t>𝑏</m:t>
                        </m:r>
                      </m:e>
                    </m:acc>
                    <m:r>
                      <a:rPr lang="en-US" altLang="zh-CN" sz="1800" b="0" i="1" dirty="0" smtClean="0">
                        <a:latin typeface="Cambria Math" panose="02040503050406030204" pitchFamily="18" charset="0"/>
                        <a:cs typeface="Times New Roman" panose="02020603050405020304" pitchFamily="18" charset="0"/>
                      </a:rPr>
                      <m:t>≠</m:t>
                    </m:r>
                    <m:r>
                      <a:rPr lang="en-US" altLang="zh-CN" sz="1800" b="1" i="1" dirty="0" smtClean="0">
                        <a:latin typeface="Cambria Math" panose="02040503050406030204" pitchFamily="18" charset="0"/>
                        <a:cs typeface="Times New Roman" panose="02020603050405020304" pitchFamily="18" charset="0"/>
                      </a:rPr>
                      <m:t>𝟎</m:t>
                    </m:r>
                  </m:oMath>
                </a14:m>
                <a:r>
                  <a:rPr lang="zh-CN" altLang="en-US" sz="1800" dirty="0">
                    <a:latin typeface="Times New Roman" panose="02020603050405020304" pitchFamily="18" charset="0"/>
                    <a:cs typeface="Times New Roman" panose="02020603050405020304" pitchFamily="18" charset="0"/>
                  </a:rPr>
                  <a:t>必有原子</a:t>
                </a:r>
                <a14:m>
                  <m:oMath xmlns:m="http://schemas.openxmlformats.org/officeDocument/2006/math">
                    <m:r>
                      <a:rPr lang="en-US" altLang="zh-CN" sz="1800" i="1" dirty="0">
                        <a:latin typeface="Cambria Math" panose="02040503050406030204" pitchFamily="18" charset="0"/>
                        <a:cs typeface="Times New Roman" panose="02020603050405020304" pitchFamily="18" charset="0"/>
                      </a:rPr>
                      <m:t>𝑐</m:t>
                    </m:r>
                  </m:oMath>
                </a14:m>
                <a:r>
                  <a:rPr lang="en-US" altLang="zh-CN"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i="1" dirty="0">
                        <a:latin typeface="Cambria Math" panose="02040503050406030204" pitchFamily="18" charset="0"/>
                        <a:cs typeface="Times New Roman" panose="02020603050405020304" pitchFamily="18" charset="0"/>
                      </a:rPr>
                      <m:t>𝑐</m:t>
                    </m:r>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𝑥</m:t>
                        </m:r>
                      </m:e>
                      <m:sub>
                        <m:r>
                          <a:rPr lang="en-US" altLang="zh-CN" sz="1800" i="1" dirty="0">
                            <a:latin typeface="Cambria Math" panose="02040503050406030204" pitchFamily="18" charset="0"/>
                            <a:cs typeface="Times New Roman" panose="02020603050405020304" pitchFamily="18" charset="0"/>
                          </a:rPr>
                          <m:t>𝑖</m:t>
                        </m:r>
                      </m:sub>
                    </m:sSub>
                    <m:r>
                      <a:rPr lang="en-US" altLang="zh-CN" sz="1800" i="1" dirty="0">
                        <a:latin typeface="Cambria Math" panose="02040503050406030204" pitchFamily="18" charset="0"/>
                        <a:cs typeface="Times New Roman" panose="02020603050405020304" pitchFamily="18" charset="0"/>
                      </a:rPr>
                      <m:t>, </m:t>
                    </m:r>
                  </m:oMath>
                </a14:m>
                <a:r>
                  <a:rPr lang="zh-CN" altLang="en-US" sz="1800" dirty="0">
                    <a:latin typeface="Cambria Math" panose="02040503050406030204" pitchFamily="18" charset="0"/>
                    <a:cs typeface="Times New Roman" panose="02020603050405020304" pitchFamily="18" charset="0"/>
                  </a:rPr>
                  <a:t>这说明</a:t>
                </a:r>
                <a14:m>
                  <m:oMath xmlns:m="http://schemas.openxmlformats.org/officeDocument/2006/math">
                    <m:r>
                      <a:rPr lang="en-US" altLang="zh-CN" sz="1800" i="1" dirty="0">
                        <a:latin typeface="Cambria Math" panose="02040503050406030204" pitchFamily="18" charset="0"/>
                        <a:cs typeface="Times New Roman" panose="02020603050405020304" pitchFamily="18" charset="0"/>
                      </a:rPr>
                      <m:t>𝑐</m:t>
                    </m:r>
                  </m:oMath>
                </a14:m>
                <a:r>
                  <a:rPr lang="zh-CN" altLang="en-US" sz="1800" dirty="0">
                    <a:latin typeface="Cambria Math" panose="02040503050406030204" pitchFamily="18" charset="0"/>
                    <a:cs typeface="Times New Roman" panose="02020603050405020304" pitchFamily="18" charset="0"/>
                  </a:rPr>
                  <a:t>就是某</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𝑡</m:t>
                            </m:r>
                          </m:sub>
                        </m:sSub>
                      </m:sub>
                    </m:sSub>
                  </m:oMath>
                </a14:m>
                <a:r>
                  <a:rPr lang="en-US" altLang="zh-CN" sz="1800" dirty="0">
                    <a:latin typeface="Cambria Math" panose="02040503050406030204" pitchFamily="18" charset="0"/>
                    <a:cs typeface="Times New Roman" panose="02020603050405020304" pitchFamily="18" charset="0"/>
                  </a:rPr>
                  <a:t>;</a:t>
                </a:r>
                <a:r>
                  <a:rPr lang="zh-CN" altLang="en-US" sz="1800" dirty="0">
                    <a:latin typeface="Cambria Math" panose="02040503050406030204" pitchFamily="18" charset="0"/>
                    <a:cs typeface="Times New Roman" panose="02020603050405020304" pitchFamily="18" charset="0"/>
                  </a:rPr>
                  <a:t> 但</a:t>
                </a:r>
                <a14:m>
                  <m:oMath xmlns:m="http://schemas.openxmlformats.org/officeDocument/2006/math">
                    <m:r>
                      <a:rPr lang="en-US" altLang="zh-CN" sz="1800" i="1" dirty="0">
                        <a:latin typeface="Cambria Math" panose="02040503050406030204" pitchFamily="18" charset="0"/>
                        <a:cs typeface="Times New Roman" panose="02020603050405020304" pitchFamily="18" charset="0"/>
                      </a:rPr>
                      <m:t>𝑐</m:t>
                    </m:r>
                    <m:r>
                      <a:rPr lang="en-US" altLang="zh-CN" sz="1800" i="1" dirty="0">
                        <a:latin typeface="Cambria Math" panose="02040503050406030204" pitchFamily="18" charset="0"/>
                        <a:cs typeface="Times New Roman" panose="02020603050405020304" pitchFamily="18" charset="0"/>
                      </a:rPr>
                      <m:t>≼</m:t>
                    </m:r>
                  </m:oMath>
                </a14:m>
                <a:r>
                  <a:rPr lang="en-US" altLang="zh-CN" sz="1800" dirty="0">
                    <a:cs typeface="Times New Roman" panose="02020603050405020304" pitchFamily="18" charset="0"/>
                  </a:rPr>
                  <a:t> </a:t>
                </a:r>
                <a14:m>
                  <m:oMath xmlns:m="http://schemas.openxmlformats.org/officeDocument/2006/math">
                    <m:acc>
                      <m:accPr>
                        <m:chr m:val="̅"/>
                        <m:ctrlPr>
                          <a:rPr lang="en-US" altLang="zh-CN" sz="1800" i="1" dirty="0">
                            <a:latin typeface="Cambria Math" panose="02040503050406030204" pitchFamily="18" charset="0"/>
                            <a:cs typeface="Times New Roman" panose="02020603050405020304" pitchFamily="18" charset="0"/>
                          </a:rPr>
                        </m:ctrlPr>
                      </m:accPr>
                      <m:e>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1</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2</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𝑘</m:t>
                                </m:r>
                              </m:sub>
                            </m:sSub>
                          </m:sub>
                        </m:sSub>
                      </m:e>
                    </m:acc>
                  </m:oMath>
                </a14:m>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矛盾</a:t>
                </a:r>
                <a:r>
                  <a:rPr lang="en-US" altLang="zh-CN" sz="1800" dirty="0">
                    <a:latin typeface="Times New Roman" panose="02020603050405020304" pitchFamily="18" charset="0"/>
                    <a:cs typeface="Times New Roman" panose="02020603050405020304" pitchFamily="18" charset="0"/>
                  </a:rPr>
                  <a:t>.) </a:t>
                </a:r>
              </a:p>
              <a:p>
                <a:pPr marL="801687" lvl="1" indent="-457200">
                  <a:buFont typeface="+mj-lt"/>
                  <a:buAutoNum type="arabicPeriod"/>
                </a:pPr>
                <a:r>
                  <a:rPr lang="en-US" altLang="zh-CN" sz="20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i="1" dirty="0">
                            <a:solidFill>
                              <a:srgbClr val="C00000"/>
                            </a:solidFill>
                            <a:latin typeface="Cambria Math" panose="02040503050406030204" pitchFamily="18" charset="0"/>
                            <a:cs typeface="Times New Roman" panose="02020603050405020304" pitchFamily="18" charset="0"/>
                          </a:rPr>
                        </m:ctrlPr>
                      </m:sSubPr>
                      <m:e>
                        <m:r>
                          <a:rPr lang="en-US" altLang="zh-CN" sz="2000" dirty="0">
                            <a:solidFill>
                              <a:srgbClr val="C00000"/>
                            </a:solidFill>
                            <a:latin typeface="Cambria Math" panose="02040503050406030204" pitchFamily="18" charset="0"/>
                            <a:cs typeface="Times New Roman" panose="02020603050405020304" pitchFamily="18" charset="0"/>
                          </a:rPr>
                          <m:t>𝑥</m:t>
                        </m:r>
                      </m:e>
                      <m:sub>
                        <m:r>
                          <a:rPr lang="en-US" altLang="zh-CN" sz="2000" dirty="0">
                            <a:solidFill>
                              <a:srgbClr val="C00000"/>
                            </a:solidFill>
                            <a:latin typeface="Cambria Math" panose="02040503050406030204" pitchFamily="18" charset="0"/>
                            <a:cs typeface="Times New Roman" panose="02020603050405020304" pitchFamily="18" charset="0"/>
                          </a:rPr>
                          <m:t>𝑖</m:t>
                        </m:r>
                      </m:sub>
                    </m:sSub>
                  </m:oMath>
                </a14:m>
                <a:r>
                  <a:rPr lang="zh-CN" altLang="en-US" sz="2000" dirty="0">
                    <a:solidFill>
                      <a:srgbClr val="C00000"/>
                    </a:solidFill>
                    <a:latin typeface="Times New Roman" panose="02020603050405020304" pitchFamily="18" charset="0"/>
                    <a:cs typeface="Times New Roman" panose="02020603050405020304" pitchFamily="18" charset="0"/>
                  </a:rPr>
                  <a:t>的上述并表示</a:t>
                </a:r>
                <a:r>
                  <a:rPr kumimoji="1" lang="zh-CN" altLang="en-US" sz="2000" dirty="0">
                    <a:solidFill>
                      <a:srgbClr val="C00000"/>
                    </a:solidFill>
                    <a:latin typeface="Times New Roman" panose="02020603050405020304" pitchFamily="18" charset="0"/>
                    <a:cs typeface="Times New Roman" panose="02020603050405020304" pitchFamily="18" charset="0"/>
                  </a:rPr>
                  <a:t>是唯一</a:t>
                </a:r>
                <a:r>
                  <a:rPr lang="zh-CN" altLang="en-US" sz="2000" dirty="0">
                    <a:solidFill>
                      <a:srgbClr val="C00000"/>
                    </a:solidFill>
                    <a:latin typeface="Times New Roman" panose="02020603050405020304" pitchFamily="18" charset="0"/>
                    <a:cs typeface="Times New Roman" panose="02020603050405020304" pitchFamily="18" charset="0"/>
                  </a:rPr>
                  <a:t>的</a:t>
                </a:r>
                <a:r>
                  <a:rPr lang="en-US" altLang="zh-CN" sz="2000" dirty="0">
                    <a:solidFill>
                      <a:srgbClr val="C00000"/>
                    </a:solidFill>
                    <a:latin typeface="Times New Roman" panose="02020603050405020304" pitchFamily="18" charset="0"/>
                    <a:cs typeface="Times New Roman" panose="02020603050405020304" pitchFamily="18" charset="0"/>
                  </a:rPr>
                  <a:t>.</a:t>
                </a:r>
                <a:br>
                  <a:rPr lang="en-US" altLang="zh-CN" sz="2000" dirty="0">
                    <a:solidFill>
                      <a:srgbClr val="C00000"/>
                    </a:solidFill>
                    <a:latin typeface="Times New Roman" panose="02020603050405020304" pitchFamily="18" charset="0"/>
                    <a:cs typeface="Times New Roman" panose="02020603050405020304" pitchFamily="18" charset="0"/>
                  </a:rPr>
                </a:br>
                <a:r>
                  <a:rPr lang="zh-CN" altLang="en-US" sz="1800" dirty="0">
                    <a:latin typeface="Times New Roman" panose="02020603050405020304" pitchFamily="18" charset="0"/>
                    <a:cs typeface="Times New Roman" panose="02020603050405020304" pitchFamily="18" charset="0"/>
                  </a:rPr>
                  <a:t>假设</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𝑥</m:t>
                        </m:r>
                      </m:e>
                      <m:sub>
                        <m:r>
                          <a:rPr lang="en-US" altLang="zh-CN" sz="1800" i="1" dirty="0">
                            <a:latin typeface="Cambria Math" panose="02040503050406030204" pitchFamily="18" charset="0"/>
                            <a:cs typeface="Times New Roman" panose="02020603050405020304" pitchFamily="18" charset="0"/>
                          </a:rPr>
                          <m:t>𝑖</m:t>
                        </m:r>
                      </m:sub>
                    </m:sSub>
                    <m:r>
                      <a:rPr lang="en-US" altLang="zh-CN" sz="1800" b="0" i="1" dirty="0" smtClean="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1</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2</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𝑘</m:t>
                            </m:r>
                          </m:sub>
                        </m:sSub>
                      </m:sub>
                    </m:sSub>
                  </m:oMath>
                </a14:m>
                <a:r>
                  <a:rPr lang="en-US" altLang="zh-CN" sz="1800" dirty="0">
                    <a:latin typeface="Times New Roman" panose="02020603050405020304" pitchFamily="18" charset="0"/>
                    <a:cs typeface="Times New Roman" panose="02020603050405020304" pitchFamily="18" charset="0"/>
                  </a:rPr>
                  <a:t>=</a:t>
                </a:r>
                <a:r>
                  <a:rPr lang="en-US" altLang="zh-CN" sz="1800" dirty="0">
                    <a:cs typeface="Times New Roman" panose="02020603050405020304" pitchFamily="18" charset="0"/>
                  </a:rPr>
                  <a:t> </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b="0" i="1" dirty="0" smtClean="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1</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b="0" i="1" dirty="0" smtClean="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2</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b="0" i="1" dirty="0" smtClean="0">
                                <a:latin typeface="Cambria Math" panose="02040503050406030204" pitchFamily="18" charset="0"/>
                                <a:cs typeface="Times New Roman" panose="02020603050405020304" pitchFamily="18" charset="0"/>
                              </a:rPr>
                              <m:t>𝑗</m:t>
                            </m:r>
                          </m:e>
                          <m:sub>
                            <m:r>
                              <a:rPr lang="en-US" altLang="zh-CN" sz="1800" b="0" i="1" dirty="0" smtClean="0">
                                <a:latin typeface="Cambria Math" panose="02040503050406030204" pitchFamily="18" charset="0"/>
                                <a:cs typeface="Times New Roman" panose="02020603050405020304" pitchFamily="18" charset="0"/>
                              </a:rPr>
                              <m:t>𝑡</m:t>
                            </m:r>
                          </m:sub>
                        </m:sSub>
                      </m:sub>
                    </m:sSub>
                  </m:oMath>
                </a14:m>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不妨假设</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1</m:t>
                            </m:r>
                          </m:sub>
                        </m:sSub>
                      </m:sub>
                    </m:sSub>
                  </m:oMath>
                </a14:m>
                <a:r>
                  <a:rPr lang="zh-CN" altLang="en-US" sz="1800" dirty="0">
                    <a:latin typeface="Times New Roman" panose="02020603050405020304" pitchFamily="18" charset="0"/>
                    <a:cs typeface="Times New Roman" panose="02020603050405020304" pitchFamily="18" charset="0"/>
                  </a:rPr>
                  <a:t>不出现在前一种表示中，则</a:t>
                </a:r>
                <a:br>
                  <a:rPr lang="en-US" altLang="zh-CN" sz="1800" dirty="0">
                    <a:latin typeface="Times New Roman" panose="02020603050405020304" pitchFamily="18" charset="0"/>
                    <a:cs typeface="Times New Roman" panose="02020603050405020304" pitchFamily="18" charset="0"/>
                  </a:rPr>
                </a:b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b="1" i="1" dirty="0" smtClean="0">
                            <a:latin typeface="Cambria Math" panose="02040503050406030204" pitchFamily="18" charset="0"/>
                            <a:cs typeface="Times New Roman" panose="02020603050405020304" pitchFamily="18" charset="0"/>
                          </a:rPr>
                          <m:t>𝟎</m:t>
                        </m:r>
                        <m:r>
                          <a:rPr lang="en-US" altLang="zh-CN" sz="1800" b="1" i="1" dirty="0" smtClean="0">
                            <a:latin typeface="Cambria Math" panose="02040503050406030204" pitchFamily="18" charset="0"/>
                            <a:cs typeface="Times New Roman" panose="02020603050405020304" pitchFamily="18" charset="0"/>
                          </a:rPr>
                          <m:t>=</m:t>
                        </m:r>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1</m:t>
                            </m:r>
                          </m:sub>
                        </m:sSub>
                      </m:sub>
                    </m:sSub>
                    <m:d>
                      <m:dPr>
                        <m:ctrlPr>
                          <a:rPr lang="en-US" altLang="zh-CN" sz="1800" b="0" i="1" dirty="0" smtClean="0">
                            <a:latin typeface="Cambria Math" panose="02040503050406030204" pitchFamily="18" charset="0"/>
                            <a:cs typeface="Times New Roman" panose="02020603050405020304" pitchFamily="18" charset="0"/>
                          </a:rPr>
                        </m:ctrlPr>
                      </m:dPr>
                      <m:e>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1</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2</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𝑖</m:t>
                                </m:r>
                              </m:e>
                              <m:sub>
                                <m:r>
                                  <a:rPr lang="en-US" altLang="zh-CN" sz="1800" i="1" dirty="0">
                                    <a:latin typeface="Cambria Math" panose="02040503050406030204" pitchFamily="18" charset="0"/>
                                    <a:cs typeface="Times New Roman" panose="02020603050405020304" pitchFamily="18" charset="0"/>
                                  </a:rPr>
                                  <m:t>𝑘</m:t>
                                </m:r>
                              </m:sub>
                            </m:sSub>
                          </m:sub>
                        </m:sSub>
                      </m:e>
                    </m:d>
                    <m:r>
                      <a:rPr lang="en-US" altLang="zh-CN" sz="1800" b="0" i="1" dirty="0" smtClean="0">
                        <a:latin typeface="Cambria Math" panose="02040503050406030204" pitchFamily="18" charset="0"/>
                        <a:cs typeface="Times New Roman" panose="02020603050405020304" pitchFamily="18" charset="0"/>
                      </a:rPr>
                      <m:t>=</m:t>
                    </m:r>
                  </m:oMath>
                </a14:m>
                <a:r>
                  <a:rPr lang="en-US" altLang="zh-CN" sz="1800" dirty="0">
                    <a:cs typeface="Times New Roman" panose="02020603050405020304" pitchFamily="18" charset="0"/>
                  </a:rPr>
                  <a:t> </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1</m:t>
                            </m:r>
                          </m:sub>
                        </m:sSub>
                      </m:sub>
                    </m:sSub>
                    <m:d>
                      <m:dPr>
                        <m:ctrlPr>
                          <a:rPr lang="en-US" altLang="zh-CN" sz="1800" b="0" i="1" dirty="0" smtClean="0">
                            <a:latin typeface="Cambria Math" panose="02040503050406030204" pitchFamily="18" charset="0"/>
                            <a:cs typeface="Times New Roman" panose="02020603050405020304" pitchFamily="18" charset="0"/>
                          </a:rPr>
                        </m:ctrlPr>
                      </m:dPr>
                      <m:e>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1</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2</m:t>
                                </m:r>
                              </m:sub>
                            </m:sSub>
                          </m:sub>
                        </m:sSub>
                        <m:r>
                          <a:rPr lang="en-US" altLang="zh-CN" sz="1800" i="1" dirty="0">
                            <a:latin typeface="Cambria Math" panose="02040503050406030204" pitchFamily="18" charset="0"/>
                            <a:cs typeface="Times New Roman" panose="02020603050405020304" pitchFamily="18" charset="0"/>
                          </a:rPr>
                          <m:t>∨…∨</m:t>
                        </m:r>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𝑡</m:t>
                                </m:r>
                              </m:sub>
                            </m:sSub>
                          </m:sub>
                        </m:sSub>
                      </m:e>
                    </m:d>
                    <m:r>
                      <a:rPr lang="en-US" altLang="zh-CN" sz="1800" b="0" i="1" dirty="0" smtClean="0">
                        <a:latin typeface="Cambria Math" panose="02040503050406030204" pitchFamily="18" charset="0"/>
                        <a:cs typeface="Times New Roman" panose="02020603050405020304" pitchFamily="18" charset="0"/>
                      </a:rPr>
                      <m:t>=</m:t>
                    </m:r>
                  </m:oMath>
                </a14:m>
                <a:r>
                  <a:rPr lang="en-US" altLang="zh-CN" sz="1800" dirty="0">
                    <a:cs typeface="Times New Roman" panose="02020603050405020304" pitchFamily="18" charset="0"/>
                  </a:rPr>
                  <a:t> </a:t>
                </a:r>
                <a14:m>
                  <m:oMath xmlns:m="http://schemas.openxmlformats.org/officeDocument/2006/math">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𝑎</m:t>
                        </m:r>
                      </m:e>
                      <m:sub>
                        <m:sSub>
                          <m:sSubPr>
                            <m:ctrlPr>
                              <a:rPr lang="en-US" altLang="zh-CN" sz="1800" i="1" dirty="0">
                                <a:latin typeface="Cambria Math" panose="02040503050406030204" pitchFamily="18" charset="0"/>
                                <a:cs typeface="Times New Roman" panose="02020603050405020304" pitchFamily="18" charset="0"/>
                              </a:rPr>
                            </m:ctrlPr>
                          </m:sSubPr>
                          <m:e>
                            <m:r>
                              <a:rPr lang="en-US" altLang="zh-CN" sz="1800" i="1" dirty="0">
                                <a:latin typeface="Cambria Math" panose="02040503050406030204" pitchFamily="18" charset="0"/>
                                <a:cs typeface="Times New Roman" panose="02020603050405020304" pitchFamily="18" charset="0"/>
                              </a:rPr>
                              <m:t>𝑗</m:t>
                            </m:r>
                          </m:e>
                          <m:sub>
                            <m:r>
                              <a:rPr lang="en-US" altLang="zh-CN" sz="1800" i="1" dirty="0">
                                <a:latin typeface="Cambria Math" panose="02040503050406030204" pitchFamily="18" charset="0"/>
                                <a:cs typeface="Times New Roman" panose="02020603050405020304" pitchFamily="18" charset="0"/>
                              </a:rPr>
                              <m:t>1</m:t>
                            </m:r>
                          </m:sub>
                        </m:sSub>
                      </m:sub>
                    </m:sSub>
                  </m:oMath>
                </a14:m>
                <a:r>
                  <a:rPr lang="en-US" altLang="zh-CN" sz="1800" dirty="0">
                    <a:latin typeface="Times New Roman" panose="02020603050405020304" pitchFamily="18" charset="0"/>
                    <a:cs typeface="Times New Roman" panose="02020603050405020304" pitchFamily="18" charset="0"/>
                  </a:rPr>
                  <a:t>. </a:t>
                </a:r>
                <a:endParaRPr kumimoji="1" lang="en-US" altLang="zh-CN" sz="2000" dirty="0">
                  <a:latin typeface="Times New Roman" panose="02020603050405020304" pitchFamily="18" charset="0"/>
                  <a:cs typeface="Times New Roman" panose="02020603050405020304" pitchFamily="18" charset="0"/>
                </a:endParaRPr>
              </a:p>
              <a:p>
                <a:pPr marL="344487" lvl="1" indent="0">
                  <a:buNone/>
                </a:pPr>
                <a:r>
                  <a:rPr kumimoji="1" lang="zh-CN" altLang="en-US" sz="2000" dirty="0">
                    <a:latin typeface="Times New Roman" panose="02020603050405020304" pitchFamily="18" charset="0"/>
                    <a:cs typeface="Times New Roman" panose="02020603050405020304" pitchFamily="18" charset="0"/>
                  </a:rPr>
                  <a:t>由这两个结论可以容易地构造 </a:t>
                </a:r>
                <a:r>
                  <a:rPr lang="en-US" altLang="zh-CN" sz="2000" i="1" dirty="0">
                    <a:latin typeface="Times New Roman" panose="02020603050405020304" pitchFamily="18" charset="0"/>
                    <a:cs typeface="Times New Roman" panose="02020603050405020304" pitchFamily="18" charset="0"/>
                  </a:rPr>
                  <a:t>B</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与</a:t>
                </a:r>
                <a:r>
                  <a:rPr lang="zh-CN" altLang="en-US" sz="2000" i="1"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P</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 的布尔代数同构</a:t>
                </a:r>
                <a:r>
                  <a:rPr lang="en-US" altLang="zh-CN" sz="2000" dirty="0">
                    <a:latin typeface="Times New Roman" panose="02020603050405020304" pitchFamily="18" charset="0"/>
                    <a:cs typeface="Times New Roman" panose="02020603050405020304" pitchFamily="18" charset="0"/>
                  </a:rPr>
                  <a:t>.</a:t>
                </a:r>
                <a:endParaRPr kumimoji="1" lang="en-US" altLang="zh-CN" sz="2000" dirty="0">
                  <a:latin typeface="Times New Roman" panose="02020603050405020304" pitchFamily="18" charset="0"/>
                  <a:cs typeface="Times New Roman" panose="02020603050405020304" pitchFamily="18" charset="0"/>
                </a:endParaRPr>
              </a:p>
              <a:p>
                <a:pPr lvl="1"/>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499D23B9-3381-7B40-AB98-EC0664C46E34}"/>
                  </a:ext>
                </a:extLst>
              </p:cNvPr>
              <p:cNvSpPr>
                <a:spLocks noGrp="1" noRot="1" noChangeAspect="1" noMove="1" noResize="1" noEditPoints="1" noAdjustHandles="1" noChangeArrowheads="1" noChangeShapeType="1" noTextEdit="1"/>
              </p:cNvSpPr>
              <p:nvPr>
                <p:ph idx="1"/>
              </p:nvPr>
            </p:nvSpPr>
            <p:spPr>
              <a:blipFill>
                <a:blip r:embed="rId3"/>
                <a:stretch>
                  <a:fillRect l="-463" t="-172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DA77714-9FFF-B244-9DA2-D410AE04472F}"/>
              </a:ext>
            </a:extLst>
          </p:cNvPr>
          <p:cNvSpPr>
            <a:spLocks noGrp="1"/>
          </p:cNvSpPr>
          <p:nvPr>
            <p:ph type="dt" sz="half" idx="2"/>
          </p:nvPr>
        </p:nvSpPr>
        <p:spPr/>
        <p:txBody>
          <a:bodyPr/>
          <a:lstStyle/>
          <a:p>
            <a:pPr>
              <a:defRPr/>
            </a:pPr>
            <a:fld id="{434908AE-8CA9-6B40-9F5F-EE9F3F1FB2C0}"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5" name="页脚占位符 4">
            <a:extLst>
              <a:ext uri="{FF2B5EF4-FFF2-40B4-BE49-F238E27FC236}">
                <a16:creationId xmlns:a16="http://schemas.microsoft.com/office/drawing/2014/main" id="{FDACF9EC-1167-634F-979D-96326D289E53}"/>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39176184-A73D-F44F-994E-D111BCA7BEF6}"/>
              </a:ext>
            </a:extLst>
          </p:cNvPr>
          <p:cNvSpPr>
            <a:spLocks noGrp="1"/>
          </p:cNvSpPr>
          <p:nvPr>
            <p:ph type="sldNum" sz="quarter" idx="4"/>
          </p:nvPr>
        </p:nvSpPr>
        <p:spPr/>
        <p:txBody>
          <a:bodyPr/>
          <a:lstStyle/>
          <a:p>
            <a:fld id="{EF2CBC89-708E-48CD-BCD6-CCB7D6409EDD}" type="slidenum">
              <a:rPr lang="en-US" altLang="zh-CN" smtClean="0"/>
              <a:pPr/>
              <a:t>25</a:t>
            </a:fld>
            <a:endParaRPr lang="en-US" altLang="zh-CN" dirty="0"/>
          </a:p>
        </p:txBody>
      </p:sp>
    </p:spTree>
    <p:extLst>
      <p:ext uri="{BB962C8B-B14F-4D97-AF65-F5344CB8AC3E}">
        <p14:creationId xmlns:p14="http://schemas.microsoft.com/office/powerpoint/2010/main" val="279473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zh-CN" altLang="en-US" sz="3600">
                <a:latin typeface="Times New Roman" panose="02020603050405020304" pitchFamily="18" charset="0"/>
                <a:cs typeface="Times New Roman" panose="02020603050405020304" pitchFamily="18" charset="0"/>
              </a:rPr>
              <a:t>有限布尔代数基数是</a:t>
            </a:r>
            <a:r>
              <a:rPr lang="en-US" altLang="zh-CN" sz="3600">
                <a:latin typeface="Times New Roman" panose="02020603050405020304" pitchFamily="18" charset="0"/>
                <a:cs typeface="Times New Roman" panose="02020603050405020304" pitchFamily="18" charset="0"/>
              </a:rPr>
              <a:t>2</a:t>
            </a:r>
            <a:r>
              <a:rPr lang="zh-CN" altLang="en-US" sz="3600">
                <a:latin typeface="Times New Roman" panose="02020603050405020304" pitchFamily="18" charset="0"/>
                <a:cs typeface="Times New Roman" panose="02020603050405020304" pitchFamily="18" charset="0"/>
              </a:rPr>
              <a:t>的整数次幂</a:t>
            </a:r>
          </a:p>
        </p:txBody>
      </p:sp>
      <p:sp>
        <p:nvSpPr>
          <p:cNvPr id="24579" name="Rectangle 3"/>
          <p:cNvSpPr>
            <a:spLocks noGrp="1" noChangeArrowheads="1"/>
          </p:cNvSpPr>
          <p:nvPr>
            <p:ph idx="1"/>
          </p:nvPr>
        </p:nvSpPr>
        <p:spPr/>
        <p:txBody>
          <a:bodyPr/>
          <a:lstStyle/>
          <a:p>
            <a:pPr eaLnBrk="1" hangingPunct="1">
              <a:lnSpc>
                <a:spcPct val="120000"/>
              </a:lnSpc>
              <a:spcBef>
                <a:spcPct val="35000"/>
              </a:spcBef>
              <a:defRPr/>
            </a:pPr>
            <a:r>
              <a:rPr lang="zh-CN" altLang="en-US" sz="2800" dirty="0">
                <a:latin typeface="Times New Roman" pitchFamily="18" charset="0"/>
                <a:cs typeface="Times New Roman" pitchFamily="18" charset="0"/>
              </a:rPr>
              <a:t>任何有限布尔代数的基数为</a:t>
            </a:r>
            <a:r>
              <a:rPr lang="en-US" altLang="zh-CN" sz="2800" dirty="0">
                <a:latin typeface="Times New Roman" pitchFamily="18" charset="0"/>
                <a:cs typeface="Times New Roman" pitchFamily="18" charset="0"/>
              </a:rPr>
              <a:t>2</a:t>
            </a:r>
            <a:r>
              <a:rPr lang="en-US" altLang="zh-CN" sz="2800" i="1" baseline="30000" dirty="0">
                <a:latin typeface="Times New Roman" pitchFamily="18" charset="0"/>
                <a:cs typeface="Times New Roman" pitchFamily="18" charset="0"/>
              </a:rPr>
              <a:t>n</a:t>
            </a:r>
            <a:r>
              <a:rPr lang="en-US" altLang="zh-CN" sz="2800" dirty="0">
                <a:latin typeface="Times New Roman" pitchFamily="18" charset="0"/>
                <a:cs typeface="Times New Roman" pitchFamily="18" charset="0"/>
              </a:rPr>
              <a:t>, </a:t>
            </a:r>
            <a:r>
              <a:rPr lang="en-US" altLang="zh-CN" sz="2800" i="1" dirty="0">
                <a:latin typeface="Times New Roman" pitchFamily="18" charset="0"/>
                <a:cs typeface="Times New Roman" pitchFamily="18" charset="0"/>
              </a:rPr>
              <a:t>n</a:t>
            </a:r>
            <a:r>
              <a:rPr lang="zh-CN" altLang="en-US" sz="2800" dirty="0">
                <a:latin typeface="Times New Roman" pitchFamily="18" charset="0"/>
                <a:cs typeface="Times New Roman" pitchFamily="18" charset="0"/>
              </a:rPr>
              <a:t>是自然数。</a:t>
            </a:r>
          </a:p>
          <a:p>
            <a:pPr lvl="1" eaLnBrk="1" hangingPunct="1">
              <a:lnSpc>
                <a:spcPct val="120000"/>
              </a:lnSpc>
              <a:spcBef>
                <a:spcPct val="35000"/>
              </a:spcBef>
              <a:defRPr/>
            </a:pPr>
            <a:r>
              <a:rPr lang="zh-CN" altLang="en-US" sz="2400" dirty="0">
                <a:latin typeface="Times New Roman" pitchFamily="18" charset="0"/>
                <a:cs typeface="Times New Roman" pitchFamily="18" charset="0"/>
              </a:rPr>
              <a:t>设</a:t>
            </a:r>
            <a:r>
              <a:rPr lang="en-US" altLang="zh-CN" sz="2400" i="1" dirty="0">
                <a:latin typeface="Times New Roman" pitchFamily="18" charset="0"/>
                <a:cs typeface="Times New Roman" pitchFamily="18" charset="0"/>
              </a:rPr>
              <a:t>B</a:t>
            </a:r>
            <a:r>
              <a:rPr lang="zh-CN" altLang="en-US" sz="2400" dirty="0">
                <a:latin typeface="Times New Roman" pitchFamily="18" charset="0"/>
                <a:cs typeface="Times New Roman" pitchFamily="18" charset="0"/>
              </a:rPr>
              <a:t>是有限代数系统，</a:t>
            </a:r>
            <a:r>
              <a:rPr lang="en-US" altLang="zh-CN" sz="2400" i="1" dirty="0">
                <a:latin typeface="Times New Roman" pitchFamily="18" charset="0"/>
                <a:cs typeface="Times New Roman" pitchFamily="18" charset="0"/>
              </a:rPr>
              <a:t>A</a:t>
            </a:r>
            <a:r>
              <a:rPr lang="zh-CN" altLang="en-US" sz="2400" dirty="0">
                <a:latin typeface="Times New Roman" pitchFamily="18" charset="0"/>
                <a:cs typeface="Times New Roman" pitchFamily="18" charset="0"/>
              </a:rPr>
              <a:t>是</a:t>
            </a:r>
            <a:r>
              <a:rPr lang="en-US" altLang="zh-CN" sz="2400" i="1" dirty="0">
                <a:latin typeface="Times New Roman" pitchFamily="18" charset="0"/>
                <a:cs typeface="Times New Roman" pitchFamily="18" charset="0"/>
              </a:rPr>
              <a:t>B</a:t>
            </a:r>
            <a:r>
              <a:rPr lang="zh-CN" altLang="en-US" sz="2400" dirty="0">
                <a:latin typeface="Times New Roman" pitchFamily="18" charset="0"/>
                <a:cs typeface="Times New Roman" pitchFamily="18" charset="0"/>
              </a:rPr>
              <a:t>中所有原子的集合。</a:t>
            </a:r>
          </a:p>
          <a:p>
            <a:pPr lvl="1" eaLnBrk="1" hangingPunct="1">
              <a:lnSpc>
                <a:spcPct val="120000"/>
              </a:lnSpc>
              <a:spcBef>
                <a:spcPct val="35000"/>
              </a:spcBef>
              <a:buFont typeface="Wingdings" panose="05000000000000000000" pitchFamily="2" charset="2"/>
              <a:buNone/>
              <a:defRPr/>
            </a:pPr>
            <a:r>
              <a:rPr lang="zh-CN" altLang="en-US" sz="2400" dirty="0">
                <a:latin typeface="Times New Roman" pitchFamily="18" charset="0"/>
                <a:cs typeface="Times New Roman" pitchFamily="18" charset="0"/>
              </a:rPr>
              <a:t>    则：</a:t>
            </a:r>
            <a:r>
              <a:rPr lang="en-US" altLang="zh-CN" sz="2400" i="1" dirty="0">
                <a:latin typeface="Times New Roman" pitchFamily="18" charset="0"/>
                <a:cs typeface="Times New Roman" pitchFamily="18" charset="0"/>
              </a:rPr>
              <a:t>B</a:t>
            </a:r>
            <a:r>
              <a:rPr lang="en-US" altLang="zh-CN" sz="2400" dirty="0">
                <a:latin typeface="Times New Roman" pitchFamily="18" charset="0"/>
                <a:cs typeface="Times New Roman" pitchFamily="18" charset="0"/>
                <a:sym typeface="Symbol" pitchFamily="18" charset="2"/>
              </a:rPr>
              <a:t></a:t>
            </a:r>
            <a:r>
              <a:rPr lang="en-US" altLang="zh-CN" sz="2400" i="1" dirty="0">
                <a:latin typeface="Times New Roman" pitchFamily="18" charset="0"/>
                <a:cs typeface="Times New Roman" pitchFamily="18" charset="0"/>
              </a:rPr>
              <a:t>P</a:t>
            </a:r>
            <a:r>
              <a:rPr lang="en-US" altLang="zh-CN" sz="2400" dirty="0">
                <a:latin typeface="Times New Roman" pitchFamily="18" charset="0"/>
                <a:cs typeface="Times New Roman" pitchFamily="18" charset="0"/>
              </a:rPr>
              <a:t>(</a:t>
            </a:r>
            <a:r>
              <a:rPr lang="en-US" altLang="zh-CN" sz="2400" i="1" dirty="0">
                <a:latin typeface="Times New Roman" pitchFamily="18" charset="0"/>
                <a:cs typeface="Times New Roman" pitchFamily="18" charset="0"/>
              </a:rPr>
              <a:t>A</a:t>
            </a:r>
            <a:r>
              <a:rPr lang="en-US" altLang="zh-CN" sz="2400" dirty="0">
                <a:latin typeface="Times New Roman" pitchFamily="18" charset="0"/>
                <a:cs typeface="Times New Roman" pitchFamily="18" charset="0"/>
              </a:rPr>
              <a:t>), </a:t>
            </a:r>
            <a:r>
              <a:rPr lang="en-US" altLang="zh-CN" sz="2400" dirty="0">
                <a:latin typeface="Times New Roman" pitchFamily="18" charset="0"/>
                <a:cs typeface="Times New Roman" pitchFamily="18" charset="0"/>
                <a:sym typeface="Symbol" pitchFamily="18" charset="2"/>
              </a:rPr>
              <a:t></a:t>
            </a:r>
            <a:r>
              <a:rPr lang="en-US" altLang="zh-CN" sz="2400" dirty="0">
                <a:latin typeface="Times New Roman" pitchFamily="18" charset="0"/>
                <a:cs typeface="Times New Roman" pitchFamily="18" charset="0"/>
              </a:rPr>
              <a:t>|</a:t>
            </a:r>
            <a:r>
              <a:rPr lang="en-US" altLang="zh-CN" sz="2400" i="1" dirty="0">
                <a:latin typeface="Times New Roman" pitchFamily="18" charset="0"/>
                <a:cs typeface="Times New Roman" pitchFamily="18" charset="0"/>
              </a:rPr>
              <a:t>B</a:t>
            </a:r>
            <a:r>
              <a:rPr lang="en-US" altLang="zh-CN" sz="2400" dirty="0">
                <a:latin typeface="Times New Roman" pitchFamily="18" charset="0"/>
                <a:cs typeface="Times New Roman" pitchFamily="18" charset="0"/>
              </a:rPr>
              <a:t>|=|</a:t>
            </a:r>
            <a:r>
              <a:rPr lang="en-US" altLang="zh-CN" sz="2400" i="1" dirty="0">
                <a:latin typeface="Times New Roman" pitchFamily="18" charset="0"/>
                <a:cs typeface="Times New Roman" pitchFamily="18" charset="0"/>
              </a:rPr>
              <a:t>P</a:t>
            </a:r>
            <a:r>
              <a:rPr lang="en-US" altLang="zh-CN" sz="2400" dirty="0">
                <a:latin typeface="Times New Roman" pitchFamily="18" charset="0"/>
                <a:cs typeface="Times New Roman" pitchFamily="18" charset="0"/>
              </a:rPr>
              <a:t>(</a:t>
            </a:r>
            <a:r>
              <a:rPr lang="en-US" altLang="zh-CN" sz="2400" i="1" dirty="0">
                <a:latin typeface="Times New Roman" pitchFamily="18" charset="0"/>
                <a:cs typeface="Times New Roman" pitchFamily="18" charset="0"/>
              </a:rPr>
              <a:t>A</a:t>
            </a:r>
            <a:r>
              <a:rPr lang="en-US" altLang="zh-CN" sz="2400" dirty="0">
                <a:latin typeface="Times New Roman" pitchFamily="18" charset="0"/>
                <a:cs typeface="Times New Roman" pitchFamily="18" charset="0"/>
              </a:rPr>
              <a:t>)|=2</a:t>
            </a:r>
            <a:r>
              <a:rPr lang="en-US" altLang="zh-CN" sz="2400" baseline="30000" dirty="0">
                <a:latin typeface="Times New Roman" pitchFamily="18" charset="0"/>
                <a:cs typeface="Times New Roman" pitchFamily="18" charset="0"/>
              </a:rPr>
              <a:t>|</a:t>
            </a:r>
            <a:r>
              <a:rPr lang="en-US" altLang="zh-CN" sz="2400" i="1" baseline="30000" dirty="0">
                <a:latin typeface="Times New Roman" pitchFamily="18" charset="0"/>
                <a:cs typeface="Times New Roman" pitchFamily="18" charset="0"/>
              </a:rPr>
              <a:t>A</a:t>
            </a:r>
            <a:r>
              <a:rPr lang="en-US" altLang="zh-CN" sz="2400" baseline="30000" dirty="0">
                <a:latin typeface="Times New Roman" pitchFamily="18" charset="0"/>
                <a:cs typeface="Times New Roman" pitchFamily="18" charset="0"/>
              </a:rPr>
              <a:t>|</a:t>
            </a:r>
          </a:p>
          <a:p>
            <a:pPr marL="342900" lvl="1" indent="-342900" eaLnBrk="1" hangingPunct="1">
              <a:lnSpc>
                <a:spcPct val="120000"/>
              </a:lnSpc>
              <a:spcBef>
                <a:spcPct val="35000"/>
              </a:spcBef>
              <a:buClr>
                <a:schemeClr val="tx2"/>
              </a:buClr>
              <a:defRPr/>
            </a:pPr>
            <a:r>
              <a:rPr lang="zh-CN" altLang="en-US" sz="2800" dirty="0">
                <a:latin typeface="Times New Roman" pitchFamily="18" charset="0"/>
                <a:cs typeface="Times New Roman" pitchFamily="18" charset="0"/>
              </a:rPr>
              <a:t>等势的有限布尔代数均同构</a:t>
            </a:r>
            <a:endParaRPr lang="en-US" altLang="zh-CN" sz="2800" dirty="0">
              <a:latin typeface="Times New Roman" pitchFamily="18" charset="0"/>
              <a:cs typeface="Times New Roman" pitchFamily="18" charset="0"/>
            </a:endParaRPr>
          </a:p>
          <a:p>
            <a:pPr lvl="1" eaLnBrk="1" hangingPunct="1">
              <a:lnSpc>
                <a:spcPct val="120000"/>
              </a:lnSpc>
              <a:spcBef>
                <a:spcPct val="35000"/>
              </a:spcBef>
              <a:buFont typeface="Wingdings" panose="05000000000000000000" pitchFamily="2" charset="2"/>
              <a:buNone/>
              <a:defRPr/>
            </a:pPr>
            <a:endParaRPr lang="en-US" altLang="zh-CN" sz="2200" dirty="0">
              <a:latin typeface="Times New Roman" pitchFamily="18" charset="0"/>
            </a:endParaRPr>
          </a:p>
        </p:txBody>
      </p:sp>
      <p:sp>
        <p:nvSpPr>
          <p:cNvPr id="2" name="日期占位符 1">
            <a:extLst>
              <a:ext uri="{FF2B5EF4-FFF2-40B4-BE49-F238E27FC236}">
                <a16:creationId xmlns:a16="http://schemas.microsoft.com/office/drawing/2014/main" id="{4107692B-BDC2-E442-8F56-F7C3614B5D3B}"/>
              </a:ext>
            </a:extLst>
          </p:cNvPr>
          <p:cNvSpPr>
            <a:spLocks noGrp="1"/>
          </p:cNvSpPr>
          <p:nvPr>
            <p:ph type="dt" sz="half" idx="2"/>
          </p:nvPr>
        </p:nvSpPr>
        <p:spPr/>
        <p:txBody>
          <a:bodyPr/>
          <a:lstStyle/>
          <a:p>
            <a:pPr>
              <a:defRPr/>
            </a:pPr>
            <a:fld id="{82364F3C-14C7-CE43-9DC7-6D53ACE070C9}"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BB986E3F-0CD6-5F4A-8E59-2C5D431B2CE6}"/>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45060"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C88A5D-0281-4AF2-BA9E-0CD61D3365AE}" type="slidenum">
              <a:rPr lang="en-US" altLang="zh-CN" smtClean="0"/>
              <a:pPr/>
              <a:t>26</a:t>
            </a:fld>
            <a:endParaRPr lang="en-US" altLang="zh-CN"/>
          </a:p>
        </p:txBody>
      </p:sp>
    </p:spTree>
    <p:extLst>
      <p:ext uri="{BB962C8B-B14F-4D97-AF65-F5344CB8AC3E}">
        <p14:creationId xmlns:p14="http://schemas.microsoft.com/office/powerpoint/2010/main" val="81341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a:off x="7127875" y="2852738"/>
            <a:ext cx="0" cy="1157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299" name="Rectangle 3"/>
          <p:cNvSpPr>
            <a:spLocks noGrp="1" noChangeArrowheads="1"/>
          </p:cNvSpPr>
          <p:nvPr>
            <p:ph type="title"/>
          </p:nvPr>
        </p:nvSpPr>
        <p:spPr/>
        <p:txBody>
          <a:bodyPr/>
          <a:lstStyle/>
          <a:p>
            <a:r>
              <a:rPr lang="zh-CN" altLang="en-US" dirty="0"/>
              <a:t>例如</a:t>
            </a:r>
            <a:endParaRPr lang="en-US" altLang="zh-CN" dirty="0"/>
          </a:p>
        </p:txBody>
      </p:sp>
      <p:sp>
        <p:nvSpPr>
          <p:cNvPr id="2" name="日期占位符 1">
            <a:extLst>
              <a:ext uri="{FF2B5EF4-FFF2-40B4-BE49-F238E27FC236}">
                <a16:creationId xmlns:a16="http://schemas.microsoft.com/office/drawing/2014/main" id="{F96C0DDB-A98F-5140-8ED8-25521F061F7D}"/>
              </a:ext>
            </a:extLst>
          </p:cNvPr>
          <p:cNvSpPr>
            <a:spLocks noGrp="1"/>
          </p:cNvSpPr>
          <p:nvPr>
            <p:ph type="dt" sz="half" idx="2"/>
          </p:nvPr>
        </p:nvSpPr>
        <p:spPr/>
        <p:txBody>
          <a:bodyPr/>
          <a:lstStyle/>
          <a:p>
            <a:fld id="{B6B56C50-A9EF-5844-8B0F-366CA3EBA480}" type="datetime1">
              <a:rPr lang="zh-CN" altLang="en-US" smtClean="0"/>
              <a:pPr/>
              <a:t>2022/4/23</a:t>
            </a:fld>
            <a:endParaRPr lang="zh-CN" altLang="en-US" dirty="0"/>
          </a:p>
        </p:txBody>
      </p:sp>
      <p:sp>
        <p:nvSpPr>
          <p:cNvPr id="3" name="页脚占位符 2">
            <a:extLst>
              <a:ext uri="{FF2B5EF4-FFF2-40B4-BE49-F238E27FC236}">
                <a16:creationId xmlns:a16="http://schemas.microsoft.com/office/drawing/2014/main" id="{5D5EEABA-651B-DB47-83F2-8E41919BF5CE}"/>
              </a:ext>
            </a:extLst>
          </p:cNvPr>
          <p:cNvSpPr>
            <a:spLocks noGrp="1"/>
          </p:cNvSpPr>
          <p:nvPr>
            <p:ph type="ftr" sz="quarter" idx="3"/>
          </p:nvPr>
        </p:nvSpPr>
        <p:spPr/>
        <p:txBody>
          <a:bodyPr/>
          <a:lstStyle/>
          <a:p>
            <a:r>
              <a:rPr lang="zh-CN" altLang="en-US"/>
              <a:t>本投影片及相应音视频仅供修读本课程同学使用</a:t>
            </a:r>
            <a:endParaRPr lang="zh-CN" altLang="en-US" dirty="0"/>
          </a:p>
        </p:txBody>
      </p:sp>
      <p:sp>
        <p:nvSpPr>
          <p:cNvPr id="55328"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7A0D63B-81FF-4B97-9F01-BBF174DEFE2F}" type="slidenum">
              <a:rPr lang="en-US" altLang="zh-CN" smtClean="0"/>
              <a:pPr/>
              <a:t>27</a:t>
            </a:fld>
            <a:endParaRPr lang="en-US" altLang="zh-CN"/>
          </a:p>
        </p:txBody>
      </p:sp>
      <p:sp>
        <p:nvSpPr>
          <p:cNvPr id="55300" name="Text Box 4"/>
          <p:cNvSpPr txBox="1">
            <a:spLocks noChangeArrowheads="1"/>
          </p:cNvSpPr>
          <p:nvPr/>
        </p:nvSpPr>
        <p:spPr bwMode="auto">
          <a:xfrm>
            <a:off x="611188" y="1700213"/>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i="1" dirty="0" err="1">
                <a:latin typeface="Times New Roman" panose="02020603050405020304" pitchFamily="18" charset="0"/>
                <a:cs typeface="Times New Roman" panose="02020603050405020304" pitchFamily="18" charset="0"/>
              </a:rPr>
              <a:t>D</a:t>
            </a:r>
            <a:r>
              <a:rPr kumimoji="1" lang="en-US" altLang="zh-CN" sz="2400" baseline="-25000" dirty="0" err="1">
                <a:latin typeface="Times New Roman" panose="02020603050405020304" pitchFamily="18" charset="0"/>
                <a:cs typeface="Times New Roman" panose="02020603050405020304" pitchFamily="18" charset="0"/>
              </a:rPr>
              <a:t>n</a:t>
            </a:r>
            <a:r>
              <a:rPr kumimoji="1" lang="en-US" altLang="zh-CN" sz="2400" dirty="0">
                <a:latin typeface="Times New Roman" panose="02020603050405020304" pitchFamily="18" charset="0"/>
                <a:cs typeface="Times New Roman" panose="02020603050405020304" pitchFamily="18" charset="0"/>
              </a:rPr>
              <a:t> </a:t>
            </a:r>
            <a:r>
              <a:rPr kumimoji="1" lang="zh-CN" altLang="en-US" sz="2400" dirty="0">
                <a:latin typeface="Times New Roman" panose="02020603050405020304" pitchFamily="18" charset="0"/>
                <a:cs typeface="Times New Roman" panose="02020603050405020304" pitchFamily="18" charset="0"/>
              </a:rPr>
              <a:t>是 </a:t>
            </a:r>
            <a:r>
              <a:rPr kumimoji="1" lang="en-US" altLang="zh-CN" sz="2400" i="1" dirty="0">
                <a:latin typeface="Times New Roman" panose="02020603050405020304" pitchFamily="18" charset="0"/>
                <a:cs typeface="Times New Roman" panose="02020603050405020304" pitchFamily="18" charset="0"/>
              </a:rPr>
              <a:t>n</a:t>
            </a:r>
            <a:r>
              <a:rPr kumimoji="1" lang="en-US" altLang="zh-CN" sz="2400" dirty="0">
                <a:latin typeface="Times New Roman" panose="02020603050405020304" pitchFamily="18" charset="0"/>
                <a:cs typeface="Times New Roman" panose="02020603050405020304" pitchFamily="18" charset="0"/>
              </a:rPr>
              <a:t> </a:t>
            </a:r>
            <a:r>
              <a:rPr kumimoji="1" lang="zh-CN" altLang="en-US" sz="2400" dirty="0">
                <a:latin typeface="Times New Roman" panose="02020603050405020304" pitchFamily="18" charset="0"/>
                <a:cs typeface="Times New Roman" panose="02020603050405020304" pitchFamily="18" charset="0"/>
              </a:rPr>
              <a:t>的所有正因子集合及其上的整除关系构成的偏序集</a:t>
            </a:r>
            <a:r>
              <a:rPr kumimoji="1" lang="en-US" altLang="zh-CN" sz="2400" dirty="0">
                <a:latin typeface="Times New Roman" panose="02020603050405020304" pitchFamily="18" charset="0"/>
                <a:cs typeface="Times New Roman" panose="02020603050405020304" pitchFamily="18" charset="0"/>
              </a:rPr>
              <a:t>.</a:t>
            </a:r>
            <a:endParaRPr kumimoji="1" lang="en-US" altLang="zh-CN" sz="2400" i="1" dirty="0">
              <a:latin typeface="Times New Roman" panose="02020603050405020304" pitchFamily="18" charset="0"/>
              <a:cs typeface="Times New Roman" panose="02020603050405020304" pitchFamily="18" charset="0"/>
            </a:endParaRPr>
          </a:p>
        </p:txBody>
      </p:sp>
      <p:sp>
        <p:nvSpPr>
          <p:cNvPr id="55301" name="AutoShape 5"/>
          <p:cNvSpPr>
            <a:spLocks noChangeArrowheads="1"/>
          </p:cNvSpPr>
          <p:nvPr/>
        </p:nvSpPr>
        <p:spPr bwMode="auto">
          <a:xfrm>
            <a:off x="1497013" y="3733800"/>
            <a:ext cx="1514475" cy="1447800"/>
          </a:xfrm>
          <a:prstGeom prst="diamond">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02" name="Oval 6"/>
          <p:cNvSpPr>
            <a:spLocks noChangeArrowheads="1"/>
          </p:cNvSpPr>
          <p:nvPr/>
        </p:nvSpPr>
        <p:spPr bwMode="auto">
          <a:xfrm>
            <a:off x="2203450" y="3714750"/>
            <a:ext cx="88900" cy="10795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03" name="Oval 7"/>
          <p:cNvSpPr>
            <a:spLocks noChangeArrowheads="1"/>
          </p:cNvSpPr>
          <p:nvPr/>
        </p:nvSpPr>
        <p:spPr bwMode="auto">
          <a:xfrm>
            <a:off x="1465263" y="4410075"/>
            <a:ext cx="88900" cy="10795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04" name="Oval 8"/>
          <p:cNvSpPr>
            <a:spLocks noChangeArrowheads="1"/>
          </p:cNvSpPr>
          <p:nvPr/>
        </p:nvSpPr>
        <p:spPr bwMode="auto">
          <a:xfrm>
            <a:off x="2941638" y="4376738"/>
            <a:ext cx="88900" cy="10795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05" name="Oval 9"/>
          <p:cNvSpPr>
            <a:spLocks noChangeArrowheads="1"/>
          </p:cNvSpPr>
          <p:nvPr/>
        </p:nvSpPr>
        <p:spPr bwMode="auto">
          <a:xfrm>
            <a:off x="2203450" y="5129213"/>
            <a:ext cx="88900" cy="10795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06" name="Text Box 10"/>
          <p:cNvSpPr txBox="1">
            <a:spLocks noChangeArrowheads="1"/>
          </p:cNvSpPr>
          <p:nvPr/>
        </p:nvSpPr>
        <p:spPr bwMode="auto">
          <a:xfrm>
            <a:off x="2057400" y="3352800"/>
            <a:ext cx="164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6</a:t>
            </a:r>
          </a:p>
        </p:txBody>
      </p:sp>
      <p:sp>
        <p:nvSpPr>
          <p:cNvPr id="55307" name="Text Box 11"/>
          <p:cNvSpPr txBox="1">
            <a:spLocks noChangeArrowheads="1"/>
          </p:cNvSpPr>
          <p:nvPr/>
        </p:nvSpPr>
        <p:spPr bwMode="auto">
          <a:xfrm>
            <a:off x="1219200" y="4114800"/>
            <a:ext cx="40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2</a:t>
            </a:r>
          </a:p>
        </p:txBody>
      </p:sp>
      <p:sp>
        <p:nvSpPr>
          <p:cNvPr id="55308" name="Text Box 12"/>
          <p:cNvSpPr txBox="1">
            <a:spLocks noChangeArrowheads="1"/>
          </p:cNvSpPr>
          <p:nvPr/>
        </p:nvSpPr>
        <p:spPr bwMode="auto">
          <a:xfrm>
            <a:off x="2949575" y="4419600"/>
            <a:ext cx="63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3</a:t>
            </a:r>
          </a:p>
        </p:txBody>
      </p:sp>
      <p:sp>
        <p:nvSpPr>
          <p:cNvPr id="55309" name="Text Box 13"/>
          <p:cNvSpPr txBox="1">
            <a:spLocks noChangeArrowheads="1"/>
          </p:cNvSpPr>
          <p:nvPr/>
        </p:nvSpPr>
        <p:spPr bwMode="auto">
          <a:xfrm>
            <a:off x="2190750" y="51816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a:t>
            </a:r>
          </a:p>
        </p:txBody>
      </p:sp>
      <p:sp>
        <p:nvSpPr>
          <p:cNvPr id="55310" name="Text Box 14"/>
          <p:cNvSpPr txBox="1">
            <a:spLocks noChangeArrowheads="1"/>
          </p:cNvSpPr>
          <p:nvPr/>
        </p:nvSpPr>
        <p:spPr bwMode="auto">
          <a:xfrm>
            <a:off x="1752600" y="5638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D</a:t>
            </a:r>
            <a:r>
              <a:rPr kumimoji="1" lang="en-US" altLang="zh-CN" sz="2400" b="1" baseline="-25000">
                <a:latin typeface="Times New Roman" panose="02020603050405020304" pitchFamily="18" charset="0"/>
                <a:cs typeface="Times New Roman" panose="02020603050405020304" pitchFamily="18" charset="0"/>
              </a:rPr>
              <a:t>6</a:t>
            </a:r>
            <a:endParaRPr kumimoji="1" lang="en-US" altLang="zh-CN" sz="2400" b="1" i="1">
              <a:latin typeface="Times New Roman" panose="02020603050405020304" pitchFamily="18" charset="0"/>
              <a:cs typeface="Times New Roman" panose="02020603050405020304" pitchFamily="18" charset="0"/>
            </a:endParaRPr>
          </a:p>
        </p:txBody>
      </p:sp>
      <p:sp>
        <p:nvSpPr>
          <p:cNvPr id="55311" name="Line 15"/>
          <p:cNvSpPr>
            <a:spLocks noChangeShapeType="1"/>
          </p:cNvSpPr>
          <p:nvPr/>
        </p:nvSpPr>
        <p:spPr bwMode="auto">
          <a:xfrm>
            <a:off x="7127875" y="4267200"/>
            <a:ext cx="0" cy="1171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55312" name="Group 16"/>
          <p:cNvGrpSpPr>
            <a:grpSpLocks/>
          </p:cNvGrpSpPr>
          <p:nvPr/>
        </p:nvGrpSpPr>
        <p:grpSpPr bwMode="auto">
          <a:xfrm>
            <a:off x="6350000" y="3952875"/>
            <a:ext cx="1565275" cy="1522413"/>
            <a:chOff x="600" y="1668"/>
            <a:chExt cx="1190" cy="959"/>
          </a:xfrm>
        </p:grpSpPr>
        <p:sp>
          <p:nvSpPr>
            <p:cNvPr id="55334" name="AutoShape 17"/>
            <p:cNvSpPr>
              <a:spLocks noChangeArrowheads="1"/>
            </p:cNvSpPr>
            <p:nvPr/>
          </p:nvSpPr>
          <p:spPr bwMode="auto">
            <a:xfrm>
              <a:off x="624" y="1680"/>
              <a:ext cx="1152" cy="912"/>
            </a:xfrm>
            <a:prstGeom prst="diamond">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5" name="Oval 18"/>
            <p:cNvSpPr>
              <a:spLocks noChangeArrowheads="1"/>
            </p:cNvSpPr>
            <p:nvPr/>
          </p:nvSpPr>
          <p:spPr bwMode="auto">
            <a:xfrm>
              <a:off x="1161" y="1668"/>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6" name="Oval 19"/>
            <p:cNvSpPr>
              <a:spLocks noChangeArrowheads="1"/>
            </p:cNvSpPr>
            <p:nvPr/>
          </p:nvSpPr>
          <p:spPr bwMode="auto">
            <a:xfrm>
              <a:off x="600" y="2106"/>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7" name="Oval 20"/>
            <p:cNvSpPr>
              <a:spLocks noChangeArrowheads="1"/>
            </p:cNvSpPr>
            <p:nvPr/>
          </p:nvSpPr>
          <p:spPr bwMode="auto">
            <a:xfrm>
              <a:off x="1722" y="2085"/>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8" name="Oval 21"/>
            <p:cNvSpPr>
              <a:spLocks noChangeArrowheads="1"/>
            </p:cNvSpPr>
            <p:nvPr/>
          </p:nvSpPr>
          <p:spPr bwMode="auto">
            <a:xfrm>
              <a:off x="1161" y="2559"/>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grpSp>
      <p:sp>
        <p:nvSpPr>
          <p:cNvPr id="55313" name="Text Box 22"/>
          <p:cNvSpPr txBox="1">
            <a:spLocks noChangeArrowheads="1"/>
          </p:cNvSpPr>
          <p:nvPr/>
        </p:nvSpPr>
        <p:spPr bwMode="auto">
          <a:xfrm>
            <a:off x="7826375" y="4572000"/>
            <a:ext cx="63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5</a:t>
            </a:r>
          </a:p>
        </p:txBody>
      </p:sp>
      <p:sp>
        <p:nvSpPr>
          <p:cNvPr id="55314" name="Line 23"/>
          <p:cNvSpPr>
            <a:spLocks noChangeShapeType="1"/>
          </p:cNvSpPr>
          <p:nvPr/>
        </p:nvSpPr>
        <p:spPr bwMode="auto">
          <a:xfrm>
            <a:off x="7861300" y="3524250"/>
            <a:ext cx="0" cy="11430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5" name="Line 24"/>
          <p:cNvSpPr>
            <a:spLocks noChangeShapeType="1"/>
          </p:cNvSpPr>
          <p:nvPr/>
        </p:nvSpPr>
        <p:spPr bwMode="auto">
          <a:xfrm>
            <a:off x="6392863" y="3567113"/>
            <a:ext cx="0" cy="108585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55316" name="Group 25"/>
          <p:cNvGrpSpPr>
            <a:grpSpLocks/>
          </p:cNvGrpSpPr>
          <p:nvPr/>
        </p:nvGrpSpPr>
        <p:grpSpPr bwMode="auto">
          <a:xfrm>
            <a:off x="6342063" y="2800350"/>
            <a:ext cx="1565275" cy="1522413"/>
            <a:chOff x="600" y="1668"/>
            <a:chExt cx="1190" cy="959"/>
          </a:xfrm>
        </p:grpSpPr>
        <p:sp>
          <p:nvSpPr>
            <p:cNvPr id="55329" name="AutoShape 26"/>
            <p:cNvSpPr>
              <a:spLocks noChangeArrowheads="1"/>
            </p:cNvSpPr>
            <p:nvPr/>
          </p:nvSpPr>
          <p:spPr bwMode="auto">
            <a:xfrm>
              <a:off x="624" y="1680"/>
              <a:ext cx="1152" cy="912"/>
            </a:xfrm>
            <a:prstGeom prst="diamond">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0" name="Oval 27"/>
            <p:cNvSpPr>
              <a:spLocks noChangeArrowheads="1"/>
            </p:cNvSpPr>
            <p:nvPr/>
          </p:nvSpPr>
          <p:spPr bwMode="auto">
            <a:xfrm>
              <a:off x="1161" y="1668"/>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1" name="Oval 28"/>
            <p:cNvSpPr>
              <a:spLocks noChangeArrowheads="1"/>
            </p:cNvSpPr>
            <p:nvPr/>
          </p:nvSpPr>
          <p:spPr bwMode="auto">
            <a:xfrm>
              <a:off x="600" y="2106"/>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2" name="Oval 29"/>
            <p:cNvSpPr>
              <a:spLocks noChangeArrowheads="1"/>
            </p:cNvSpPr>
            <p:nvPr/>
          </p:nvSpPr>
          <p:spPr bwMode="auto">
            <a:xfrm>
              <a:off x="1722" y="2085"/>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sp>
          <p:nvSpPr>
            <p:cNvPr id="55333" name="Oval 30"/>
            <p:cNvSpPr>
              <a:spLocks noChangeArrowheads="1"/>
            </p:cNvSpPr>
            <p:nvPr/>
          </p:nvSpPr>
          <p:spPr bwMode="auto">
            <a:xfrm>
              <a:off x="1161" y="2559"/>
              <a:ext cx="68" cy="68"/>
            </a:xfrm>
            <a:prstGeom prst="ellipse">
              <a:avLst/>
            </a:prstGeom>
            <a:solidFill>
              <a:schemeClr val="accent1"/>
            </a:solidFill>
            <a:ln w="222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b="1">
                <a:latin typeface="Times New Roman" panose="02020603050405020304" pitchFamily="18" charset="0"/>
                <a:cs typeface="Times New Roman" panose="02020603050405020304" pitchFamily="18" charset="0"/>
              </a:endParaRPr>
            </a:p>
          </p:txBody>
        </p:sp>
      </p:grpSp>
      <p:sp>
        <p:nvSpPr>
          <p:cNvPr id="55317" name="Text Box 31"/>
          <p:cNvSpPr txBox="1">
            <a:spLocks noChangeArrowheads="1"/>
          </p:cNvSpPr>
          <p:nvPr/>
        </p:nvSpPr>
        <p:spPr bwMode="auto">
          <a:xfrm>
            <a:off x="7235825" y="2565400"/>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30</a:t>
            </a:r>
          </a:p>
        </p:txBody>
      </p:sp>
      <p:sp>
        <p:nvSpPr>
          <p:cNvPr id="55318" name="Text Box 32"/>
          <p:cNvSpPr txBox="1">
            <a:spLocks noChangeArrowheads="1"/>
          </p:cNvSpPr>
          <p:nvPr/>
        </p:nvSpPr>
        <p:spPr bwMode="auto">
          <a:xfrm>
            <a:off x="6172200" y="3200400"/>
            <a:ext cx="164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6</a:t>
            </a:r>
          </a:p>
        </p:txBody>
      </p:sp>
      <p:sp>
        <p:nvSpPr>
          <p:cNvPr id="55319" name="Text Box 33"/>
          <p:cNvSpPr txBox="1">
            <a:spLocks noChangeArrowheads="1"/>
          </p:cNvSpPr>
          <p:nvPr/>
        </p:nvSpPr>
        <p:spPr bwMode="auto">
          <a:xfrm>
            <a:off x="7826375" y="3505200"/>
            <a:ext cx="63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15</a:t>
            </a:r>
          </a:p>
        </p:txBody>
      </p:sp>
      <p:sp>
        <p:nvSpPr>
          <p:cNvPr id="55320" name="Text Box 34"/>
          <p:cNvSpPr txBox="1">
            <a:spLocks noChangeArrowheads="1"/>
          </p:cNvSpPr>
          <p:nvPr/>
        </p:nvSpPr>
        <p:spPr bwMode="auto">
          <a:xfrm>
            <a:off x="7086600" y="3581400"/>
            <a:ext cx="758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10</a:t>
            </a:r>
          </a:p>
        </p:txBody>
      </p:sp>
      <p:sp>
        <p:nvSpPr>
          <p:cNvPr id="55321" name="Text Box 35"/>
          <p:cNvSpPr txBox="1">
            <a:spLocks noChangeArrowheads="1"/>
          </p:cNvSpPr>
          <p:nvPr/>
        </p:nvSpPr>
        <p:spPr bwMode="auto">
          <a:xfrm>
            <a:off x="7067550" y="4267200"/>
            <a:ext cx="62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3</a:t>
            </a:r>
          </a:p>
        </p:txBody>
      </p:sp>
      <p:sp>
        <p:nvSpPr>
          <p:cNvPr id="55322" name="Text Box 36"/>
          <p:cNvSpPr txBox="1">
            <a:spLocks noChangeArrowheads="1"/>
          </p:cNvSpPr>
          <p:nvPr/>
        </p:nvSpPr>
        <p:spPr bwMode="auto">
          <a:xfrm>
            <a:off x="6019800" y="4724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rPr>
              <a:t>2</a:t>
            </a:r>
          </a:p>
        </p:txBody>
      </p:sp>
      <p:sp>
        <p:nvSpPr>
          <p:cNvPr id="55323" name="Text Box 37"/>
          <p:cNvSpPr txBox="1">
            <a:spLocks noChangeArrowheads="1"/>
          </p:cNvSpPr>
          <p:nvPr/>
        </p:nvSpPr>
        <p:spPr bwMode="auto">
          <a:xfrm>
            <a:off x="7164388" y="5373688"/>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000" b="1">
                <a:latin typeface="Times New Roman" panose="02020603050405020304" pitchFamily="18" charset="0"/>
                <a:cs typeface="Times New Roman" panose="02020603050405020304" pitchFamily="18" charset="0"/>
                <a:sym typeface="Symbol" panose="05050102010706020507" pitchFamily="18" charset="2"/>
              </a:rPr>
              <a:t>1</a:t>
            </a:r>
            <a:endParaRPr kumimoji="1" lang="en-US" altLang="zh-CN" sz="2000" b="1">
              <a:latin typeface="Times New Roman" panose="02020603050405020304" pitchFamily="18" charset="0"/>
              <a:cs typeface="Times New Roman" panose="02020603050405020304" pitchFamily="18" charset="0"/>
            </a:endParaRPr>
          </a:p>
        </p:txBody>
      </p:sp>
      <p:sp>
        <p:nvSpPr>
          <p:cNvPr id="55324" name="Text Box 38"/>
          <p:cNvSpPr txBox="1">
            <a:spLocks noChangeArrowheads="1"/>
          </p:cNvSpPr>
          <p:nvPr/>
        </p:nvSpPr>
        <p:spPr bwMode="auto">
          <a:xfrm>
            <a:off x="6477000" y="5562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D</a:t>
            </a:r>
            <a:r>
              <a:rPr kumimoji="1" lang="en-US" altLang="zh-CN" sz="2400" b="1" baseline="-25000">
                <a:latin typeface="Times New Roman" panose="02020603050405020304" pitchFamily="18" charset="0"/>
                <a:cs typeface="Times New Roman" panose="02020603050405020304" pitchFamily="18" charset="0"/>
              </a:rPr>
              <a:t>30</a:t>
            </a:r>
            <a:endParaRPr kumimoji="1" lang="en-US" altLang="zh-CN" sz="2400" b="1" i="1">
              <a:latin typeface="Times New Roman" panose="02020603050405020304" pitchFamily="18" charset="0"/>
              <a:cs typeface="Times New Roman" panose="02020603050405020304" pitchFamily="18" charset="0"/>
            </a:endParaRPr>
          </a:p>
        </p:txBody>
      </p:sp>
      <p:sp>
        <p:nvSpPr>
          <p:cNvPr id="55325" name="Text Box 39"/>
          <p:cNvSpPr txBox="1">
            <a:spLocks noChangeArrowheads="1"/>
          </p:cNvSpPr>
          <p:nvPr/>
        </p:nvSpPr>
        <p:spPr bwMode="auto">
          <a:xfrm>
            <a:off x="3492500" y="3789363"/>
            <a:ext cx="2305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dirty="0">
                <a:latin typeface="Times New Roman" panose="02020603050405020304" pitchFamily="18" charset="0"/>
                <a:cs typeface="Times New Roman" panose="02020603050405020304" pitchFamily="18" charset="0"/>
              </a:rPr>
              <a:t>D</a:t>
            </a:r>
            <a:r>
              <a:rPr kumimoji="1" lang="en-US" altLang="zh-CN" sz="2400" b="1" baseline="-25000" dirty="0">
                <a:latin typeface="Times New Roman" panose="02020603050405020304" pitchFamily="18" charset="0"/>
                <a:cs typeface="Times New Roman" panose="02020603050405020304" pitchFamily="18" charset="0"/>
              </a:rPr>
              <a:t>20</a:t>
            </a:r>
            <a:r>
              <a:rPr kumimoji="1" lang="en-US" altLang="zh-CN" sz="2400" b="1" dirty="0">
                <a:latin typeface="Times New Roman" panose="02020603050405020304" pitchFamily="18" charset="0"/>
                <a:cs typeface="Times New Roman" panose="02020603050405020304" pitchFamily="18" charset="0"/>
              </a:rPr>
              <a:t> </a:t>
            </a:r>
            <a:r>
              <a:rPr kumimoji="1" lang="zh-CN" altLang="en-US" sz="2400" dirty="0">
                <a:latin typeface="Times New Roman" panose="02020603050405020304" pitchFamily="18" charset="0"/>
                <a:cs typeface="Times New Roman" panose="02020603050405020304" pitchFamily="18" charset="0"/>
              </a:rPr>
              <a:t>不是布尔代数</a:t>
            </a:r>
            <a:endParaRPr kumimoji="1" lang="en-US" altLang="zh-CN" sz="2400" i="1" dirty="0">
              <a:latin typeface="Times New Roman" panose="02020603050405020304" pitchFamily="18" charset="0"/>
              <a:cs typeface="Times New Roman" panose="02020603050405020304" pitchFamily="18" charset="0"/>
            </a:endParaRPr>
          </a:p>
        </p:txBody>
      </p:sp>
      <p:sp>
        <p:nvSpPr>
          <p:cNvPr id="55326" name="Line 40"/>
          <p:cNvSpPr>
            <a:spLocks noChangeShapeType="1"/>
          </p:cNvSpPr>
          <p:nvPr/>
        </p:nvSpPr>
        <p:spPr bwMode="auto">
          <a:xfrm>
            <a:off x="3429000" y="2819400"/>
            <a:ext cx="0" cy="3352800"/>
          </a:xfrm>
          <a:prstGeom prst="line">
            <a:avLst/>
          </a:prstGeom>
          <a:noFill/>
          <a:ln w="28575">
            <a:solidFill>
              <a:srgbClr val="FF6600"/>
            </a:solidFill>
            <a:prstDash val="lgDash"/>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27" name="Line 41"/>
          <p:cNvSpPr>
            <a:spLocks noChangeShapeType="1"/>
          </p:cNvSpPr>
          <p:nvPr/>
        </p:nvSpPr>
        <p:spPr bwMode="auto">
          <a:xfrm>
            <a:off x="5715000" y="2743200"/>
            <a:ext cx="0" cy="3352800"/>
          </a:xfrm>
          <a:prstGeom prst="line">
            <a:avLst/>
          </a:prstGeom>
          <a:noFill/>
          <a:ln w="28575">
            <a:solidFill>
              <a:srgbClr val="FF6600"/>
            </a:solidFill>
            <a:prstDash val="lgDash"/>
            <a:round/>
            <a:headEnd/>
            <a:tailEnd/>
          </a:ln>
          <a:extLst>
            <a:ext uri="{909E8E84-426E-40DD-AFC4-6F175D3DCCD1}">
              <a14:hiddenFill xmlns:a14="http://schemas.microsoft.com/office/drawing/2010/main">
                <a:noFill/>
              </a14:hiddenFill>
            </a:ext>
          </a:extLst>
        </p:spPr>
        <p:txBody>
          <a:bodyPr wrap="none"/>
          <a:lstStyle/>
          <a:p>
            <a:endParaRPr lang="zh-CN" altLang="en-US"/>
          </a:p>
        </p:txBody>
      </p:sp>
    </p:spTree>
    <p:extLst>
      <p:ext uri="{BB962C8B-B14F-4D97-AF65-F5344CB8AC3E}">
        <p14:creationId xmlns:p14="http://schemas.microsoft.com/office/powerpoint/2010/main" val="184362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CN" sz="3600" i="1" dirty="0" err="1">
                <a:latin typeface="Times New Roman" panose="02020603050405020304" pitchFamily="18" charset="0"/>
                <a:cs typeface="Times New Roman" panose="02020603050405020304" pitchFamily="18" charset="0"/>
              </a:rPr>
              <a:t>D</a:t>
            </a:r>
            <a:r>
              <a:rPr lang="en-US" altLang="zh-CN" sz="3600" baseline="-25000" dirty="0" err="1">
                <a:latin typeface="Times New Roman" panose="02020603050405020304" pitchFamily="18" charset="0"/>
                <a:cs typeface="Times New Roman" panose="02020603050405020304" pitchFamily="18" charset="0"/>
              </a:rPr>
              <a:t>n</a:t>
            </a:r>
            <a:r>
              <a:rPr lang="en-US" altLang="zh-CN"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何时构成布尔代数</a:t>
            </a:r>
            <a:r>
              <a:rPr lang="en-US" altLang="zh-CN" sz="3600" dirty="0">
                <a:latin typeface="Times New Roman" panose="02020603050405020304" pitchFamily="18" charset="0"/>
                <a:cs typeface="Times New Roman" panose="02020603050405020304" pitchFamily="18" charset="0"/>
              </a:rPr>
              <a:t>?</a:t>
            </a:r>
            <a:endParaRPr lang="en-US" altLang="zh-CN" sz="36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7347" name="Rectangle 3"/>
              <p:cNvSpPr>
                <a:spLocks noGrp="1" noChangeArrowheads="1"/>
              </p:cNvSpPr>
              <p:nvPr>
                <p:ph idx="1"/>
              </p:nvPr>
            </p:nvSpPr>
            <p:spPr/>
            <p:txBody>
              <a:bodyPr/>
              <a:lstStyle/>
              <a:p>
                <a:pPr>
                  <a:spcBef>
                    <a:spcPts val="600"/>
                  </a:spcBef>
                  <a:spcAft>
                    <a:spcPts val="600"/>
                  </a:spcAft>
                </a:pPr>
                <a:r>
                  <a:rPr lang="zh-CN" altLang="en-US" sz="2800" dirty="0">
                    <a:latin typeface="Times New Roman" panose="02020603050405020304" pitchFamily="18" charset="0"/>
                    <a:cs typeface="Times New Roman" panose="02020603050405020304" pitchFamily="18" charset="0"/>
                  </a:rPr>
                  <a:t>若</a:t>
                </a:r>
                <a:r>
                  <a:rPr lang="en-US" altLang="zh-CN" sz="2800" dirty="0">
                    <a:latin typeface="Times New Roman" panose="02020603050405020304" pitchFamily="18" charset="0"/>
                    <a:cs typeface="Times New Roman" panose="02020603050405020304" pitchFamily="18" charset="0"/>
                  </a:rPr>
                  <a:t> </a:t>
                </a:r>
                <a:r>
                  <a:rPr lang="en-US" altLang="zh-CN" sz="2800" i="1" dirty="0">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p</a:t>
                </a:r>
                <a:r>
                  <a:rPr lang="en-US" altLang="zh-CN" sz="2800" baseline="-25000" dirty="0">
                    <a:latin typeface="Times New Roman" panose="02020603050405020304" pitchFamily="18" charset="0"/>
                    <a:cs typeface="Times New Roman" panose="02020603050405020304" pitchFamily="18" charset="0"/>
                  </a:rPr>
                  <a:t>1</a:t>
                </a:r>
                <a:r>
                  <a:rPr lang="en-US" altLang="zh-CN" sz="2800" i="1" dirty="0">
                    <a:latin typeface="Times New Roman" panose="02020603050405020304" pitchFamily="18" charset="0"/>
                    <a:cs typeface="Times New Roman" panose="02020603050405020304" pitchFamily="18" charset="0"/>
                  </a:rPr>
                  <a:t>p</a:t>
                </a:r>
                <a:r>
                  <a:rPr lang="en-US" altLang="zh-CN" sz="2800" baseline="-25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a:t>
                </a:r>
                <a:r>
                  <a:rPr lang="en-US" altLang="zh-CN" sz="2800" i="1" dirty="0" err="1">
                    <a:latin typeface="Times New Roman" panose="02020603050405020304" pitchFamily="18" charset="0"/>
                    <a:cs typeface="Times New Roman" panose="02020603050405020304" pitchFamily="18" charset="0"/>
                  </a:rPr>
                  <a:t>p</a:t>
                </a:r>
                <a:r>
                  <a:rPr lang="en-US" altLang="zh-CN" sz="2800" baseline="-25000" dirty="0" err="1">
                    <a:latin typeface="Times New Roman" panose="02020603050405020304" pitchFamily="18" charset="0"/>
                    <a:cs typeface="Times New Roman" panose="02020603050405020304" pitchFamily="18" charset="0"/>
                  </a:rPr>
                  <a:t>k</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其中</a:t>
                </a:r>
                <a:r>
                  <a:rPr lang="en-US" altLang="zh-CN" sz="2800" dirty="0">
                    <a:latin typeface="Times New Roman" panose="02020603050405020304" pitchFamily="18" charset="0"/>
                    <a:cs typeface="Times New Roman" panose="02020603050405020304" pitchFamily="18" charset="0"/>
                  </a:rPr>
                  <a:t> </a:t>
                </a:r>
                <a:r>
                  <a:rPr lang="en-US" altLang="zh-CN" sz="2800" i="1" dirty="0">
                    <a:latin typeface="Times New Roman" panose="02020603050405020304" pitchFamily="18" charset="0"/>
                    <a:cs typeface="Times New Roman" panose="02020603050405020304" pitchFamily="18" charset="0"/>
                  </a:rPr>
                  <a:t>p</a:t>
                </a:r>
                <a:r>
                  <a:rPr lang="en-US" altLang="zh-CN" sz="2800" baseline="-25000" dirty="0">
                    <a:latin typeface="Times New Roman" panose="02020603050405020304" pitchFamily="18" charset="0"/>
                    <a:cs typeface="Times New Roman" panose="02020603050405020304" pitchFamily="18" charset="0"/>
                  </a:rPr>
                  <a:t>i</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为各不相同的素数</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 则 </a:t>
                </a:r>
                <a:r>
                  <a:rPr lang="en-US" altLang="zh-CN" sz="2800" i="1" dirty="0" err="1">
                    <a:latin typeface="Times New Roman" panose="02020603050405020304" pitchFamily="18" charset="0"/>
                    <a:cs typeface="Times New Roman" panose="02020603050405020304" pitchFamily="18" charset="0"/>
                  </a:rPr>
                  <a:t>D</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是一个布尔代数</a:t>
                </a:r>
                <a:r>
                  <a:rPr lang="en-US" altLang="zh-CN" sz="2800" dirty="0">
                    <a:latin typeface="Times New Roman" panose="02020603050405020304" pitchFamily="18" charset="0"/>
                    <a:cs typeface="Times New Roman" panose="02020603050405020304" pitchFamily="18" charset="0"/>
                  </a:rPr>
                  <a:t>.</a:t>
                </a:r>
              </a:p>
              <a:p>
                <a:pPr lvl="1">
                  <a:spcBef>
                    <a:spcPts val="600"/>
                  </a:spcBef>
                  <a:spcAft>
                    <a:spcPts val="600"/>
                  </a:spcAft>
                </a:pPr>
                <a:r>
                  <a:rPr lang="zh-CN" altLang="en-US" sz="2400" dirty="0">
                    <a:latin typeface="Times New Roman" panose="02020603050405020304" pitchFamily="18" charset="0"/>
                    <a:cs typeface="Times New Roman" panose="02020603050405020304" pitchFamily="18" charset="0"/>
                  </a:rPr>
                  <a:t>令</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S</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p</a:t>
                </a:r>
                <a:r>
                  <a:rPr lang="en-US" altLang="zh-CN" sz="2400" baseline="-25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p</a:t>
                </a:r>
                <a:r>
                  <a:rPr lang="en-US" altLang="zh-CN" sz="2400" baseline="-250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 ... </a:t>
                </a:r>
                <a:r>
                  <a:rPr lang="en-US" altLang="zh-CN" sz="2400" i="1" dirty="0" err="1">
                    <a:latin typeface="Times New Roman" panose="02020603050405020304" pitchFamily="18" charset="0"/>
                    <a:cs typeface="Times New Roman" panose="02020603050405020304" pitchFamily="18" charset="0"/>
                  </a:rPr>
                  <a:t>p</a:t>
                </a:r>
                <a:r>
                  <a:rPr lang="en-US" altLang="zh-CN" sz="2400" baseline="-25000" dirty="0" err="1">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对于</a:t>
                </a:r>
                <a:r>
                  <a:rPr lang="en-US" altLang="zh-CN" sz="2400" i="1" dirty="0">
                    <a:latin typeface="Times New Roman" panose="02020603050405020304" pitchFamily="18" charset="0"/>
                    <a:cs typeface="Times New Roman" panose="02020603050405020304" pitchFamily="18" charset="0"/>
                  </a:rPr>
                  <a:t>S</a:t>
                </a:r>
                <a:r>
                  <a:rPr lang="zh-CN" altLang="en-US" sz="2400" dirty="0">
                    <a:latin typeface="Times New Roman" panose="02020603050405020304" pitchFamily="18" charset="0"/>
                    <a:cs typeface="Times New Roman" panose="02020603050405020304" pitchFamily="18" charset="0"/>
                  </a:rPr>
                  <a:t>的每个子集</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T</a:t>
                </a: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令 </a:t>
                </a:r>
                <a:r>
                  <a:rPr lang="en-US" altLang="zh-CN" sz="2400" i="1" dirty="0" err="1">
                    <a:latin typeface="Times New Roman" panose="02020603050405020304" pitchFamily="18" charset="0"/>
                    <a:cs typeface="Times New Roman" panose="02020603050405020304" pitchFamily="18" charset="0"/>
                  </a:rPr>
                  <a:t>a</a:t>
                </a:r>
                <a:r>
                  <a:rPr lang="en-US" altLang="zh-CN" sz="2400" baseline="-25000" dirty="0" err="1">
                    <a:latin typeface="Times New Roman" panose="02020603050405020304" pitchFamily="18" charset="0"/>
                    <a:cs typeface="Times New Roman" panose="02020603050405020304" pitchFamily="18" charset="0"/>
                  </a:rPr>
                  <a:t>T</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为</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T</a:t>
                </a:r>
                <a:r>
                  <a:rPr lang="zh-CN" altLang="en-US" sz="2400" i="1"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中素数的乘积</a:t>
                </a:r>
                <a:r>
                  <a:rPr lang="en-US" altLang="zh-CN" sz="2400" dirty="0">
                    <a:latin typeface="Times New Roman" panose="02020603050405020304" pitchFamily="18" charset="0"/>
                    <a:cs typeface="Times New Roman" panose="02020603050405020304" pitchFamily="18" charset="0"/>
                  </a:rPr>
                  <a:t>.</a:t>
                </a:r>
              </a:p>
              <a:p>
                <a:pPr lvl="2">
                  <a:spcBef>
                    <a:spcPts val="600"/>
                  </a:spcBef>
                  <a:spcAft>
                    <a:spcPts val="600"/>
                  </a:spcAft>
                </a:pPr>
                <a:r>
                  <a:rPr lang="zh-CN" altLang="en-US" sz="2100" dirty="0">
                    <a:latin typeface="Times New Roman" panose="02020603050405020304" pitchFamily="18" charset="0"/>
                    <a:cs typeface="Times New Roman" panose="02020603050405020304" pitchFamily="18" charset="0"/>
                  </a:rPr>
                  <a:t>注意</a:t>
                </a:r>
                <a:r>
                  <a:rPr lang="en-US" altLang="zh-CN" sz="2100" i="1" dirty="0">
                    <a:latin typeface="Times New Roman" panose="02020603050405020304" pitchFamily="18" charset="0"/>
                    <a:cs typeface="Times New Roman" panose="02020603050405020304" pitchFamily="18" charset="0"/>
                  </a:rPr>
                  <a:t>n</a:t>
                </a:r>
                <a:r>
                  <a:rPr lang="zh-CN" altLang="en-US" sz="2100" dirty="0">
                    <a:latin typeface="Times New Roman" panose="02020603050405020304" pitchFamily="18" charset="0"/>
                    <a:cs typeface="Times New Roman" panose="02020603050405020304" pitchFamily="18" charset="0"/>
                  </a:rPr>
                  <a:t>的任何一个因子必为某个</a:t>
                </a:r>
                <a:r>
                  <a:rPr lang="en-US" altLang="zh-CN" sz="2000" i="1" dirty="0">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对应的 </a:t>
                </a:r>
                <a:r>
                  <a:rPr lang="en-US" altLang="zh-CN" sz="2000" i="1" dirty="0" err="1">
                    <a:latin typeface="Times New Roman" panose="02020603050405020304" pitchFamily="18" charset="0"/>
                    <a:cs typeface="Times New Roman" panose="02020603050405020304" pitchFamily="18" charset="0"/>
                  </a:rPr>
                  <a:t>a</a:t>
                </a:r>
                <a:r>
                  <a:rPr lang="en-US" altLang="zh-CN" sz="2000" baseline="-25000" dirty="0" err="1">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 且每个</a:t>
                </a:r>
                <a:r>
                  <a:rPr lang="en-US" altLang="zh-CN" sz="2000" i="1" dirty="0">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对应的 </a:t>
                </a:r>
                <a:r>
                  <a:rPr lang="en-US" altLang="zh-CN" sz="2000" i="1" dirty="0" err="1">
                    <a:latin typeface="Times New Roman" panose="02020603050405020304" pitchFamily="18" charset="0"/>
                    <a:cs typeface="Times New Roman" panose="02020603050405020304" pitchFamily="18" charset="0"/>
                  </a:rPr>
                  <a:t>a</a:t>
                </a:r>
                <a:r>
                  <a:rPr lang="en-US" altLang="zh-CN" sz="2000" baseline="-25000" dirty="0" err="1">
                    <a:latin typeface="Times New Roman" panose="02020603050405020304" pitchFamily="18" charset="0"/>
                    <a:cs typeface="Times New Roman" panose="02020603050405020304" pitchFamily="18" charset="0"/>
                  </a:rPr>
                  <a:t>T</a:t>
                </a:r>
                <a:r>
                  <a:rPr lang="zh-CN" altLang="en-US" sz="2000" baseline="-25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均是</a:t>
                </a:r>
                <a:r>
                  <a:rPr lang="en-US" altLang="zh-CN" sz="2000" i="1"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的因子</a:t>
                </a:r>
                <a:r>
                  <a:rPr lang="en-US" altLang="zh-CN" sz="2000" dirty="0">
                    <a:latin typeface="Times New Roman" panose="02020603050405020304" pitchFamily="18" charset="0"/>
                    <a:cs typeface="Times New Roman" panose="02020603050405020304" pitchFamily="18" charset="0"/>
                  </a:rPr>
                  <a:t>.</a:t>
                </a:r>
                <a:endParaRPr lang="en-US" altLang="zh-CN" sz="2100" dirty="0">
                  <a:latin typeface="Times New Roman" panose="02020603050405020304" pitchFamily="18" charset="0"/>
                  <a:cs typeface="Times New Roman" panose="02020603050405020304" pitchFamily="18" charset="0"/>
                </a:endParaRPr>
              </a:p>
              <a:p>
                <a:pPr lvl="1">
                  <a:spcBef>
                    <a:spcPts val="600"/>
                  </a:spcBef>
                  <a:spcAft>
                    <a:spcPts val="600"/>
                  </a:spcAft>
                </a:pPr>
                <a:r>
                  <a:rPr lang="zh-CN" altLang="en-US" sz="2400" dirty="0">
                    <a:latin typeface="Times New Roman" panose="02020603050405020304" pitchFamily="18" charset="0"/>
                    <a:cs typeface="Times New Roman" panose="02020603050405020304" pitchFamily="18" charset="0"/>
                  </a:rPr>
                  <a:t>对于任意子集合</a:t>
                </a:r>
                <a:r>
                  <a:rPr lang="en-US" altLang="zh-CN" sz="2400" i="1" dirty="0">
                    <a:latin typeface="Times New Roman" panose="02020603050405020304" pitchFamily="18" charset="0"/>
                    <a:cs typeface="Times New Roman" panose="02020603050405020304" pitchFamily="18" charset="0"/>
                  </a:rPr>
                  <a:t>V</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T, V</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T </a:t>
                </a: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当且仅当</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err="1">
                    <a:latin typeface="Times New Roman" panose="02020603050405020304" pitchFamily="18" charset="0"/>
                    <a:cs typeface="Times New Roman" panose="02020603050405020304" pitchFamily="18" charset="0"/>
                    <a:sym typeface="Symbol" panose="05050102010706020507" pitchFamily="18" charset="2"/>
                  </a:rPr>
                  <a:t>a</a:t>
                </a:r>
                <a:r>
                  <a:rPr lang="en-US" altLang="zh-CN" sz="2400" baseline="-25000" dirty="0" err="1">
                    <a:latin typeface="Times New Roman" panose="02020603050405020304" pitchFamily="18" charset="0"/>
                    <a:cs typeface="Times New Roman" panose="02020603050405020304" pitchFamily="18" charset="0"/>
                    <a:sym typeface="Symbol" panose="05050102010706020507" pitchFamily="18" charset="2"/>
                  </a:rPr>
                  <a:t>V</a:t>
                </a:r>
                <a:r>
                  <a:rPr lang="en-US" altLang="zh-CN" sz="2400" i="1" dirty="0" err="1">
                    <a:latin typeface="Times New Roman" panose="02020603050405020304" pitchFamily="18" charset="0"/>
                    <a:cs typeface="Times New Roman" panose="02020603050405020304" pitchFamily="18" charset="0"/>
                    <a:sym typeface="Symbol" panose="05050102010706020507" pitchFamily="18" charset="2"/>
                  </a:rPr>
                  <a:t>|a</a:t>
                </a:r>
                <a:r>
                  <a:rPr lang="en-US" altLang="zh-CN" sz="2400" baseline="-25000" dirty="0" err="1">
                    <a:latin typeface="Times New Roman" panose="02020603050405020304" pitchFamily="18" charset="0"/>
                    <a:cs typeface="Times New Roman" panose="02020603050405020304" pitchFamily="18" charset="0"/>
                    <a:sym typeface="Symbol" panose="05050102010706020507" pitchFamily="18" charset="2"/>
                  </a:rPr>
                  <a:t>T</a:t>
                </a:r>
                <a:r>
                  <a:rPr lang="zh-CN" altLang="en-US" sz="24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且</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400" b="0" i="1" dirty="0" smtClean="0">
                            <a:latin typeface="Cambria Math" panose="02040503050406030204" pitchFamily="18" charset="0"/>
                            <a:cs typeface="Times New Roman" panose="02020603050405020304" pitchFamily="18" charset="0"/>
                          </a:rPr>
                        </m:ctrlPr>
                      </m:sSubPr>
                      <m:e>
                        <m:r>
                          <a:rPr lang="en-US" altLang="zh-CN" sz="2400" i="1" dirty="0" smtClean="0">
                            <a:latin typeface="Cambria Math" panose="02040503050406030204" pitchFamily="18" charset="0"/>
                            <a:cs typeface="Times New Roman" panose="02020603050405020304" pitchFamily="18" charset="0"/>
                          </a:rPr>
                          <m:t>𝑎</m:t>
                        </m:r>
                      </m:e>
                      <m:sub>
                        <m:r>
                          <a:rPr lang="en-US" altLang="zh-CN" sz="2400" b="0" i="1" dirty="0" smtClean="0">
                            <a:latin typeface="Cambria Math" panose="02040503050406030204" pitchFamily="18" charset="0"/>
                            <a:cs typeface="Times New Roman" panose="02020603050405020304" pitchFamily="18" charset="0"/>
                          </a:rPr>
                          <m:t>𝑉</m:t>
                        </m:r>
                      </m:sub>
                    </m:sSub>
                    <m:r>
                      <a:rPr lang="en-US" altLang="zh-CN" sz="2400" b="0" i="1" dirty="0" smtClean="0">
                        <a:latin typeface="Cambria Math" panose="02040503050406030204" pitchFamily="18" charset="0"/>
                        <a:cs typeface="Times New Roman" panose="02020603050405020304" pitchFamily="18" charset="0"/>
                      </a:rPr>
                      <m:t>∧</m:t>
                    </m:r>
                    <m:sSub>
                      <m:sSubPr>
                        <m:ctrlPr>
                          <a:rPr lang="en-US" altLang="zh-CN" sz="2400" b="0" i="1" dirty="0" smtClean="0">
                            <a:latin typeface="Cambria Math" panose="02040503050406030204" pitchFamily="18" charset="0"/>
                            <a:cs typeface="Times New Roman" panose="02020603050405020304" pitchFamily="18" charset="0"/>
                          </a:rPr>
                        </m:ctrlPr>
                      </m:sSubPr>
                      <m:e>
                        <m:r>
                          <a:rPr lang="en-US" altLang="zh-CN" sz="2400" b="0" i="1" dirty="0" smtClean="0">
                            <a:latin typeface="Cambria Math" panose="02040503050406030204" pitchFamily="18" charset="0"/>
                            <a:cs typeface="Times New Roman" panose="02020603050405020304" pitchFamily="18" charset="0"/>
                          </a:rPr>
                          <m:t>𝑎</m:t>
                        </m:r>
                      </m:e>
                      <m:sub>
                        <m:r>
                          <a:rPr lang="en-US" altLang="zh-CN" sz="2400" b="0" i="1" dirty="0" smtClean="0">
                            <a:latin typeface="Cambria Math" panose="02040503050406030204" pitchFamily="18" charset="0"/>
                            <a:cs typeface="Times New Roman" panose="02020603050405020304" pitchFamily="18" charset="0"/>
                          </a:rPr>
                          <m:t>𝑇</m:t>
                        </m:r>
                      </m:sub>
                    </m:sSub>
                    <m:r>
                      <a:rPr lang="en-US" altLang="zh-CN" sz="2400" b="0" i="1" dirty="0" smtClean="0">
                        <a:latin typeface="Cambria Math" panose="02040503050406030204" pitchFamily="18" charset="0"/>
                        <a:cs typeface="Times New Roman" panose="02020603050405020304" pitchFamily="18" charset="0"/>
                      </a:rPr>
                      <m:t>=</m:t>
                    </m:r>
                    <m:func>
                      <m:funcPr>
                        <m:ctrlPr>
                          <a:rPr lang="en-US" altLang="zh-CN" sz="2400" b="0" i="1" dirty="0" smtClean="0">
                            <a:latin typeface="Cambria Math" panose="02040503050406030204" pitchFamily="18" charset="0"/>
                            <a:cs typeface="Times New Roman" panose="02020603050405020304" pitchFamily="18" charset="0"/>
                          </a:rPr>
                        </m:ctrlPr>
                      </m:funcPr>
                      <m:fName>
                        <m:r>
                          <m:rPr>
                            <m:sty m:val="p"/>
                          </m:rPr>
                          <a:rPr lang="en-US" altLang="zh-CN" sz="2400" b="0" i="0" dirty="0" smtClean="0">
                            <a:latin typeface="Cambria Math" panose="02040503050406030204" pitchFamily="18" charset="0"/>
                            <a:cs typeface="Times New Roman" panose="02020603050405020304" pitchFamily="18" charset="0"/>
                          </a:rPr>
                          <m:t>gcd</m:t>
                        </m:r>
                      </m:fName>
                      <m:e>
                        <m:d>
                          <m:dPr>
                            <m:ctrlPr>
                              <a:rPr lang="en-US" altLang="zh-CN" sz="2400" b="0" i="1" dirty="0" smtClean="0">
                                <a:latin typeface="Cambria Math" panose="02040503050406030204" pitchFamily="18" charset="0"/>
                                <a:cs typeface="Times New Roman" panose="02020603050405020304" pitchFamily="18" charset="0"/>
                              </a:rPr>
                            </m:ctrlPr>
                          </m:dPr>
                          <m:e>
                            <m:sSub>
                              <m:sSubPr>
                                <m:ctrlPr>
                                  <a:rPr lang="en-US" altLang="zh-CN" sz="2400" b="0" i="1" dirty="0" smtClean="0">
                                    <a:latin typeface="Cambria Math" panose="02040503050406030204" pitchFamily="18" charset="0"/>
                                    <a:cs typeface="Times New Roman" panose="02020603050405020304" pitchFamily="18" charset="0"/>
                                  </a:rPr>
                                </m:ctrlPr>
                              </m:sSubPr>
                              <m:e>
                                <m:r>
                                  <a:rPr lang="en-US" altLang="zh-CN" sz="2400" b="0" i="1" dirty="0" smtClean="0">
                                    <a:latin typeface="Cambria Math" panose="02040503050406030204" pitchFamily="18" charset="0"/>
                                    <a:cs typeface="Times New Roman" panose="02020603050405020304" pitchFamily="18" charset="0"/>
                                  </a:rPr>
                                  <m:t>𝑎</m:t>
                                </m:r>
                              </m:e>
                              <m:sub>
                                <m:r>
                                  <a:rPr lang="en-US" altLang="zh-CN" sz="2400" b="0" i="1" dirty="0" smtClean="0">
                                    <a:latin typeface="Cambria Math" panose="02040503050406030204" pitchFamily="18" charset="0"/>
                                    <a:cs typeface="Times New Roman" panose="02020603050405020304" pitchFamily="18" charset="0"/>
                                  </a:rPr>
                                  <m:t>𝑉</m:t>
                                </m:r>
                              </m:sub>
                            </m:sSub>
                            <m:r>
                              <a:rPr lang="en-US" altLang="zh-CN" sz="2400" b="0" i="1" dirty="0" smtClean="0">
                                <a:latin typeface="Cambria Math" panose="02040503050406030204" pitchFamily="18" charset="0"/>
                                <a:cs typeface="Times New Roman" panose="02020603050405020304" pitchFamily="18" charset="0"/>
                              </a:rPr>
                              <m:t>,</m:t>
                            </m:r>
                            <m:sSub>
                              <m:sSubPr>
                                <m:ctrlPr>
                                  <a:rPr lang="en-US" altLang="zh-CN" sz="2400" b="0" i="1" dirty="0" smtClean="0">
                                    <a:latin typeface="Cambria Math" panose="02040503050406030204" pitchFamily="18" charset="0"/>
                                    <a:cs typeface="Times New Roman" panose="02020603050405020304" pitchFamily="18" charset="0"/>
                                  </a:rPr>
                                </m:ctrlPr>
                              </m:sSubPr>
                              <m:e>
                                <m:r>
                                  <a:rPr lang="en-US" altLang="zh-CN" sz="2400" b="0" i="1" dirty="0" smtClean="0">
                                    <a:latin typeface="Cambria Math" panose="02040503050406030204" pitchFamily="18" charset="0"/>
                                    <a:cs typeface="Times New Roman" panose="02020603050405020304" pitchFamily="18" charset="0"/>
                                  </a:rPr>
                                  <m:t>𝑎</m:t>
                                </m:r>
                              </m:e>
                              <m:sub>
                                <m:r>
                                  <a:rPr lang="en-US" altLang="zh-CN" sz="2400" b="0" i="1" dirty="0" smtClean="0">
                                    <a:latin typeface="Cambria Math" panose="02040503050406030204" pitchFamily="18" charset="0"/>
                                    <a:cs typeface="Times New Roman" panose="02020603050405020304" pitchFamily="18" charset="0"/>
                                  </a:rPr>
                                  <m:t>𝑇</m:t>
                                </m:r>
                              </m:sub>
                            </m:sSub>
                          </m:e>
                        </m:d>
                      </m:e>
                    </m:func>
                    <m:r>
                      <a:rPr lang="en-US" altLang="zh-CN" sz="2400" b="0" i="1" dirty="0" smtClean="0">
                        <a:latin typeface="Cambria Math" panose="02040503050406030204" pitchFamily="18" charset="0"/>
                        <a:cs typeface="Times New Roman" panose="02020603050405020304" pitchFamily="18" charset="0"/>
                      </a:rPr>
                      <m:t>=</m:t>
                    </m:r>
                    <m:sSub>
                      <m:sSubPr>
                        <m:ctrlPr>
                          <a:rPr lang="en-US" altLang="zh-CN" sz="2400" b="0" i="1" dirty="0" smtClean="0">
                            <a:latin typeface="Cambria Math" panose="02040503050406030204" pitchFamily="18" charset="0"/>
                            <a:cs typeface="Times New Roman" panose="02020603050405020304" pitchFamily="18" charset="0"/>
                          </a:rPr>
                        </m:ctrlPr>
                      </m:sSubPr>
                      <m:e>
                        <m:r>
                          <a:rPr lang="en-US" altLang="zh-CN" sz="2400" b="0" i="1" dirty="0" smtClean="0">
                            <a:latin typeface="Cambria Math" panose="02040503050406030204" pitchFamily="18" charset="0"/>
                            <a:cs typeface="Times New Roman" panose="02020603050405020304" pitchFamily="18" charset="0"/>
                          </a:rPr>
                          <m:t>𝑎</m:t>
                        </m:r>
                      </m:e>
                      <m:sub>
                        <m:r>
                          <a:rPr lang="en-US" altLang="zh-CN" sz="2400" b="0" i="1" dirty="0" smtClean="0">
                            <a:latin typeface="Cambria Math" panose="02040503050406030204" pitchFamily="18" charset="0"/>
                            <a:cs typeface="Times New Roman" panose="02020603050405020304" pitchFamily="18" charset="0"/>
                          </a:rPr>
                          <m:t>𝑉</m:t>
                        </m:r>
                        <m:r>
                          <a:rPr lang="en-US" altLang="zh-CN" sz="2400" b="0" i="1" dirty="0" smtClean="0">
                            <a:latin typeface="Cambria Math" panose="02040503050406030204" pitchFamily="18" charset="0"/>
                            <a:cs typeface="Times New Roman" panose="02020603050405020304" pitchFamily="18" charset="0"/>
                          </a:rPr>
                          <m:t>∩</m:t>
                        </m:r>
                        <m:r>
                          <a:rPr lang="en-US" altLang="zh-CN" sz="2400" b="0" i="1" dirty="0" smtClean="0">
                            <a:latin typeface="Cambria Math" panose="02040503050406030204" pitchFamily="18" charset="0"/>
                            <a:cs typeface="Times New Roman" panose="02020603050405020304" pitchFamily="18" charset="0"/>
                          </a:rPr>
                          <m:t>𝑇</m:t>
                        </m:r>
                      </m:sub>
                    </m:sSub>
                    <m:r>
                      <a:rPr lang="en-US" altLang="zh-CN" sz="2400" b="0" i="1" dirty="0" smtClean="0">
                        <a:latin typeface="Cambria Math" panose="02040503050406030204" pitchFamily="18" charset="0"/>
                        <a:cs typeface="Times New Roman" panose="02020603050405020304" pitchFamily="18" charset="0"/>
                      </a:rPr>
                      <m:t>;</m:t>
                    </m:r>
                  </m:oMath>
                </a14:m>
                <a:r>
                  <a:rPr lang="en-US" altLang="zh-CN" sz="2400" b="0" i="1" dirty="0">
                    <a:latin typeface="Cambria Math" panose="02040503050406030204" pitchFamily="18" charset="0"/>
                    <a:cs typeface="Times New Roman" panose="02020603050405020304" pitchFamily="18" charset="0"/>
                  </a:rPr>
                  <a:t>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𝑎</m:t>
                        </m:r>
                      </m:e>
                      <m:sub>
                        <m:r>
                          <a:rPr lang="en-US" altLang="zh-CN" sz="2400" i="1" dirty="0">
                            <a:latin typeface="Cambria Math" panose="02040503050406030204" pitchFamily="18" charset="0"/>
                            <a:cs typeface="Times New Roman" panose="02020603050405020304" pitchFamily="18" charset="0"/>
                          </a:rPr>
                          <m:t>𝑉</m:t>
                        </m:r>
                      </m:sub>
                    </m:sSub>
                    <m:r>
                      <a:rPr lang="en-US" altLang="zh-CN" sz="2400" b="0" i="1" dirty="0" smtClean="0">
                        <a:latin typeface="Cambria Math" panose="02040503050406030204" pitchFamily="18" charset="0"/>
                        <a:cs typeface="Times New Roman" panose="02020603050405020304" pitchFamily="18" charset="0"/>
                      </a:rPr>
                      <m:t>∨</m:t>
                    </m:r>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𝑎</m:t>
                        </m:r>
                      </m:e>
                      <m:sub>
                        <m:r>
                          <a:rPr lang="en-US" altLang="zh-CN" sz="2400" i="1" dirty="0">
                            <a:latin typeface="Cambria Math" panose="02040503050406030204" pitchFamily="18" charset="0"/>
                            <a:cs typeface="Times New Roman" panose="02020603050405020304" pitchFamily="18" charset="0"/>
                          </a:rPr>
                          <m:t>𝑇</m:t>
                        </m:r>
                      </m:sub>
                    </m:sSub>
                    <m:r>
                      <a:rPr lang="en-US" altLang="zh-CN" sz="2400" i="1" dirty="0">
                        <a:latin typeface="Cambria Math" panose="02040503050406030204" pitchFamily="18" charset="0"/>
                        <a:cs typeface="Times New Roman" panose="02020603050405020304" pitchFamily="18" charset="0"/>
                      </a:rPr>
                      <m:t>=</m:t>
                    </m:r>
                    <m:func>
                      <m:funcPr>
                        <m:ctrlPr>
                          <a:rPr lang="en-US" altLang="zh-CN" sz="2400" i="1" dirty="0">
                            <a:latin typeface="Cambria Math" panose="02040503050406030204" pitchFamily="18" charset="0"/>
                            <a:cs typeface="Times New Roman" panose="02020603050405020304" pitchFamily="18" charset="0"/>
                          </a:rPr>
                        </m:ctrlPr>
                      </m:funcPr>
                      <m:fName>
                        <m:r>
                          <m:rPr>
                            <m:sty m:val="p"/>
                          </m:rPr>
                          <a:rPr lang="en-US" altLang="zh-CN" sz="2400" b="0" i="0" dirty="0" smtClean="0">
                            <a:latin typeface="Cambria Math" panose="02040503050406030204" pitchFamily="18" charset="0"/>
                            <a:cs typeface="Times New Roman" panose="02020603050405020304" pitchFamily="18" charset="0"/>
                          </a:rPr>
                          <m:t>lcm</m:t>
                        </m:r>
                      </m:fName>
                      <m:e>
                        <m:d>
                          <m:dPr>
                            <m:ctrlPr>
                              <a:rPr lang="en-US" altLang="zh-CN" sz="2400" i="1" dirty="0">
                                <a:latin typeface="Cambria Math" panose="02040503050406030204" pitchFamily="18" charset="0"/>
                                <a:cs typeface="Times New Roman" panose="02020603050405020304" pitchFamily="18" charset="0"/>
                              </a:rPr>
                            </m:ctrlPr>
                          </m:dPr>
                          <m:e>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𝑎</m:t>
                                </m:r>
                              </m:e>
                              <m:sub>
                                <m:r>
                                  <a:rPr lang="en-US" altLang="zh-CN" sz="2400" i="1" dirty="0">
                                    <a:latin typeface="Cambria Math" panose="02040503050406030204" pitchFamily="18" charset="0"/>
                                    <a:cs typeface="Times New Roman" panose="02020603050405020304" pitchFamily="18" charset="0"/>
                                  </a:rPr>
                                  <m:t>𝑉</m:t>
                                </m:r>
                              </m:sub>
                            </m:sSub>
                            <m:r>
                              <a:rPr lang="en-US" altLang="zh-CN" sz="2400" i="1" dirty="0">
                                <a:latin typeface="Cambria Math" panose="02040503050406030204" pitchFamily="18" charset="0"/>
                                <a:cs typeface="Times New Roman" panose="02020603050405020304" pitchFamily="18" charset="0"/>
                              </a:rPr>
                              <m:t>,</m:t>
                            </m:r>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𝑎</m:t>
                                </m:r>
                              </m:e>
                              <m:sub>
                                <m:r>
                                  <a:rPr lang="en-US" altLang="zh-CN" sz="2400" i="1" dirty="0">
                                    <a:latin typeface="Cambria Math" panose="02040503050406030204" pitchFamily="18" charset="0"/>
                                    <a:cs typeface="Times New Roman" panose="02020603050405020304" pitchFamily="18" charset="0"/>
                                  </a:rPr>
                                  <m:t>𝑇</m:t>
                                </m:r>
                              </m:sub>
                            </m:sSub>
                          </m:e>
                        </m:d>
                      </m:e>
                    </m:func>
                    <m:r>
                      <a:rPr lang="en-US" altLang="zh-CN" sz="2400" i="1" dirty="0">
                        <a:latin typeface="Cambria Math" panose="02040503050406030204" pitchFamily="18" charset="0"/>
                        <a:cs typeface="Times New Roman" panose="02020603050405020304" pitchFamily="18" charset="0"/>
                      </a:rPr>
                      <m:t>=</m:t>
                    </m:r>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𝑎</m:t>
                        </m:r>
                      </m:e>
                      <m:sub>
                        <m:r>
                          <a:rPr lang="en-US" altLang="zh-CN" sz="2400" i="1" dirty="0">
                            <a:latin typeface="Cambria Math" panose="02040503050406030204" pitchFamily="18" charset="0"/>
                            <a:cs typeface="Times New Roman" panose="02020603050405020304" pitchFamily="18" charset="0"/>
                          </a:rPr>
                          <m:t>𝑉</m:t>
                        </m:r>
                        <m:r>
                          <a:rPr lang="en-US" altLang="zh-CN" sz="2400" b="0" i="1" dirty="0" smtClean="0">
                            <a:latin typeface="Cambria Math" panose="02040503050406030204" pitchFamily="18" charset="0"/>
                            <a:cs typeface="Times New Roman" panose="02020603050405020304" pitchFamily="18" charset="0"/>
                          </a:rPr>
                          <m:t>∪</m:t>
                        </m:r>
                        <m:r>
                          <a:rPr lang="en-US" altLang="zh-CN" sz="2400" i="1" dirty="0">
                            <a:latin typeface="Cambria Math" panose="02040503050406030204" pitchFamily="18" charset="0"/>
                            <a:cs typeface="Times New Roman" panose="02020603050405020304" pitchFamily="18" charset="0"/>
                          </a:rPr>
                          <m:t>𝑇</m:t>
                        </m:r>
                      </m:sub>
                    </m:sSub>
                    <m:r>
                      <a:rPr lang="en-US" altLang="zh-CN" sz="2400" i="1" dirty="0">
                        <a:latin typeface="Cambria Math" panose="02040503050406030204" pitchFamily="18" charset="0"/>
                        <a:cs typeface="Times New Roman" panose="02020603050405020304" pitchFamily="18" charset="0"/>
                      </a:rPr>
                      <m:t>;</m:t>
                    </m:r>
                  </m:oMath>
                </a14:m>
                <a:endParaRPr lang="en-US" altLang="zh-CN" sz="2400" i="1" dirty="0">
                  <a:latin typeface="Cambria Math" panose="02040503050406030204" pitchFamily="18" charset="0"/>
                  <a:cs typeface="Times New Roman" panose="02020603050405020304" pitchFamily="18" charset="0"/>
                </a:endParaRPr>
              </a:p>
              <a:p>
                <a:pPr lvl="1">
                  <a:spcBef>
                    <a:spcPts val="600"/>
                  </a:spcBef>
                  <a:spcAft>
                    <a:spcPts val="600"/>
                  </a:spcAft>
                </a:pPr>
                <a:r>
                  <a:rPr lang="zh-CN" altLang="en-US" sz="2400" b="0" dirty="0">
                    <a:latin typeface="Cambria Math" panose="02040503050406030204" pitchFamily="18" charset="0"/>
                    <a:cs typeface="Times New Roman" panose="02020603050405020304" pitchFamily="18" charset="0"/>
                  </a:rPr>
                  <a:t>于是可定义</a:t>
                </a:r>
                <a:r>
                  <a:rPr lang="en-US" altLang="zh-CN" sz="2400" b="0" i="1" dirty="0">
                    <a:latin typeface="Cambria Math" panose="020405030504060302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f</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S</a:t>
                </a:r>
                <a:r>
                  <a:rPr lang="en-US"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err="1">
                    <a:latin typeface="Times New Roman" panose="02020603050405020304" pitchFamily="18" charset="0"/>
                    <a:cs typeface="Times New Roman" panose="02020603050405020304" pitchFamily="18" charset="0"/>
                    <a:sym typeface="Symbol" panose="05050102010706020507" pitchFamily="18" charset="2"/>
                  </a:rPr>
                  <a:t>D</a:t>
                </a:r>
                <a:r>
                  <a:rPr lang="en-US" altLang="zh-CN" sz="2400" baseline="-25000" dirty="0" err="1">
                    <a:latin typeface="Times New Roman" panose="02020603050405020304" pitchFamily="18" charset="0"/>
                    <a:cs typeface="Times New Roman" panose="02020603050405020304" pitchFamily="18" charset="0"/>
                    <a:sym typeface="Symbol" panose="05050102010706020507" pitchFamily="18" charset="2"/>
                  </a:rPr>
                  <a:t>n</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f</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Times New Roman" panose="02020603050405020304" pitchFamily="18" charset="0"/>
                    <a:sym typeface="Symbol" panose="05050102010706020507" pitchFamily="18" charset="2"/>
                  </a:rPr>
                  <a:t>T</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i="1" dirty="0" err="1">
                    <a:latin typeface="Times New Roman" panose="02020603050405020304" pitchFamily="18" charset="0"/>
                    <a:cs typeface="Times New Roman" panose="02020603050405020304" pitchFamily="18" charset="0"/>
                  </a:rPr>
                  <a:t>a</a:t>
                </a:r>
                <a:r>
                  <a:rPr lang="en-US" altLang="zh-CN" sz="2400" baseline="-25000" dirty="0" err="1">
                    <a:latin typeface="Times New Roman" panose="02020603050405020304" pitchFamily="18" charset="0"/>
                    <a:cs typeface="Times New Roman" panose="02020603050405020304" pitchFamily="18" charset="0"/>
                  </a:rPr>
                  <a:t>T</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 </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易验证这是</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S</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到</a:t>
                </a:r>
                <a:r>
                  <a:rPr lang="en-US" altLang="zh-CN" sz="2400" dirty="0">
                    <a:latin typeface="Times New Roman" panose="02020603050405020304" pitchFamily="18" charset="0"/>
                    <a:cs typeface="Times New Roman" panose="02020603050405020304" pitchFamily="18" charset="0"/>
                  </a:rPr>
                  <a:t> </a:t>
                </a:r>
                <a:r>
                  <a:rPr lang="en-US" altLang="zh-CN" sz="2400" i="1" dirty="0" err="1">
                    <a:latin typeface="Times New Roman" panose="02020603050405020304" pitchFamily="18" charset="0"/>
                    <a:cs typeface="Times New Roman" panose="02020603050405020304" pitchFamily="18" charset="0"/>
                    <a:sym typeface="Symbol" panose="05050102010706020507" pitchFamily="18" charset="2"/>
                  </a:rPr>
                  <a:t>D</a:t>
                </a:r>
                <a:r>
                  <a:rPr lang="en-US" altLang="zh-CN" sz="2400" baseline="-25000" dirty="0" err="1">
                    <a:latin typeface="Times New Roman" panose="02020603050405020304" pitchFamily="18" charset="0"/>
                    <a:cs typeface="Times New Roman" panose="02020603050405020304" pitchFamily="18" charset="0"/>
                    <a:sym typeface="Symbol" panose="05050102010706020507" pitchFamily="18" charset="2"/>
                  </a:rPr>
                  <a:t>n</a:t>
                </a:r>
                <a:r>
                  <a:rPr lang="zh-CN" altLang="en-US" sz="2400" baseline="-25000" dirty="0">
                    <a:latin typeface="Times New Roman" panose="02020603050405020304" pitchFamily="18" charset="0"/>
                    <a:cs typeface="Times New Roman" panose="02020603050405020304" pitchFamily="18" charset="0"/>
                    <a:sym typeface="Symbol" panose="05050102010706020507" pitchFamily="18" charset="2"/>
                  </a:rPr>
                  <a:t> </a:t>
                </a: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的一个同构映射</a:t>
                </a:r>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endParaRPr lang="en-US" altLang="zh-CN" sz="2400" i="1" dirty="0">
                  <a:latin typeface="Times New Roman" panose="02020603050405020304" pitchFamily="18" charset="0"/>
                  <a:cs typeface="Times New Roman" panose="02020603050405020304" pitchFamily="18" charset="0"/>
                </a:endParaRPr>
              </a:p>
              <a:p>
                <a:pPr lvl="1">
                  <a:lnSpc>
                    <a:spcPct val="90000"/>
                  </a:lnSpc>
                </a:pPr>
                <a:endParaRPr lang="en-US" altLang="zh-CN" sz="2400" dirty="0"/>
              </a:p>
            </p:txBody>
          </p:sp>
        </mc:Choice>
        <mc:Fallback xmlns="">
          <p:sp>
            <p:nvSpPr>
              <p:cNvPr id="57347" name="Rectangle 3"/>
              <p:cNvSpPr>
                <a:spLocks noGrp="1" noRot="1" noChangeAspect="1" noMove="1" noResize="1" noEditPoints="1" noAdjustHandles="1" noChangeArrowheads="1" noChangeShapeType="1" noTextEdit="1"/>
              </p:cNvSpPr>
              <p:nvPr>
                <p:ph idx="1"/>
              </p:nvPr>
            </p:nvSpPr>
            <p:spPr>
              <a:xfrm>
                <a:off x="457200" y="1719263"/>
                <a:ext cx="8229600" cy="4733925"/>
              </a:xfrm>
              <a:blipFill>
                <a:blip r:embed="rId3"/>
                <a:stretch>
                  <a:fillRect l="-617" t="-1604"/>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1DD52F5D-E12F-1848-B225-E7CA7A51E44A}"/>
              </a:ext>
            </a:extLst>
          </p:cNvPr>
          <p:cNvSpPr>
            <a:spLocks noGrp="1"/>
          </p:cNvSpPr>
          <p:nvPr>
            <p:ph type="dt" sz="half" idx="2"/>
          </p:nvPr>
        </p:nvSpPr>
        <p:spPr/>
        <p:txBody>
          <a:bodyPr/>
          <a:lstStyle/>
          <a:p>
            <a:pPr>
              <a:defRPr/>
            </a:pPr>
            <a:fld id="{92609309-E3A8-1A44-9435-D3F87EC6A70C}"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DDF42AEE-AD75-AD49-A73D-F963F639894D}"/>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7348"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BC03C4-DC83-4026-A8FE-9334EC73AA8A}" type="slidenum">
              <a:rPr lang="en-US" altLang="zh-CN" smtClean="0"/>
              <a:pPr/>
              <a:t>28</a:t>
            </a:fld>
            <a:endParaRPr lang="en-US" altLang="zh-CN"/>
          </a:p>
        </p:txBody>
      </p:sp>
    </p:spTree>
    <p:extLst>
      <p:ext uri="{BB962C8B-B14F-4D97-AF65-F5344CB8AC3E}">
        <p14:creationId xmlns:p14="http://schemas.microsoft.com/office/powerpoint/2010/main" val="276101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CN" i="1" dirty="0" err="1">
                <a:latin typeface="Times New Roman" panose="02020603050405020304" pitchFamily="18" charset="0"/>
                <a:cs typeface="Times New Roman" panose="02020603050405020304" pitchFamily="18" charset="0"/>
              </a:rPr>
              <a:t>D</a:t>
            </a:r>
            <a:r>
              <a:rPr lang="en-US" altLang="zh-CN" i="1" baseline="-25000" dirty="0" err="1">
                <a:latin typeface="Times New Roman" panose="02020603050405020304" pitchFamily="18" charset="0"/>
                <a:cs typeface="Times New Roman" panose="02020603050405020304" pitchFamily="18" charset="0"/>
              </a:rPr>
              <a:t>n</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何时不构成布尔代数</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1" name="内容占位符 10">
            <a:extLst>
              <a:ext uri="{FF2B5EF4-FFF2-40B4-BE49-F238E27FC236}">
                <a16:creationId xmlns:a16="http://schemas.microsoft.com/office/drawing/2014/main" id="{FC9773BA-623D-0947-8A7B-43A712F33DDD}"/>
              </a:ext>
            </a:extLst>
          </p:cNvPr>
          <p:cNvSpPr>
            <a:spLocks noGrp="1"/>
          </p:cNvSpPr>
          <p:nvPr>
            <p:ph idx="1"/>
          </p:nvPr>
        </p:nvSpPr>
        <p:spPr/>
        <p:txBody>
          <a:bodyPr/>
          <a:lstStyle/>
          <a:p>
            <a:pPr>
              <a:lnSpc>
                <a:spcPct val="110000"/>
              </a:lnSpc>
              <a:spcBef>
                <a:spcPts val="600"/>
              </a:spcBef>
              <a:spcAft>
                <a:spcPts val="600"/>
              </a:spcAft>
            </a:pPr>
            <a:r>
              <a:rPr lang="zh-CN" altLang="en-US" sz="2800" dirty="0">
                <a:latin typeface="Times New Roman" panose="02020603050405020304" pitchFamily="18" charset="0"/>
                <a:cs typeface="Times New Roman" panose="02020603050405020304" pitchFamily="18" charset="0"/>
              </a:rPr>
              <a:t>若</a:t>
            </a:r>
            <a:r>
              <a:rPr lang="en-US" altLang="zh-CN" sz="2800" dirty="0">
                <a:latin typeface="Times New Roman" panose="02020603050405020304" pitchFamily="18" charset="0"/>
                <a:cs typeface="Times New Roman" panose="02020603050405020304" pitchFamily="18" charset="0"/>
              </a:rPr>
              <a:t> </a:t>
            </a:r>
            <a:r>
              <a:rPr lang="en-US" altLang="zh-CN" sz="2800" i="1" dirty="0">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为一个正整数</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 且有素数 </a:t>
            </a:r>
            <a:r>
              <a:rPr lang="en-US" altLang="zh-CN" sz="2800" i="1" dirty="0">
                <a:latin typeface="Times New Roman" panose="02020603050405020304" pitchFamily="18" charset="0"/>
                <a:cs typeface="Times New Roman" panose="02020603050405020304" pitchFamily="18" charset="0"/>
              </a:rPr>
              <a:t>p </a:t>
            </a:r>
            <a:r>
              <a:rPr lang="zh-CN" altLang="en-US" sz="2800" dirty="0">
                <a:latin typeface="Times New Roman" panose="02020603050405020304" pitchFamily="18" charset="0"/>
                <a:cs typeface="Times New Roman" panose="02020603050405020304" pitchFamily="18" charset="0"/>
              </a:rPr>
              <a:t>使得</a:t>
            </a:r>
            <a:r>
              <a:rPr lang="en-US" altLang="zh-CN" sz="2800" dirty="0">
                <a:latin typeface="Times New Roman" panose="02020603050405020304" pitchFamily="18" charset="0"/>
                <a:cs typeface="Times New Roman" panose="02020603050405020304" pitchFamily="18" charset="0"/>
              </a:rPr>
              <a:t> </a:t>
            </a:r>
            <a:r>
              <a:rPr lang="en-US" altLang="zh-CN" sz="2800" i="1" dirty="0">
                <a:latin typeface="Times New Roman" panose="02020603050405020304" pitchFamily="18" charset="0"/>
                <a:cs typeface="Times New Roman" panose="02020603050405020304" pitchFamily="18" charset="0"/>
              </a:rPr>
              <a:t>p</a:t>
            </a:r>
            <a:r>
              <a:rPr lang="en-US" altLang="zh-CN" sz="2800" baseline="30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则</a:t>
            </a:r>
            <a:r>
              <a:rPr lang="en-US" altLang="zh-CN" sz="2800" dirty="0">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D</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不是一个布尔代数</a:t>
            </a:r>
            <a:r>
              <a:rPr lang="en-US" altLang="zh-CN" sz="2800" dirty="0">
                <a:latin typeface="Times New Roman" panose="02020603050405020304" pitchFamily="18" charset="0"/>
                <a:cs typeface="Times New Roman" panose="02020603050405020304" pitchFamily="18" charset="0"/>
              </a:rPr>
              <a:t>.</a:t>
            </a:r>
          </a:p>
          <a:p>
            <a:pPr>
              <a:lnSpc>
                <a:spcPct val="110000"/>
              </a:lnSpc>
              <a:spcBef>
                <a:spcPts val="600"/>
              </a:spcBef>
              <a:spcAft>
                <a:spcPts val="600"/>
              </a:spcAft>
            </a:pPr>
            <a:r>
              <a:rPr lang="zh-CN" altLang="en-US" dirty="0">
                <a:latin typeface="Times New Roman" panose="02020603050405020304" pitchFamily="18" charset="0"/>
                <a:cs typeface="Times New Roman" panose="02020603050405020304" pitchFamily="18" charset="0"/>
              </a:rPr>
              <a:t>证明概要</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600"/>
              </a:spcBef>
              <a:spcAft>
                <a:spcPts val="600"/>
              </a:spcAft>
            </a:pPr>
            <a:r>
              <a:rPr lang="zh-CN" altLang="en-US" dirty="0">
                <a:latin typeface="Times New Roman" panose="02020603050405020304" pitchFamily="18" charset="0"/>
                <a:cs typeface="Times New Roman" panose="02020603050405020304" pitchFamily="18" charset="0"/>
              </a:rPr>
              <a:t>由于</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baseline="30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n</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则有某个正整数 </a:t>
            </a:r>
            <a:r>
              <a:rPr lang="en-US" altLang="zh-CN" i="1" dirty="0">
                <a:latin typeface="Times New Roman" panose="02020603050405020304" pitchFamily="18" charset="0"/>
                <a:cs typeface="Times New Roman" panose="02020603050405020304" pitchFamily="18" charset="0"/>
              </a:rPr>
              <a:t>q</a:t>
            </a:r>
            <a:r>
              <a:rPr lang="zh-CN" altLang="en-US" i="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使得 </a:t>
            </a:r>
            <a:r>
              <a:rPr lang="en-US" altLang="zh-CN" i="1" dirty="0">
                <a:latin typeface="Times New Roman" panose="02020603050405020304" pitchFamily="18" charset="0"/>
                <a:cs typeface="Times New Roman" panose="02020603050405020304" pitchFamily="18" charset="0"/>
              </a:rPr>
              <a:t>n</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baseline="30000" dirty="0">
                <a:latin typeface="Times New Roman" panose="02020603050405020304" pitchFamily="18" charset="0"/>
                <a:cs typeface="Times New Roman" panose="02020603050405020304" pitchFamily="18" charset="0"/>
              </a:rPr>
              <a:t>2</a:t>
            </a:r>
            <a:r>
              <a:rPr lang="en-US" altLang="zh-CN" i="1" dirty="0">
                <a:latin typeface="Times New Roman" panose="02020603050405020304" pitchFamily="18" charset="0"/>
                <a:cs typeface="Times New Roman" panose="02020603050405020304" pitchFamily="18" charset="0"/>
              </a:rPr>
              <a:t>q</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注意到</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也是</a:t>
            </a:r>
            <a:r>
              <a:rPr lang="en-US" altLang="zh-CN" dirty="0">
                <a:latin typeface="Times New Roman" panose="02020603050405020304" pitchFamily="18" charset="0"/>
                <a:cs typeface="Times New Roman" panose="02020603050405020304" pitchFamily="18" charset="0"/>
              </a:rPr>
              <a:t> </a:t>
            </a:r>
            <a:r>
              <a:rPr lang="en-US" altLang="zh-CN" i="1" dirty="0" err="1">
                <a:latin typeface="Times New Roman" panose="02020603050405020304" pitchFamily="18" charset="0"/>
                <a:cs typeface="Times New Roman" panose="02020603050405020304" pitchFamily="18" charset="0"/>
              </a:rPr>
              <a:t>D</a:t>
            </a:r>
            <a:r>
              <a:rPr lang="en-US" altLang="zh-CN" i="1" baseline="-25000" dirty="0" err="1">
                <a:latin typeface="Times New Roman" panose="02020603050405020304" pitchFamily="18" charset="0"/>
                <a:cs typeface="Times New Roman" panose="02020603050405020304" pitchFamily="18" charset="0"/>
              </a:rPr>
              <a:t>n</a:t>
            </a:r>
            <a:r>
              <a:rPr lang="zh-CN" altLang="en-US" baseline="-25000"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的元素</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若</a:t>
            </a:r>
            <a:r>
              <a:rPr lang="en-US" altLang="zh-CN" dirty="0">
                <a:latin typeface="Times New Roman" panose="02020603050405020304" pitchFamily="18" charset="0"/>
                <a:cs typeface="Times New Roman" panose="02020603050405020304" pitchFamily="18" charset="0"/>
              </a:rPr>
              <a:t> </a:t>
            </a:r>
            <a:r>
              <a:rPr lang="en-US" altLang="zh-CN" i="1" dirty="0" err="1">
                <a:latin typeface="Times New Roman" panose="02020603050405020304" pitchFamily="18" charset="0"/>
                <a:cs typeface="Times New Roman" panose="02020603050405020304" pitchFamily="18" charset="0"/>
              </a:rPr>
              <a:t>D</a:t>
            </a:r>
            <a:r>
              <a:rPr lang="en-US" altLang="zh-CN" baseline="-25000" dirty="0" err="1">
                <a:latin typeface="Times New Roman" panose="02020603050405020304" pitchFamily="18" charset="0"/>
                <a:cs typeface="Times New Roman" panose="02020603050405020304" pitchFamily="18" charset="0"/>
              </a:rPr>
              <a:t>n</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是布尔代数</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当有补元</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使得</a:t>
            </a:r>
            <a:r>
              <a:rPr lang="en-US" altLang="zh-CN" dirty="0">
                <a:latin typeface="Times New Roman" panose="02020603050405020304" pitchFamily="18" charset="0"/>
                <a:cs typeface="Times New Roman" panose="02020603050405020304" pitchFamily="18" charset="0"/>
              </a:rPr>
              <a:t> GCD(</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’)=1 </a:t>
            </a:r>
            <a:r>
              <a:rPr lang="zh-CN" altLang="en-US" dirty="0">
                <a:latin typeface="Times New Roman" panose="02020603050405020304" pitchFamily="18" charset="0"/>
                <a:cs typeface="Times New Roman" panose="02020603050405020304" pitchFamily="18" charset="0"/>
              </a:rPr>
              <a:t>且</a:t>
            </a:r>
            <a:r>
              <a:rPr lang="en-US" altLang="zh-CN" dirty="0">
                <a:latin typeface="Times New Roman" panose="02020603050405020304" pitchFamily="18" charset="0"/>
                <a:cs typeface="Times New Roman" panose="02020603050405020304" pitchFamily="18" charset="0"/>
              </a:rPr>
              <a:t> LCM(</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n</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于是</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pp</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n</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也就是</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a:t>
            </a:r>
            <a:r>
              <a:rPr lang="en-US" altLang="zh-CN" i="1" dirty="0" err="1">
                <a:latin typeface="Times New Roman" panose="02020603050405020304" pitchFamily="18" charset="0"/>
                <a:cs typeface="Times New Roman" panose="02020603050405020304" pitchFamily="18" charset="0"/>
              </a:rPr>
              <a:t>pq</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从而</a:t>
            </a:r>
            <a:r>
              <a:rPr lang="en-US" altLang="zh-CN" dirty="0">
                <a:latin typeface="Times New Roman" panose="02020603050405020304" pitchFamily="18" charset="0"/>
                <a:cs typeface="Times New Roman" panose="02020603050405020304" pitchFamily="18" charset="0"/>
              </a:rPr>
              <a:t> GCD(</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p</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矛盾</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p>
            <a:endParaRPr kumimoji="1" lang="zh-CN" altLang="en-US" dirty="0"/>
          </a:p>
        </p:txBody>
      </p:sp>
      <p:sp>
        <p:nvSpPr>
          <p:cNvPr id="2" name="日期占位符 1">
            <a:extLst>
              <a:ext uri="{FF2B5EF4-FFF2-40B4-BE49-F238E27FC236}">
                <a16:creationId xmlns:a16="http://schemas.microsoft.com/office/drawing/2014/main" id="{9807A812-526D-1D4E-9149-0DE5947DBFA2}"/>
              </a:ext>
            </a:extLst>
          </p:cNvPr>
          <p:cNvSpPr>
            <a:spLocks noGrp="1"/>
          </p:cNvSpPr>
          <p:nvPr>
            <p:ph type="dt" sz="half" idx="2"/>
          </p:nvPr>
        </p:nvSpPr>
        <p:spPr/>
        <p:txBody>
          <a:bodyPr/>
          <a:lstStyle/>
          <a:p>
            <a:fld id="{413C4FA5-40D1-204B-BAFB-C123DC84E5AB}" type="datetime1">
              <a:rPr lang="zh-CN" altLang="en-US" smtClean="0"/>
              <a:pPr/>
              <a:t>2022/4/23</a:t>
            </a:fld>
            <a:endParaRPr lang="zh-CN" altLang="en-US" dirty="0"/>
          </a:p>
        </p:txBody>
      </p:sp>
      <p:sp>
        <p:nvSpPr>
          <p:cNvPr id="3" name="页脚占位符 2">
            <a:extLst>
              <a:ext uri="{FF2B5EF4-FFF2-40B4-BE49-F238E27FC236}">
                <a16:creationId xmlns:a16="http://schemas.microsoft.com/office/drawing/2014/main" id="{BA4955D5-25AD-184B-8654-52C898C923BB}"/>
              </a:ext>
            </a:extLst>
          </p:cNvPr>
          <p:cNvSpPr>
            <a:spLocks noGrp="1"/>
          </p:cNvSpPr>
          <p:nvPr>
            <p:ph type="ftr" sz="quarter" idx="3"/>
          </p:nvPr>
        </p:nvSpPr>
        <p:spPr/>
        <p:txBody>
          <a:bodyPr/>
          <a:lstStyle/>
          <a:p>
            <a:r>
              <a:rPr lang="zh-CN" altLang="en-US"/>
              <a:t>本投影片及相应音视频仅供修读本课程同学使用</a:t>
            </a:r>
            <a:endParaRPr lang="zh-CN" altLang="en-US" dirty="0"/>
          </a:p>
        </p:txBody>
      </p:sp>
      <p:sp>
        <p:nvSpPr>
          <p:cNvPr id="59396"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3B23630-4D8E-4B57-8DC0-2287B90B409B}" type="slidenum">
              <a:rPr lang="en-US" altLang="zh-CN" smtClean="0"/>
              <a:pPr/>
              <a:t>29</a:t>
            </a:fld>
            <a:endParaRPr lang="en-US" altLang="zh-CN"/>
          </a:p>
        </p:txBody>
      </p:sp>
    </p:spTree>
    <p:extLst>
      <p:ext uri="{BB962C8B-B14F-4D97-AF65-F5344CB8AC3E}">
        <p14:creationId xmlns:p14="http://schemas.microsoft.com/office/powerpoint/2010/main" val="58318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F36A6-2965-B047-B318-FE01D8DDA025}"/>
              </a:ext>
            </a:extLst>
          </p:cNvPr>
          <p:cNvSpPr>
            <a:spLocks noGrp="1"/>
          </p:cNvSpPr>
          <p:nvPr>
            <p:ph type="title"/>
          </p:nvPr>
        </p:nvSpPr>
        <p:spPr/>
        <p:txBody>
          <a:bodyPr/>
          <a:lstStyle/>
          <a:p>
            <a:r>
              <a:rPr lang="zh-CN" altLang="en-US"/>
              <a:t>历史背景</a:t>
            </a:r>
            <a:endParaRPr lang="zh-CN" altLang="en-US" dirty="0"/>
          </a:p>
        </p:txBody>
      </p:sp>
      <p:sp>
        <p:nvSpPr>
          <p:cNvPr id="3" name="日期占位符 2">
            <a:extLst>
              <a:ext uri="{FF2B5EF4-FFF2-40B4-BE49-F238E27FC236}">
                <a16:creationId xmlns:a16="http://schemas.microsoft.com/office/drawing/2014/main" id="{F45ABBD0-6041-5D47-852F-EACF117E929A}"/>
              </a:ext>
            </a:extLst>
          </p:cNvPr>
          <p:cNvSpPr>
            <a:spLocks noGrp="1"/>
          </p:cNvSpPr>
          <p:nvPr>
            <p:ph type="dt" sz="half" idx="2"/>
          </p:nvPr>
        </p:nvSpPr>
        <p:spPr/>
        <p:txBody>
          <a:bodyPr/>
          <a:lstStyle/>
          <a:p>
            <a:fld id="{79E3AF05-27D2-F04E-BD6D-19F15A80BE68}" type="datetime1">
              <a:rPr lang="zh-CN" altLang="en-US" smtClean="0"/>
              <a:t>2022/4/23</a:t>
            </a:fld>
            <a:endParaRPr lang="zh-CN" altLang="en-US" dirty="0"/>
          </a:p>
        </p:txBody>
      </p:sp>
      <p:sp>
        <p:nvSpPr>
          <p:cNvPr id="17" name="页脚占位符 16">
            <a:extLst>
              <a:ext uri="{FF2B5EF4-FFF2-40B4-BE49-F238E27FC236}">
                <a16:creationId xmlns:a16="http://schemas.microsoft.com/office/drawing/2014/main" id="{4B5456C2-5AC2-0C46-8D99-26C2D07F545D}"/>
              </a:ext>
            </a:extLst>
          </p:cNvPr>
          <p:cNvSpPr>
            <a:spLocks noGrp="1"/>
          </p:cNvSpPr>
          <p:nvPr>
            <p:ph type="ftr" sz="quarter" idx="3"/>
          </p:nvPr>
        </p:nvSpPr>
        <p:spPr/>
        <p:txBody>
          <a:bodyPr/>
          <a:lstStyle/>
          <a:p>
            <a:r>
              <a:rPr lang="zh-CN" altLang="en-US" dirty="0"/>
              <a:t>本投影片及相应音视频仅供修读本课程同学使用</a:t>
            </a:r>
          </a:p>
        </p:txBody>
      </p:sp>
      <p:sp>
        <p:nvSpPr>
          <p:cNvPr id="4" name="灯片编号占位符 3">
            <a:extLst>
              <a:ext uri="{FF2B5EF4-FFF2-40B4-BE49-F238E27FC236}">
                <a16:creationId xmlns:a16="http://schemas.microsoft.com/office/drawing/2014/main" id="{28E93AA5-BD4C-0D46-83FB-9A0E180194DA}"/>
              </a:ext>
            </a:extLst>
          </p:cNvPr>
          <p:cNvSpPr>
            <a:spLocks noGrp="1"/>
          </p:cNvSpPr>
          <p:nvPr>
            <p:ph type="sldNum" sz="quarter" idx="4294967295"/>
          </p:nvPr>
        </p:nvSpPr>
        <p:spPr/>
        <p:txBody>
          <a:bodyPr/>
          <a:lstStyle/>
          <a:p>
            <a:pPr>
              <a:defRPr/>
            </a:pPr>
            <a:fld id="{4F1C3788-2E1A-405A-B909-98DDFF264F77}" type="slidenum">
              <a:rPr lang="en-US" altLang="zh-CN" smtClean="0"/>
              <a:pPr>
                <a:defRPr/>
              </a:pPr>
              <a:t>3</a:t>
            </a:fld>
            <a:endParaRPr lang="en-US" altLang="zh-CN"/>
          </a:p>
        </p:txBody>
      </p:sp>
      <p:grpSp>
        <p:nvGrpSpPr>
          <p:cNvPr id="7" name="组合 6">
            <a:extLst>
              <a:ext uri="{FF2B5EF4-FFF2-40B4-BE49-F238E27FC236}">
                <a16:creationId xmlns:a16="http://schemas.microsoft.com/office/drawing/2014/main" id="{AD229323-6DD4-B340-83ED-D3FDE3AA75B2}"/>
              </a:ext>
            </a:extLst>
          </p:cNvPr>
          <p:cNvGrpSpPr/>
          <p:nvPr/>
        </p:nvGrpSpPr>
        <p:grpSpPr>
          <a:xfrm>
            <a:off x="694393" y="3035453"/>
            <a:ext cx="1409213" cy="792088"/>
            <a:chOff x="951490" y="4359627"/>
            <a:chExt cx="1409213" cy="792088"/>
          </a:xfrm>
        </p:grpSpPr>
        <p:sp>
          <p:nvSpPr>
            <p:cNvPr id="6" name="圆角矩形 5">
              <a:extLst>
                <a:ext uri="{FF2B5EF4-FFF2-40B4-BE49-F238E27FC236}">
                  <a16:creationId xmlns:a16="http://schemas.microsoft.com/office/drawing/2014/main" id="{07471509-F279-D845-9EE8-1FBC921EA104}"/>
                </a:ext>
              </a:extLst>
            </p:cNvPr>
            <p:cNvSpPr/>
            <p:nvPr/>
          </p:nvSpPr>
          <p:spPr bwMode="auto">
            <a:xfrm>
              <a:off x="951490" y="4359627"/>
              <a:ext cx="1409213" cy="792088"/>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charset="-122"/>
              </a:endParaRPr>
            </a:p>
          </p:txBody>
        </p:sp>
        <p:sp>
          <p:nvSpPr>
            <p:cNvPr id="5" name="文本框 4">
              <a:extLst>
                <a:ext uri="{FF2B5EF4-FFF2-40B4-BE49-F238E27FC236}">
                  <a16:creationId xmlns:a16="http://schemas.microsoft.com/office/drawing/2014/main" id="{E9D159DA-2C0F-E34E-AABE-FE3F5A7FC8AD}"/>
                </a:ext>
              </a:extLst>
            </p:cNvPr>
            <p:cNvSpPr txBox="1"/>
            <p:nvPr/>
          </p:nvSpPr>
          <p:spPr>
            <a:xfrm>
              <a:off x="1167092" y="4437982"/>
              <a:ext cx="1018227" cy="646331"/>
            </a:xfrm>
            <a:prstGeom prst="rect">
              <a:avLst/>
            </a:prstGeom>
            <a:noFill/>
          </p:spPr>
          <p:txBody>
            <a:bodyPr wrap="none" rtlCol="0">
              <a:spAutoFit/>
            </a:bodyPr>
            <a:lstStyle/>
            <a:p>
              <a:pPr algn="ctr"/>
              <a:r>
                <a:rPr kumimoji="1" lang="zh-CN" altLang="en-US" dirty="0"/>
                <a:t>逻辑</a:t>
              </a:r>
              <a:endParaRPr kumimoji="1" lang="en-US" altLang="zh-CN" dirty="0"/>
            </a:p>
            <a:p>
              <a:pPr algn="ctr"/>
              <a:r>
                <a:rPr kumimoji="1" lang="en-US" altLang="zh-CN" dirty="0"/>
                <a:t>Aristotle</a:t>
              </a:r>
            </a:p>
          </p:txBody>
        </p:sp>
      </p:grpSp>
      <p:grpSp>
        <p:nvGrpSpPr>
          <p:cNvPr id="8" name="组合 7">
            <a:extLst>
              <a:ext uri="{FF2B5EF4-FFF2-40B4-BE49-F238E27FC236}">
                <a16:creationId xmlns:a16="http://schemas.microsoft.com/office/drawing/2014/main" id="{848F0FA6-A423-484A-99AD-FC177229179A}"/>
              </a:ext>
            </a:extLst>
          </p:cNvPr>
          <p:cNvGrpSpPr/>
          <p:nvPr/>
        </p:nvGrpSpPr>
        <p:grpSpPr>
          <a:xfrm>
            <a:off x="2753791" y="3035453"/>
            <a:ext cx="1449436" cy="792088"/>
            <a:chOff x="957198" y="4365104"/>
            <a:chExt cx="1449436" cy="792088"/>
          </a:xfrm>
        </p:grpSpPr>
        <p:sp>
          <p:nvSpPr>
            <p:cNvPr id="9" name="圆角矩形 8">
              <a:extLst>
                <a:ext uri="{FF2B5EF4-FFF2-40B4-BE49-F238E27FC236}">
                  <a16:creationId xmlns:a16="http://schemas.microsoft.com/office/drawing/2014/main" id="{866F8235-1C28-9045-9374-41C9B32ECAE4}"/>
                </a:ext>
              </a:extLst>
            </p:cNvPr>
            <p:cNvSpPr/>
            <p:nvPr/>
          </p:nvSpPr>
          <p:spPr bwMode="auto">
            <a:xfrm>
              <a:off x="971600" y="4365104"/>
              <a:ext cx="1409213" cy="792088"/>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charset="-122"/>
              </a:endParaRPr>
            </a:p>
          </p:txBody>
        </p:sp>
        <p:sp>
          <p:nvSpPr>
            <p:cNvPr id="10" name="文本框 9">
              <a:extLst>
                <a:ext uri="{FF2B5EF4-FFF2-40B4-BE49-F238E27FC236}">
                  <a16:creationId xmlns:a16="http://schemas.microsoft.com/office/drawing/2014/main" id="{F5E51761-984A-684D-A86B-2F36C368657B}"/>
                </a:ext>
              </a:extLst>
            </p:cNvPr>
            <p:cNvSpPr txBox="1"/>
            <p:nvPr/>
          </p:nvSpPr>
          <p:spPr>
            <a:xfrm>
              <a:off x="957198" y="4453371"/>
              <a:ext cx="1449436" cy="615553"/>
            </a:xfrm>
            <a:prstGeom prst="rect">
              <a:avLst/>
            </a:prstGeom>
            <a:noFill/>
          </p:spPr>
          <p:txBody>
            <a:bodyPr wrap="none" rtlCol="0">
              <a:spAutoFit/>
            </a:bodyPr>
            <a:lstStyle/>
            <a:p>
              <a:pPr algn="ctr"/>
              <a:r>
                <a:rPr kumimoji="1" lang="zh-CN" altLang="en-US" dirty="0"/>
                <a:t>布尔的代数</a:t>
              </a:r>
              <a:endParaRPr kumimoji="1" lang="en-US" altLang="zh-CN" dirty="0"/>
            </a:p>
            <a:p>
              <a:pPr algn="ctr"/>
              <a:r>
                <a:rPr kumimoji="1" lang="en-US" altLang="zh-CN" sz="1600" dirty="0"/>
                <a:t>George Boole</a:t>
              </a:r>
            </a:p>
          </p:txBody>
        </p:sp>
      </p:grpSp>
      <p:grpSp>
        <p:nvGrpSpPr>
          <p:cNvPr id="11" name="组合 10">
            <a:extLst>
              <a:ext uri="{FF2B5EF4-FFF2-40B4-BE49-F238E27FC236}">
                <a16:creationId xmlns:a16="http://schemas.microsoft.com/office/drawing/2014/main" id="{A9B8AE63-C14B-3846-B928-27A807DEBF8B}"/>
              </a:ext>
            </a:extLst>
          </p:cNvPr>
          <p:cNvGrpSpPr/>
          <p:nvPr/>
        </p:nvGrpSpPr>
        <p:grpSpPr>
          <a:xfrm>
            <a:off x="4737313" y="3035453"/>
            <a:ext cx="1620957" cy="817019"/>
            <a:chOff x="887026" y="4379080"/>
            <a:chExt cx="1620957" cy="817019"/>
          </a:xfrm>
        </p:grpSpPr>
        <p:sp>
          <p:nvSpPr>
            <p:cNvPr id="12" name="圆角矩形 11">
              <a:extLst>
                <a:ext uri="{FF2B5EF4-FFF2-40B4-BE49-F238E27FC236}">
                  <a16:creationId xmlns:a16="http://schemas.microsoft.com/office/drawing/2014/main" id="{F31018CC-B7C0-7242-9EF6-A1281D9AE794}"/>
                </a:ext>
              </a:extLst>
            </p:cNvPr>
            <p:cNvSpPr/>
            <p:nvPr/>
          </p:nvSpPr>
          <p:spPr bwMode="auto">
            <a:xfrm>
              <a:off x="971600" y="4379080"/>
              <a:ext cx="1409213" cy="792088"/>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charset="-122"/>
              </a:endParaRPr>
            </a:p>
          </p:txBody>
        </p:sp>
        <p:sp>
          <p:nvSpPr>
            <p:cNvPr id="13" name="文本框 12">
              <a:extLst>
                <a:ext uri="{FF2B5EF4-FFF2-40B4-BE49-F238E27FC236}">
                  <a16:creationId xmlns:a16="http://schemas.microsoft.com/office/drawing/2014/main" id="{7D36F7C4-3249-2041-B091-6E95E3D4FF71}"/>
                </a:ext>
              </a:extLst>
            </p:cNvPr>
            <p:cNvSpPr txBox="1"/>
            <p:nvPr/>
          </p:nvSpPr>
          <p:spPr>
            <a:xfrm>
              <a:off x="887026" y="4457435"/>
              <a:ext cx="1620957" cy="738664"/>
            </a:xfrm>
            <a:prstGeom prst="rect">
              <a:avLst/>
            </a:prstGeom>
            <a:noFill/>
          </p:spPr>
          <p:txBody>
            <a:bodyPr wrap="none" rtlCol="0">
              <a:spAutoFit/>
            </a:bodyPr>
            <a:lstStyle/>
            <a:p>
              <a:pPr algn="ctr"/>
              <a:r>
                <a:rPr kumimoji="1" lang="zh-CN" altLang="en-US" sz="1400" dirty="0"/>
                <a:t>公理化的布尔代数</a:t>
              </a:r>
              <a:endParaRPr kumimoji="1" lang="en-US" altLang="zh-CN" sz="1400" dirty="0"/>
            </a:p>
            <a:p>
              <a:pPr algn="ctr"/>
              <a:r>
                <a:rPr lang="en-US" altLang="zh-CN" sz="1400" dirty="0"/>
                <a:t>Edward V. </a:t>
              </a:r>
              <a:br>
                <a:rPr lang="en-US" altLang="zh-CN" sz="1400" dirty="0"/>
              </a:br>
              <a:r>
                <a:rPr lang="en-US" altLang="zh-CN" sz="1400" dirty="0"/>
                <a:t>Huntington </a:t>
              </a:r>
            </a:p>
          </p:txBody>
        </p:sp>
      </p:grpSp>
      <p:grpSp>
        <p:nvGrpSpPr>
          <p:cNvPr id="14" name="组合 13">
            <a:extLst>
              <a:ext uri="{FF2B5EF4-FFF2-40B4-BE49-F238E27FC236}">
                <a16:creationId xmlns:a16="http://schemas.microsoft.com/office/drawing/2014/main" id="{10BA327C-3D75-434C-8C0F-C73DFDAE49D7}"/>
              </a:ext>
            </a:extLst>
          </p:cNvPr>
          <p:cNvGrpSpPr/>
          <p:nvPr/>
        </p:nvGrpSpPr>
        <p:grpSpPr>
          <a:xfrm>
            <a:off x="6836934" y="3035453"/>
            <a:ext cx="1569660" cy="792088"/>
            <a:chOff x="912847" y="4365104"/>
            <a:chExt cx="1569660" cy="792088"/>
          </a:xfrm>
        </p:grpSpPr>
        <p:sp>
          <p:nvSpPr>
            <p:cNvPr id="15" name="圆角矩形 14">
              <a:extLst>
                <a:ext uri="{FF2B5EF4-FFF2-40B4-BE49-F238E27FC236}">
                  <a16:creationId xmlns:a16="http://schemas.microsoft.com/office/drawing/2014/main" id="{10AC1072-DDC1-1749-A410-01EB52E0A53C}"/>
                </a:ext>
              </a:extLst>
            </p:cNvPr>
            <p:cNvSpPr/>
            <p:nvPr/>
          </p:nvSpPr>
          <p:spPr bwMode="auto">
            <a:xfrm>
              <a:off x="971600" y="4365104"/>
              <a:ext cx="1409213" cy="792088"/>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charset="-122"/>
              </a:endParaRPr>
            </a:p>
          </p:txBody>
        </p:sp>
        <p:sp>
          <p:nvSpPr>
            <p:cNvPr id="16" name="文本框 15">
              <a:extLst>
                <a:ext uri="{FF2B5EF4-FFF2-40B4-BE49-F238E27FC236}">
                  <a16:creationId xmlns:a16="http://schemas.microsoft.com/office/drawing/2014/main" id="{23636D9A-C235-9740-BF97-918BE750B3B7}"/>
                </a:ext>
              </a:extLst>
            </p:cNvPr>
            <p:cNvSpPr txBox="1"/>
            <p:nvPr/>
          </p:nvSpPr>
          <p:spPr>
            <a:xfrm>
              <a:off x="912847" y="4449139"/>
              <a:ext cx="1569660" cy="584775"/>
            </a:xfrm>
            <a:prstGeom prst="rect">
              <a:avLst/>
            </a:prstGeom>
            <a:noFill/>
          </p:spPr>
          <p:txBody>
            <a:bodyPr wrap="none" rtlCol="0">
              <a:spAutoFit/>
            </a:bodyPr>
            <a:lstStyle/>
            <a:p>
              <a:pPr algn="ctr"/>
              <a:r>
                <a:rPr kumimoji="1" lang="zh-CN" altLang="en-US" dirty="0"/>
                <a:t>逻辑电路分析</a:t>
              </a:r>
              <a:endParaRPr kumimoji="1" lang="en-US" altLang="zh-CN" dirty="0"/>
            </a:p>
            <a:p>
              <a:pPr algn="ctr"/>
              <a:r>
                <a:rPr kumimoji="1" lang="en-US" altLang="zh-CN" sz="1400" dirty="0"/>
                <a:t>Claude Shannon</a:t>
              </a:r>
            </a:p>
          </p:txBody>
        </p:sp>
      </p:grpSp>
      <p:cxnSp>
        <p:nvCxnSpPr>
          <p:cNvPr id="18" name="直线箭头连接符 17">
            <a:extLst>
              <a:ext uri="{FF2B5EF4-FFF2-40B4-BE49-F238E27FC236}">
                <a16:creationId xmlns:a16="http://schemas.microsoft.com/office/drawing/2014/main" id="{3FFB2502-1C7E-7849-858E-204BC19B4BC6}"/>
              </a:ext>
            </a:extLst>
          </p:cNvPr>
          <p:cNvCxnSpPr>
            <a:cxnSpLocks/>
            <a:stCxn id="6" idx="3"/>
            <a:endCxn id="9" idx="1"/>
          </p:cNvCxnSpPr>
          <p:nvPr/>
        </p:nvCxnSpPr>
        <p:spPr bwMode="auto">
          <a:xfrm>
            <a:off x="2103606" y="3431497"/>
            <a:ext cx="66458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2" name="直线箭头连接符 21">
            <a:extLst>
              <a:ext uri="{FF2B5EF4-FFF2-40B4-BE49-F238E27FC236}">
                <a16:creationId xmlns:a16="http://schemas.microsoft.com/office/drawing/2014/main" id="{B474A31A-1446-DB41-B2F1-C0CAE62FDA61}"/>
              </a:ext>
            </a:extLst>
          </p:cNvPr>
          <p:cNvCxnSpPr>
            <a:cxnSpLocks/>
            <a:stCxn id="9" idx="3"/>
            <a:endCxn id="12" idx="1"/>
          </p:cNvCxnSpPr>
          <p:nvPr/>
        </p:nvCxnSpPr>
        <p:spPr bwMode="auto">
          <a:xfrm>
            <a:off x="4177406" y="3431497"/>
            <a:ext cx="644481"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6" name="直线箭头连接符 25">
            <a:extLst>
              <a:ext uri="{FF2B5EF4-FFF2-40B4-BE49-F238E27FC236}">
                <a16:creationId xmlns:a16="http://schemas.microsoft.com/office/drawing/2014/main" id="{5EC8F88B-25D9-974E-A33B-934B07A6D544}"/>
              </a:ext>
            </a:extLst>
          </p:cNvPr>
          <p:cNvCxnSpPr>
            <a:cxnSpLocks/>
            <a:stCxn id="12" idx="3"/>
            <a:endCxn id="15" idx="1"/>
          </p:cNvCxnSpPr>
          <p:nvPr/>
        </p:nvCxnSpPr>
        <p:spPr bwMode="auto">
          <a:xfrm>
            <a:off x="6231100" y="3431497"/>
            <a:ext cx="66458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pic>
        <p:nvPicPr>
          <p:cNvPr id="37" name="图片 36">
            <a:extLst>
              <a:ext uri="{FF2B5EF4-FFF2-40B4-BE49-F238E27FC236}">
                <a16:creationId xmlns:a16="http://schemas.microsoft.com/office/drawing/2014/main" id="{ECE47CAE-55A4-8248-8309-98755BBF8B95}"/>
              </a:ext>
            </a:extLst>
          </p:cNvPr>
          <p:cNvPicPr>
            <a:picLocks noChangeAspect="1"/>
          </p:cNvPicPr>
          <p:nvPr/>
        </p:nvPicPr>
        <p:blipFill>
          <a:blip r:embed="rId2"/>
          <a:stretch>
            <a:fillRect/>
          </a:stretch>
        </p:blipFill>
        <p:spPr>
          <a:xfrm>
            <a:off x="909995" y="4005064"/>
            <a:ext cx="939800" cy="1181100"/>
          </a:xfrm>
          <a:prstGeom prst="rect">
            <a:avLst/>
          </a:prstGeom>
        </p:spPr>
      </p:pic>
      <p:sp>
        <p:nvSpPr>
          <p:cNvPr id="38" name="文本框 37">
            <a:extLst>
              <a:ext uri="{FF2B5EF4-FFF2-40B4-BE49-F238E27FC236}">
                <a16:creationId xmlns:a16="http://schemas.microsoft.com/office/drawing/2014/main" id="{A41F3B59-4C31-F746-90D6-07D8CD631CDE}"/>
              </a:ext>
            </a:extLst>
          </p:cNvPr>
          <p:cNvSpPr txBox="1"/>
          <p:nvPr/>
        </p:nvSpPr>
        <p:spPr>
          <a:xfrm>
            <a:off x="711222" y="5363687"/>
            <a:ext cx="1415772" cy="369332"/>
          </a:xfrm>
          <a:prstGeom prst="rect">
            <a:avLst/>
          </a:prstGeom>
          <a:noFill/>
        </p:spPr>
        <p:txBody>
          <a:bodyPr wrap="none" rtlCol="0">
            <a:spAutoFit/>
          </a:bodyPr>
          <a:lstStyle/>
          <a:p>
            <a:r>
              <a:rPr kumimoji="1" lang="en-US" altLang="zh-CN" dirty="0"/>
              <a:t>385-323 BC</a:t>
            </a:r>
            <a:endParaRPr kumimoji="1" lang="zh-CN" altLang="en-US" dirty="0"/>
          </a:p>
        </p:txBody>
      </p:sp>
      <p:pic>
        <p:nvPicPr>
          <p:cNvPr id="39" name="图片 38">
            <a:extLst>
              <a:ext uri="{FF2B5EF4-FFF2-40B4-BE49-F238E27FC236}">
                <a16:creationId xmlns:a16="http://schemas.microsoft.com/office/drawing/2014/main" id="{88C5EDAD-D41E-7345-BC30-F5686ABAEEF6}"/>
              </a:ext>
            </a:extLst>
          </p:cNvPr>
          <p:cNvPicPr>
            <a:picLocks noChangeAspect="1"/>
          </p:cNvPicPr>
          <p:nvPr/>
        </p:nvPicPr>
        <p:blipFill>
          <a:blip r:embed="rId3"/>
          <a:stretch>
            <a:fillRect/>
          </a:stretch>
        </p:blipFill>
        <p:spPr>
          <a:xfrm>
            <a:off x="3014750" y="4010300"/>
            <a:ext cx="1003300" cy="1181100"/>
          </a:xfrm>
          <a:prstGeom prst="rect">
            <a:avLst/>
          </a:prstGeom>
        </p:spPr>
      </p:pic>
      <p:sp>
        <p:nvSpPr>
          <p:cNvPr id="40" name="文本框 39">
            <a:extLst>
              <a:ext uri="{FF2B5EF4-FFF2-40B4-BE49-F238E27FC236}">
                <a16:creationId xmlns:a16="http://schemas.microsoft.com/office/drawing/2014/main" id="{F5BE3642-B95F-8B4B-8CB6-BFFC08126DFB}"/>
              </a:ext>
            </a:extLst>
          </p:cNvPr>
          <p:cNvSpPr txBox="1"/>
          <p:nvPr/>
        </p:nvSpPr>
        <p:spPr>
          <a:xfrm>
            <a:off x="3167586" y="5368923"/>
            <a:ext cx="697627" cy="369332"/>
          </a:xfrm>
          <a:prstGeom prst="rect">
            <a:avLst/>
          </a:prstGeom>
          <a:noFill/>
        </p:spPr>
        <p:txBody>
          <a:bodyPr wrap="none" rtlCol="0">
            <a:spAutoFit/>
          </a:bodyPr>
          <a:lstStyle/>
          <a:p>
            <a:r>
              <a:rPr kumimoji="1" lang="en-US" altLang="zh-CN" dirty="0"/>
              <a:t>1854</a:t>
            </a:r>
            <a:endParaRPr kumimoji="1" lang="zh-CN" altLang="en-US" dirty="0"/>
          </a:p>
        </p:txBody>
      </p:sp>
      <p:pic>
        <p:nvPicPr>
          <p:cNvPr id="41" name="图片 40">
            <a:extLst>
              <a:ext uri="{FF2B5EF4-FFF2-40B4-BE49-F238E27FC236}">
                <a16:creationId xmlns:a16="http://schemas.microsoft.com/office/drawing/2014/main" id="{C82A4429-45A2-7247-9058-51619C1D32AD}"/>
              </a:ext>
            </a:extLst>
          </p:cNvPr>
          <p:cNvPicPr>
            <a:picLocks noChangeAspect="1"/>
          </p:cNvPicPr>
          <p:nvPr/>
        </p:nvPicPr>
        <p:blipFill>
          <a:blip r:embed="rId4"/>
          <a:stretch>
            <a:fillRect/>
          </a:stretch>
        </p:blipFill>
        <p:spPr>
          <a:xfrm>
            <a:off x="5134406" y="4005064"/>
            <a:ext cx="826770" cy="1181100"/>
          </a:xfrm>
          <a:prstGeom prst="rect">
            <a:avLst/>
          </a:prstGeom>
        </p:spPr>
      </p:pic>
      <p:sp>
        <p:nvSpPr>
          <p:cNvPr id="42" name="文本框 41">
            <a:extLst>
              <a:ext uri="{FF2B5EF4-FFF2-40B4-BE49-F238E27FC236}">
                <a16:creationId xmlns:a16="http://schemas.microsoft.com/office/drawing/2014/main" id="{CDA370BC-AC92-CF48-A2EE-57ED5D7CCA97}"/>
              </a:ext>
            </a:extLst>
          </p:cNvPr>
          <p:cNvSpPr txBox="1"/>
          <p:nvPr/>
        </p:nvSpPr>
        <p:spPr>
          <a:xfrm>
            <a:off x="5177679" y="5363687"/>
            <a:ext cx="697627" cy="369332"/>
          </a:xfrm>
          <a:prstGeom prst="rect">
            <a:avLst/>
          </a:prstGeom>
          <a:noFill/>
        </p:spPr>
        <p:txBody>
          <a:bodyPr wrap="none" rtlCol="0">
            <a:spAutoFit/>
          </a:bodyPr>
          <a:lstStyle/>
          <a:p>
            <a:r>
              <a:rPr kumimoji="1" lang="en-US" altLang="zh-CN" dirty="0"/>
              <a:t>1904</a:t>
            </a:r>
            <a:endParaRPr kumimoji="1" lang="zh-CN" altLang="en-US" dirty="0"/>
          </a:p>
        </p:txBody>
      </p:sp>
      <p:pic>
        <p:nvPicPr>
          <p:cNvPr id="43" name="图片 42">
            <a:extLst>
              <a:ext uri="{FF2B5EF4-FFF2-40B4-BE49-F238E27FC236}">
                <a16:creationId xmlns:a16="http://schemas.microsoft.com/office/drawing/2014/main" id="{ECCB6A4E-80BC-7F49-91EF-64554D830E6A}"/>
              </a:ext>
            </a:extLst>
          </p:cNvPr>
          <p:cNvPicPr>
            <a:picLocks noChangeAspect="1"/>
          </p:cNvPicPr>
          <p:nvPr/>
        </p:nvPicPr>
        <p:blipFill>
          <a:blip r:embed="rId5"/>
          <a:stretch>
            <a:fillRect/>
          </a:stretch>
        </p:blipFill>
        <p:spPr>
          <a:xfrm>
            <a:off x="7181193" y="4005064"/>
            <a:ext cx="838200" cy="1181100"/>
          </a:xfrm>
          <a:prstGeom prst="rect">
            <a:avLst/>
          </a:prstGeom>
        </p:spPr>
      </p:pic>
      <p:sp>
        <p:nvSpPr>
          <p:cNvPr id="44" name="文本框 43">
            <a:extLst>
              <a:ext uri="{FF2B5EF4-FFF2-40B4-BE49-F238E27FC236}">
                <a16:creationId xmlns:a16="http://schemas.microsoft.com/office/drawing/2014/main" id="{83DE4D15-FEA7-9F4B-B704-FE597E677F48}"/>
              </a:ext>
            </a:extLst>
          </p:cNvPr>
          <p:cNvSpPr txBox="1"/>
          <p:nvPr/>
        </p:nvSpPr>
        <p:spPr>
          <a:xfrm>
            <a:off x="7271186" y="5363687"/>
            <a:ext cx="697627" cy="369332"/>
          </a:xfrm>
          <a:prstGeom prst="rect">
            <a:avLst/>
          </a:prstGeom>
          <a:noFill/>
        </p:spPr>
        <p:txBody>
          <a:bodyPr wrap="none" rtlCol="0">
            <a:spAutoFit/>
          </a:bodyPr>
          <a:lstStyle/>
          <a:p>
            <a:r>
              <a:rPr kumimoji="1" lang="en-US" altLang="zh-CN" dirty="0"/>
              <a:t>1938</a:t>
            </a:r>
            <a:endParaRPr kumimoji="1" lang="zh-CN" altLang="en-US" dirty="0"/>
          </a:p>
        </p:txBody>
      </p:sp>
      <p:grpSp>
        <p:nvGrpSpPr>
          <p:cNvPr id="48" name="组合 47">
            <a:extLst>
              <a:ext uri="{FF2B5EF4-FFF2-40B4-BE49-F238E27FC236}">
                <a16:creationId xmlns:a16="http://schemas.microsoft.com/office/drawing/2014/main" id="{10DAC5D0-B9BE-6D43-95D9-58DEA761B644}"/>
              </a:ext>
            </a:extLst>
          </p:cNvPr>
          <p:cNvGrpSpPr/>
          <p:nvPr/>
        </p:nvGrpSpPr>
        <p:grpSpPr>
          <a:xfrm>
            <a:off x="784410" y="1720747"/>
            <a:ext cx="1409213" cy="792088"/>
            <a:chOff x="951490" y="4359627"/>
            <a:chExt cx="1409213" cy="792088"/>
          </a:xfrm>
        </p:grpSpPr>
        <p:sp>
          <p:nvSpPr>
            <p:cNvPr id="49" name="圆角矩形 48">
              <a:extLst>
                <a:ext uri="{FF2B5EF4-FFF2-40B4-BE49-F238E27FC236}">
                  <a16:creationId xmlns:a16="http://schemas.microsoft.com/office/drawing/2014/main" id="{77583C17-90BD-9A47-8C29-CF169497F4AD}"/>
                </a:ext>
              </a:extLst>
            </p:cNvPr>
            <p:cNvSpPr/>
            <p:nvPr/>
          </p:nvSpPr>
          <p:spPr bwMode="auto">
            <a:xfrm>
              <a:off x="951490" y="4359627"/>
              <a:ext cx="1409213" cy="79208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charset="-122"/>
              </a:endParaRPr>
            </a:p>
          </p:txBody>
        </p:sp>
        <p:sp>
          <p:nvSpPr>
            <p:cNvPr id="50" name="文本框 49">
              <a:extLst>
                <a:ext uri="{FF2B5EF4-FFF2-40B4-BE49-F238E27FC236}">
                  <a16:creationId xmlns:a16="http://schemas.microsoft.com/office/drawing/2014/main" id="{CCB58DE4-424C-BA4B-8833-872A936B918C}"/>
                </a:ext>
              </a:extLst>
            </p:cNvPr>
            <p:cNvSpPr txBox="1"/>
            <p:nvPr/>
          </p:nvSpPr>
          <p:spPr>
            <a:xfrm>
              <a:off x="1269684" y="4437982"/>
              <a:ext cx="813043" cy="646331"/>
            </a:xfrm>
            <a:prstGeom prst="rect">
              <a:avLst/>
            </a:prstGeom>
            <a:noFill/>
          </p:spPr>
          <p:txBody>
            <a:bodyPr wrap="none" rtlCol="0">
              <a:spAutoFit/>
            </a:bodyPr>
            <a:lstStyle/>
            <a:p>
              <a:pPr algn="ctr"/>
              <a:r>
                <a:rPr kumimoji="1" lang="zh-CN" altLang="en-US" dirty="0"/>
                <a:t>几何</a:t>
              </a:r>
              <a:endParaRPr kumimoji="1" lang="en-US" altLang="zh-CN" dirty="0"/>
            </a:p>
            <a:p>
              <a:pPr algn="ctr"/>
              <a:r>
                <a:rPr kumimoji="1" lang="en-US" altLang="zh-CN" dirty="0"/>
                <a:t>Euclid</a:t>
              </a:r>
            </a:p>
          </p:txBody>
        </p:sp>
      </p:grpSp>
      <p:grpSp>
        <p:nvGrpSpPr>
          <p:cNvPr id="51" name="组合 50">
            <a:extLst>
              <a:ext uri="{FF2B5EF4-FFF2-40B4-BE49-F238E27FC236}">
                <a16:creationId xmlns:a16="http://schemas.microsoft.com/office/drawing/2014/main" id="{5EF54E28-26AC-4743-9A16-EFF9F429920B}"/>
              </a:ext>
            </a:extLst>
          </p:cNvPr>
          <p:cNvGrpSpPr/>
          <p:nvPr/>
        </p:nvGrpSpPr>
        <p:grpSpPr>
          <a:xfrm>
            <a:off x="2576761" y="1721391"/>
            <a:ext cx="1468672" cy="792088"/>
            <a:chOff x="952330" y="4365104"/>
            <a:chExt cx="1468672" cy="792088"/>
          </a:xfrm>
        </p:grpSpPr>
        <p:sp>
          <p:nvSpPr>
            <p:cNvPr id="52" name="圆角矩形 51">
              <a:extLst>
                <a:ext uri="{FF2B5EF4-FFF2-40B4-BE49-F238E27FC236}">
                  <a16:creationId xmlns:a16="http://schemas.microsoft.com/office/drawing/2014/main" id="{1161A000-70BE-764C-9BE7-A018E1CBA290}"/>
                </a:ext>
              </a:extLst>
            </p:cNvPr>
            <p:cNvSpPr/>
            <p:nvPr/>
          </p:nvSpPr>
          <p:spPr bwMode="auto">
            <a:xfrm>
              <a:off x="971600" y="4365104"/>
              <a:ext cx="1409213" cy="79208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charset="-122"/>
              </a:endParaRPr>
            </a:p>
          </p:txBody>
        </p:sp>
        <p:sp>
          <p:nvSpPr>
            <p:cNvPr id="53" name="文本框 52">
              <a:extLst>
                <a:ext uri="{FF2B5EF4-FFF2-40B4-BE49-F238E27FC236}">
                  <a16:creationId xmlns:a16="http://schemas.microsoft.com/office/drawing/2014/main" id="{A62F11B6-8028-0046-993E-21EB1F862EFD}"/>
                </a:ext>
              </a:extLst>
            </p:cNvPr>
            <p:cNvSpPr txBox="1"/>
            <p:nvPr/>
          </p:nvSpPr>
          <p:spPr>
            <a:xfrm>
              <a:off x="952330" y="4474237"/>
              <a:ext cx="1468672" cy="615553"/>
            </a:xfrm>
            <a:prstGeom prst="rect">
              <a:avLst/>
            </a:prstGeom>
            <a:noFill/>
          </p:spPr>
          <p:txBody>
            <a:bodyPr wrap="none" rtlCol="0">
              <a:spAutoFit/>
            </a:bodyPr>
            <a:lstStyle/>
            <a:p>
              <a:pPr algn="ctr"/>
              <a:r>
                <a:rPr kumimoji="1" lang="zh-CN" altLang="en-US" sz="2000" dirty="0"/>
                <a:t>解析几何</a:t>
              </a:r>
              <a:br>
                <a:rPr kumimoji="1" lang="en-US" altLang="zh-CN" dirty="0"/>
              </a:br>
              <a:r>
                <a:rPr kumimoji="1" lang="en-US" altLang="zh-CN" sz="1400" dirty="0"/>
                <a:t>René Descartes</a:t>
              </a:r>
              <a:endParaRPr kumimoji="1" lang="en-US" altLang="zh-CN" sz="1600" dirty="0"/>
            </a:p>
          </p:txBody>
        </p:sp>
      </p:grpSp>
      <p:cxnSp>
        <p:nvCxnSpPr>
          <p:cNvPr id="54" name="直线箭头连接符 53">
            <a:extLst>
              <a:ext uri="{FF2B5EF4-FFF2-40B4-BE49-F238E27FC236}">
                <a16:creationId xmlns:a16="http://schemas.microsoft.com/office/drawing/2014/main" id="{B037CBA8-9CCA-344E-A530-40788F22453A}"/>
              </a:ext>
            </a:extLst>
          </p:cNvPr>
          <p:cNvCxnSpPr>
            <a:cxnSpLocks/>
            <a:stCxn id="49" idx="3"/>
            <a:endCxn id="52" idx="1"/>
          </p:cNvCxnSpPr>
          <p:nvPr/>
        </p:nvCxnSpPr>
        <p:spPr bwMode="auto">
          <a:xfrm>
            <a:off x="2193623" y="2116791"/>
            <a:ext cx="402408" cy="64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55" name="文本框 54">
            <a:extLst>
              <a:ext uri="{FF2B5EF4-FFF2-40B4-BE49-F238E27FC236}">
                <a16:creationId xmlns:a16="http://schemas.microsoft.com/office/drawing/2014/main" id="{0DB934F0-240A-A74D-9FB8-F2FB17111CFD}"/>
              </a:ext>
            </a:extLst>
          </p:cNvPr>
          <p:cNvSpPr txBox="1"/>
          <p:nvPr/>
        </p:nvSpPr>
        <p:spPr>
          <a:xfrm>
            <a:off x="2949689" y="2492233"/>
            <a:ext cx="697627" cy="369332"/>
          </a:xfrm>
          <a:prstGeom prst="rect">
            <a:avLst/>
          </a:prstGeom>
          <a:noFill/>
        </p:spPr>
        <p:txBody>
          <a:bodyPr wrap="none" rtlCol="0">
            <a:spAutoFit/>
          </a:bodyPr>
          <a:lstStyle/>
          <a:p>
            <a:r>
              <a:rPr kumimoji="1" lang="en-US" altLang="zh-CN" dirty="0"/>
              <a:t>1637</a:t>
            </a:r>
            <a:endParaRPr kumimoji="1" lang="zh-CN" altLang="en-US" dirty="0"/>
          </a:p>
        </p:txBody>
      </p:sp>
      <p:sp>
        <p:nvSpPr>
          <p:cNvPr id="56" name="文本框 55">
            <a:extLst>
              <a:ext uri="{FF2B5EF4-FFF2-40B4-BE49-F238E27FC236}">
                <a16:creationId xmlns:a16="http://schemas.microsoft.com/office/drawing/2014/main" id="{46BB717D-B8C9-0E4F-A000-E922C2D32CAB}"/>
              </a:ext>
            </a:extLst>
          </p:cNvPr>
          <p:cNvSpPr txBox="1"/>
          <p:nvPr/>
        </p:nvSpPr>
        <p:spPr>
          <a:xfrm>
            <a:off x="1032071" y="2491589"/>
            <a:ext cx="954107" cy="369332"/>
          </a:xfrm>
          <a:prstGeom prst="rect">
            <a:avLst/>
          </a:prstGeom>
          <a:noFill/>
        </p:spPr>
        <p:txBody>
          <a:bodyPr wrap="none" rtlCol="0">
            <a:spAutoFit/>
          </a:bodyPr>
          <a:lstStyle/>
          <a:p>
            <a:r>
              <a:rPr kumimoji="1" lang="en-US" altLang="zh-CN" dirty="0"/>
              <a:t>300</a:t>
            </a:r>
            <a:r>
              <a:rPr kumimoji="1" lang="zh-CN" altLang="en-US" dirty="0"/>
              <a:t> </a:t>
            </a:r>
            <a:r>
              <a:rPr kumimoji="1" lang="en-US" altLang="zh-CN" dirty="0"/>
              <a:t>BC</a:t>
            </a:r>
            <a:endParaRPr kumimoji="1" lang="zh-CN" altLang="en-US" dirty="0"/>
          </a:p>
        </p:txBody>
      </p:sp>
      <p:sp>
        <p:nvSpPr>
          <p:cNvPr id="20" name="文本框 19">
            <a:extLst>
              <a:ext uri="{FF2B5EF4-FFF2-40B4-BE49-F238E27FC236}">
                <a16:creationId xmlns:a16="http://schemas.microsoft.com/office/drawing/2014/main" id="{B171373F-018F-3E49-B482-49735308EA48}"/>
              </a:ext>
            </a:extLst>
          </p:cNvPr>
          <p:cNvSpPr txBox="1"/>
          <p:nvPr/>
        </p:nvSpPr>
        <p:spPr>
          <a:xfrm>
            <a:off x="1641848" y="6085923"/>
            <a:ext cx="6984776" cy="338554"/>
          </a:xfrm>
          <a:prstGeom prst="rect">
            <a:avLst/>
          </a:prstGeom>
          <a:noFill/>
        </p:spPr>
        <p:txBody>
          <a:bodyPr wrap="square" rtlCol="0">
            <a:spAutoFit/>
          </a:bodyPr>
          <a:lstStyle/>
          <a:p>
            <a:r>
              <a:rPr kumimoji="1" lang="zh-CN" altLang="en-US" sz="1600" dirty="0">
                <a:latin typeface="Times New Roman" panose="02020603050405020304" pitchFamily="18" charset="0"/>
                <a:ea typeface="KaiTi" panose="02010609060101010101" pitchFamily="49" charset="-122"/>
                <a:cs typeface="Times New Roman" panose="02020603050405020304" pitchFamily="18" charset="0"/>
              </a:rPr>
              <a:t>推荐参考 </a:t>
            </a:r>
            <a:r>
              <a:rPr kumimoji="1" lang="en-US" altLang="zh-CN" sz="1600" dirty="0">
                <a:latin typeface="Times New Roman" panose="02020603050405020304" pitchFamily="18" charset="0"/>
                <a:ea typeface="KaiTi" panose="02010609060101010101" pitchFamily="49" charset="-122"/>
                <a:cs typeface="Times New Roman" panose="02020603050405020304" pitchFamily="18" charset="0"/>
              </a:rPr>
              <a:t>Prof. </a:t>
            </a:r>
            <a:r>
              <a:rPr lang="en-US" altLang="zh-CN" sz="1600" dirty="0" err="1">
                <a:latin typeface="Times New Roman" panose="02020603050405020304" pitchFamily="18" charset="0"/>
                <a:cs typeface="Times New Roman" panose="02020603050405020304" pitchFamily="18" charset="0"/>
              </a:rPr>
              <a:t>Wildberger</a:t>
            </a:r>
            <a:r>
              <a:rPr lang="zh-CN" altLang="en-US" sz="1600" dirty="0">
                <a:latin typeface="Times New Roman" panose="02020603050405020304" pitchFamily="18" charset="0"/>
                <a:cs typeface="Times New Roman" panose="02020603050405020304" pitchFamily="18" charset="0"/>
              </a:rPr>
              <a:t>的</a:t>
            </a:r>
            <a:r>
              <a:rPr lang="en-US" altLang="zh-CN" sz="1600" dirty="0" err="1">
                <a:latin typeface="Times New Roman" panose="02020603050405020304" pitchFamily="18" charset="0"/>
                <a:cs typeface="Times New Roman" panose="02020603050405020304" pitchFamily="18" charset="0"/>
              </a:rPr>
              <a:t>Youtube</a:t>
            </a:r>
            <a:r>
              <a:rPr lang="zh-CN" altLang="en-US" sz="1600" dirty="0">
                <a:latin typeface="Times New Roman" panose="02020603050405020304" pitchFamily="18" charset="0"/>
                <a:cs typeface="Times New Roman" panose="02020603050405020304" pitchFamily="18" charset="0"/>
              </a:rPr>
              <a:t>频道  </a:t>
            </a:r>
            <a:r>
              <a:rPr lang="en-US" altLang="zh-CN" sz="1600" i="1" dirty="0">
                <a:latin typeface="Times New Roman" panose="02020603050405020304" pitchFamily="18" charset="0"/>
                <a:cs typeface="Times New Roman" panose="02020603050405020304" pitchFamily="18" charset="0"/>
              </a:rPr>
              <a:t>Insights into Mathematics</a:t>
            </a:r>
          </a:p>
        </p:txBody>
      </p:sp>
    </p:spTree>
    <p:extLst>
      <p:ext uri="{BB962C8B-B14F-4D97-AF65-F5344CB8AC3E}">
        <p14:creationId xmlns:p14="http://schemas.microsoft.com/office/powerpoint/2010/main" val="385042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CN" altLang="en-US" sz="3600"/>
              <a:t>布尔函数</a:t>
            </a:r>
          </a:p>
        </p:txBody>
      </p:sp>
      <p:sp>
        <p:nvSpPr>
          <p:cNvPr id="8195" name="Rectangle 3"/>
          <p:cNvSpPr>
            <a:spLocks noGrp="1" noChangeArrowheads="1"/>
          </p:cNvSpPr>
          <p:nvPr>
            <p:ph idx="1"/>
          </p:nvPr>
        </p:nvSpPr>
        <p:spPr/>
        <p:txBody>
          <a:bodyPr/>
          <a:lstStyle/>
          <a:p>
            <a:pPr eaLnBrk="1" hangingPunct="1">
              <a:lnSpc>
                <a:spcPct val="120000"/>
              </a:lnSpc>
              <a:spcBef>
                <a:spcPts val="600"/>
              </a:spcBef>
              <a:spcAft>
                <a:spcPts val="600"/>
              </a:spcAft>
            </a:pPr>
            <a:r>
              <a:rPr lang="zh-CN" altLang="en-US" sz="2600" dirty="0">
                <a:latin typeface="Times New Roman" panose="02020603050405020304" pitchFamily="18" charset="0"/>
                <a:cs typeface="Times New Roman" panose="02020603050405020304" pitchFamily="18" charset="0"/>
              </a:rPr>
              <a:t>令</a:t>
            </a:r>
            <a:r>
              <a:rPr lang="en-US" altLang="zh-CN" sz="2600" i="1" dirty="0">
                <a:latin typeface="Times New Roman" panose="02020603050405020304" pitchFamily="18" charset="0"/>
                <a:cs typeface="Times New Roman" panose="02020603050405020304" pitchFamily="18" charset="0"/>
              </a:rPr>
              <a:t>B</a:t>
            </a:r>
            <a:r>
              <a:rPr lang="en-US" altLang="zh-CN" sz="2600" dirty="0">
                <a:latin typeface="Times New Roman" panose="02020603050405020304" pitchFamily="18" charset="0"/>
                <a:cs typeface="Times New Roman" panose="02020603050405020304" pitchFamily="18" charset="0"/>
              </a:rPr>
              <a:t>={0, 1}, </a:t>
            </a:r>
            <a:r>
              <a:rPr lang="en-US" altLang="zh-CN" sz="2600" i="1" dirty="0" err="1">
                <a:latin typeface="Times New Roman" panose="02020603050405020304" pitchFamily="18" charset="0"/>
                <a:cs typeface="Times New Roman" panose="02020603050405020304" pitchFamily="18" charset="0"/>
              </a:rPr>
              <a:t>B</a:t>
            </a:r>
            <a:r>
              <a:rPr lang="en-US" altLang="zh-CN" sz="2600" i="1" baseline="30000" dirty="0" err="1">
                <a:latin typeface="Times New Roman" panose="02020603050405020304" pitchFamily="18" charset="0"/>
                <a:cs typeface="Times New Roman" panose="02020603050405020304" pitchFamily="18" charset="0"/>
              </a:rPr>
              <a:t>n</a:t>
            </a:r>
            <a:r>
              <a:rPr lang="en-US" altLang="zh-CN" sz="2600" dirty="0">
                <a:latin typeface="Times New Roman" panose="02020603050405020304" pitchFamily="18" charset="0"/>
                <a:cs typeface="Times New Roman" panose="02020603050405020304" pitchFamily="18" charset="0"/>
              </a:rPr>
              <a:t>={(</a:t>
            </a:r>
            <a:r>
              <a:rPr lang="en-US" altLang="zh-CN" sz="2600" i="1" dirty="0">
                <a:latin typeface="Times New Roman" panose="02020603050405020304" pitchFamily="18" charset="0"/>
                <a:cs typeface="Times New Roman" panose="02020603050405020304" pitchFamily="18" charset="0"/>
              </a:rPr>
              <a:t>x</a:t>
            </a:r>
            <a:r>
              <a:rPr lang="en-US" altLang="zh-CN" sz="2600" baseline="-25000" dirty="0">
                <a:latin typeface="Times New Roman" panose="02020603050405020304" pitchFamily="18" charset="0"/>
                <a:cs typeface="Times New Roman" panose="02020603050405020304" pitchFamily="18" charset="0"/>
              </a:rPr>
              <a:t>1</a:t>
            </a:r>
            <a:r>
              <a:rPr lang="en-US" altLang="zh-CN" sz="2600" dirty="0">
                <a:latin typeface="Times New Roman" panose="02020603050405020304" pitchFamily="18" charset="0"/>
                <a:cs typeface="Times New Roman" panose="02020603050405020304" pitchFamily="18" charset="0"/>
              </a:rPr>
              <a:t>, …, </a:t>
            </a:r>
            <a:r>
              <a:rPr lang="en-US" altLang="zh-CN" sz="2600" i="1" dirty="0" err="1">
                <a:latin typeface="Times New Roman" panose="02020603050405020304" pitchFamily="18" charset="0"/>
                <a:cs typeface="Times New Roman" panose="02020603050405020304" pitchFamily="18" charset="0"/>
              </a:rPr>
              <a:t>x</a:t>
            </a:r>
            <a:r>
              <a:rPr lang="en-US" altLang="zh-CN" sz="2600" i="1" baseline="-25000" dirty="0" err="1">
                <a:latin typeface="Times New Roman" panose="02020603050405020304" pitchFamily="18" charset="0"/>
                <a:cs typeface="Times New Roman" panose="02020603050405020304" pitchFamily="18" charset="0"/>
              </a:rPr>
              <a:t>n</a:t>
            </a:r>
            <a:r>
              <a:rPr lang="en-US" altLang="zh-CN" sz="2600" dirty="0">
                <a:latin typeface="Times New Roman" panose="02020603050405020304" pitchFamily="18" charset="0"/>
                <a:cs typeface="Times New Roman" panose="02020603050405020304" pitchFamily="18" charset="0"/>
              </a:rPr>
              <a:t>)|</a:t>
            </a:r>
            <a:r>
              <a:rPr lang="en-US" altLang="zh-CN" sz="2600" i="1" dirty="0">
                <a:latin typeface="Times New Roman" panose="02020603050405020304" pitchFamily="18" charset="0"/>
                <a:cs typeface="Times New Roman" panose="02020603050405020304" pitchFamily="18" charset="0"/>
              </a:rPr>
              <a:t> </a:t>
            </a:r>
            <a:r>
              <a:rPr lang="en-US" altLang="zh-CN" sz="2600" i="1" dirty="0" err="1">
                <a:latin typeface="Times New Roman" panose="02020603050405020304" pitchFamily="18" charset="0"/>
                <a:cs typeface="Times New Roman" panose="02020603050405020304" pitchFamily="18" charset="0"/>
              </a:rPr>
              <a:t>x</a:t>
            </a:r>
            <a:r>
              <a:rPr lang="en-US" altLang="zh-CN" sz="2600" i="1" baseline="-25000" dirty="0" err="1">
                <a:latin typeface="Times New Roman" panose="02020603050405020304" pitchFamily="18" charset="0"/>
                <a:cs typeface="Times New Roman" panose="02020603050405020304" pitchFamily="18" charset="0"/>
              </a:rPr>
              <a:t>i</a:t>
            </a:r>
            <a:r>
              <a:rPr lang="en-US" altLang="zh-CN" sz="2600" dirty="0" err="1">
                <a:latin typeface="Times New Roman" panose="02020603050405020304" pitchFamily="18" charset="0"/>
                <a:cs typeface="Times New Roman" panose="02020603050405020304" pitchFamily="18" charset="0"/>
                <a:sym typeface="Symbol" panose="05050102010706020507" pitchFamily="18" charset="2"/>
              </a:rPr>
              <a:t>B</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600" i="1" dirty="0" err="1">
                <a:latin typeface="Times New Roman" panose="02020603050405020304" pitchFamily="18" charset="0"/>
                <a:cs typeface="Times New Roman" panose="02020603050405020304" pitchFamily="18" charset="0"/>
                <a:sym typeface="Symbol" panose="05050102010706020507" pitchFamily="18" charset="2"/>
              </a:rPr>
              <a:t>i</a:t>
            </a:r>
            <a:r>
              <a:rPr lang="en-US" altLang="zh-CN" sz="2600" i="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600" i="1" dirty="0">
                <a:latin typeface="Times New Roman" panose="02020603050405020304" pitchFamily="18" charset="0"/>
                <a:cs typeface="Times New Roman" panose="02020603050405020304" pitchFamily="18" charset="0"/>
                <a:sym typeface="Symbol" panose="05050102010706020507" pitchFamily="18" charset="2"/>
              </a:rPr>
              <a:t>1</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 …, </a:t>
            </a:r>
            <a:r>
              <a:rPr lang="en-US" altLang="zh-CN" sz="2600" i="1" dirty="0">
                <a:latin typeface="Times New Roman" panose="02020603050405020304" pitchFamily="18" charset="0"/>
                <a:cs typeface="Times New Roman" panose="02020603050405020304" pitchFamily="18" charset="0"/>
                <a:sym typeface="Symbol" panose="05050102010706020507" pitchFamily="18" charset="2"/>
              </a:rPr>
              <a:t>n</a:t>
            </a:r>
            <a:r>
              <a:rPr lang="en-US" altLang="zh-CN"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从</a:t>
            </a:r>
            <a:r>
              <a:rPr lang="en-US" altLang="zh-CN" sz="2600" i="1" dirty="0" err="1">
                <a:latin typeface="Times New Roman" panose="02020603050405020304" pitchFamily="18" charset="0"/>
                <a:cs typeface="Times New Roman" panose="02020603050405020304" pitchFamily="18" charset="0"/>
              </a:rPr>
              <a:t>B</a:t>
            </a:r>
            <a:r>
              <a:rPr lang="en-US" altLang="zh-CN" sz="2600" i="1" baseline="30000" dirty="0" err="1">
                <a:latin typeface="Times New Roman" panose="02020603050405020304" pitchFamily="18" charset="0"/>
                <a:cs typeface="Times New Roman" panose="02020603050405020304" pitchFamily="18" charset="0"/>
              </a:rPr>
              <a:t>n</a:t>
            </a:r>
            <a:r>
              <a:rPr lang="zh-CN" altLang="en-US" sz="2600" dirty="0">
                <a:latin typeface="Times New Roman" panose="02020603050405020304" pitchFamily="18" charset="0"/>
                <a:cs typeface="Times New Roman" panose="02020603050405020304" pitchFamily="18" charset="0"/>
              </a:rPr>
              <a:t>到</a:t>
            </a:r>
            <a:r>
              <a:rPr lang="en-US" altLang="zh-CN" sz="2600" i="1" dirty="0">
                <a:latin typeface="Times New Roman" panose="02020603050405020304" pitchFamily="18" charset="0"/>
                <a:cs typeface="Times New Roman" panose="02020603050405020304" pitchFamily="18" charset="0"/>
                <a:sym typeface="Symbol" panose="05050102010706020507" pitchFamily="18" charset="2"/>
              </a:rPr>
              <a:t>B</a:t>
            </a:r>
            <a:r>
              <a:rPr lang="zh-CN" altLang="en-US" sz="2600" dirty="0">
                <a:latin typeface="Times New Roman" panose="02020603050405020304" pitchFamily="18" charset="0"/>
                <a:cs typeface="Times New Roman" panose="02020603050405020304" pitchFamily="18" charset="0"/>
                <a:sym typeface="Symbol" panose="05050102010706020507" pitchFamily="18" charset="2"/>
              </a:rPr>
              <a:t>的函数称为</a:t>
            </a:r>
            <a:r>
              <a:rPr lang="en-US" altLang="zh-CN" sz="2600" i="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n</a:t>
            </a:r>
            <a:r>
              <a:rPr lang="zh-CN" altLang="en-US" sz="26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元布尔函数，</a:t>
            </a:r>
            <a:r>
              <a:rPr lang="zh-CN" altLang="en-US" sz="2600" dirty="0">
                <a:latin typeface="Times New Roman" panose="02020603050405020304" pitchFamily="18" charset="0"/>
                <a:cs typeface="Times New Roman" panose="02020603050405020304" pitchFamily="18" charset="0"/>
              </a:rPr>
              <a:t> </a:t>
            </a:r>
            <a:r>
              <a:rPr lang="en-US" altLang="zh-CN" sz="2600" i="1" dirty="0">
                <a:latin typeface="Times New Roman" panose="02020603050405020304" pitchFamily="18" charset="0"/>
                <a:cs typeface="Times New Roman" panose="02020603050405020304" pitchFamily="18" charset="0"/>
              </a:rPr>
              <a:t>f </a:t>
            </a:r>
            <a:r>
              <a:rPr lang="en-US" altLang="zh-CN" sz="2600" dirty="0">
                <a:latin typeface="Times New Roman" panose="02020603050405020304" pitchFamily="18" charset="0"/>
                <a:cs typeface="Times New Roman" panose="02020603050405020304" pitchFamily="18" charset="0"/>
              </a:rPr>
              <a:t>: </a:t>
            </a:r>
            <a:r>
              <a:rPr lang="en-US" altLang="zh-CN" sz="2600" i="1" dirty="0" err="1">
                <a:latin typeface="Times New Roman" panose="02020603050405020304" pitchFamily="18" charset="0"/>
                <a:cs typeface="Times New Roman" panose="02020603050405020304" pitchFamily="18" charset="0"/>
              </a:rPr>
              <a:t>B</a:t>
            </a:r>
            <a:r>
              <a:rPr lang="en-US" altLang="zh-CN" sz="2600" i="1" baseline="30000" dirty="0" err="1">
                <a:latin typeface="Times New Roman" panose="02020603050405020304" pitchFamily="18" charset="0"/>
                <a:cs typeface="Times New Roman" panose="02020603050405020304" pitchFamily="18" charset="0"/>
              </a:rPr>
              <a:t>n</a:t>
            </a:r>
            <a:r>
              <a:rPr lang="en-US" altLang="zh-CN" sz="26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600" i="1" dirty="0" err="1">
                <a:latin typeface="Times New Roman" panose="02020603050405020304" pitchFamily="18" charset="0"/>
                <a:cs typeface="Times New Roman" panose="02020603050405020304" pitchFamily="18" charset="0"/>
                <a:sym typeface="Symbol" panose="05050102010706020507" pitchFamily="18" charset="2"/>
              </a:rPr>
              <a:t>B</a:t>
            </a:r>
            <a:r>
              <a:rPr lang="zh-CN" altLang="en-US" sz="2600" dirty="0">
                <a:latin typeface="Times New Roman" panose="02020603050405020304" pitchFamily="18" charset="0"/>
                <a:cs typeface="Times New Roman" panose="02020603050405020304" pitchFamily="18" charset="0"/>
                <a:sym typeface="Symbol" panose="05050102010706020507" pitchFamily="18" charset="2"/>
              </a:rPr>
              <a:t>。</a:t>
            </a:r>
            <a:endParaRPr lang="zh-CN" altLang="en-US" sz="2600" dirty="0">
              <a:latin typeface="Times New Roman" panose="02020603050405020304" pitchFamily="18" charset="0"/>
              <a:cs typeface="Times New Roman" panose="02020603050405020304" pitchFamily="18" charset="0"/>
            </a:endParaRPr>
          </a:p>
          <a:p>
            <a:pPr eaLnBrk="1" hangingPunct="1">
              <a:lnSpc>
                <a:spcPct val="120000"/>
              </a:lnSpc>
              <a:spcBef>
                <a:spcPts val="600"/>
              </a:spcBef>
              <a:spcAft>
                <a:spcPts val="600"/>
              </a:spcAft>
            </a:pPr>
            <a:r>
              <a:rPr lang="zh-CN" altLang="en-US" sz="2600" dirty="0">
                <a:latin typeface="Times New Roman" panose="02020603050405020304" pitchFamily="18" charset="0"/>
                <a:cs typeface="Times New Roman" panose="02020603050405020304" pitchFamily="18" charset="0"/>
                <a:sym typeface="Symbol" panose="05050102010706020507" pitchFamily="18" charset="2"/>
              </a:rPr>
              <a:t>取值范围为</a:t>
            </a:r>
            <a:r>
              <a:rPr lang="en-US" altLang="zh-CN" sz="2600" i="1" dirty="0">
                <a:latin typeface="Times New Roman" panose="02020603050405020304" pitchFamily="18" charset="0"/>
                <a:cs typeface="Times New Roman" panose="02020603050405020304" pitchFamily="18" charset="0"/>
                <a:sym typeface="Symbol" panose="05050102010706020507" pitchFamily="18" charset="2"/>
              </a:rPr>
              <a:t>B</a:t>
            </a:r>
            <a:r>
              <a:rPr lang="zh-CN" altLang="en-US" sz="2600" dirty="0">
                <a:latin typeface="Times New Roman" panose="02020603050405020304" pitchFamily="18" charset="0"/>
                <a:cs typeface="Times New Roman" panose="02020603050405020304" pitchFamily="18" charset="0"/>
                <a:sym typeface="Symbol" panose="05050102010706020507" pitchFamily="18" charset="2"/>
              </a:rPr>
              <a:t>的变元称为</a:t>
            </a:r>
            <a:r>
              <a:rPr lang="zh-CN" altLang="en-US" sz="26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布尔变元</a:t>
            </a:r>
            <a:r>
              <a:rPr lang="zh-CN" altLang="en-US" sz="26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600" i="1" dirty="0" err="1">
                <a:latin typeface="Times New Roman" panose="02020603050405020304" pitchFamily="18" charset="0"/>
                <a:cs typeface="Times New Roman" panose="02020603050405020304" pitchFamily="18" charset="0"/>
              </a:rPr>
              <a:t>x</a:t>
            </a:r>
            <a:r>
              <a:rPr lang="en-US" altLang="zh-CN" sz="26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600" i="1" dirty="0" err="1">
                <a:latin typeface="Times New Roman" panose="02020603050405020304" pitchFamily="18" charset="0"/>
                <a:cs typeface="Times New Roman" panose="02020603050405020304" pitchFamily="18" charset="0"/>
                <a:sym typeface="Symbol" panose="05050102010706020507" pitchFamily="18" charset="2"/>
              </a:rPr>
              <a:t>B</a:t>
            </a:r>
            <a:r>
              <a:rPr lang="zh-CN" altLang="en-US" sz="2600" dirty="0">
                <a:latin typeface="Times New Roman" panose="02020603050405020304" pitchFamily="18" charset="0"/>
                <a:cs typeface="Times New Roman" panose="02020603050405020304" pitchFamily="18" charset="0"/>
                <a:sym typeface="Symbol" panose="05050102010706020507" pitchFamily="18" charset="2"/>
              </a:rPr>
              <a:t>。</a:t>
            </a:r>
            <a:endParaRPr lang="en-US" altLang="zh-CN" sz="2600" dirty="0">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120000"/>
              </a:lnSpc>
              <a:spcBef>
                <a:spcPts val="600"/>
              </a:spcBef>
              <a:spcAft>
                <a:spcPts val="600"/>
              </a:spcAft>
            </a:pPr>
            <a:r>
              <a:rPr lang="en-US" altLang="zh-CN" sz="2600" i="1" dirty="0">
                <a:latin typeface="Times New Roman" panose="02020603050405020304" pitchFamily="18" charset="0"/>
                <a:cs typeface="Times New Roman" panose="02020603050405020304" pitchFamily="18" charset="0"/>
                <a:sym typeface="Symbol" panose="05050102010706020507" pitchFamily="18" charset="2"/>
              </a:rPr>
              <a:t>n</a:t>
            </a:r>
            <a:r>
              <a:rPr lang="zh-CN" altLang="en-US" sz="2600" dirty="0">
                <a:latin typeface="Times New Roman" panose="02020603050405020304" pitchFamily="18" charset="0"/>
                <a:cs typeface="Times New Roman" panose="02020603050405020304" pitchFamily="18" charset="0"/>
                <a:sym typeface="Symbol" panose="05050102010706020507" pitchFamily="18" charset="2"/>
              </a:rPr>
              <a:t>元布尔函数的个数：</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22</a:t>
            </a:r>
            <a:r>
              <a:rPr lang="en-US" altLang="zh-CN" sz="2600" baseline="30000" dirty="0">
                <a:latin typeface="Times New Roman" panose="02020603050405020304" pitchFamily="18" charset="0"/>
                <a:cs typeface="Times New Roman" panose="02020603050405020304" pitchFamily="18" charset="0"/>
                <a:sym typeface="Symbol" panose="05050102010706020507" pitchFamily="18" charset="2"/>
              </a:rPr>
              <a:t>n </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(2</a:t>
            </a:r>
            <a:r>
              <a:rPr lang="en-US" altLang="zh-CN" sz="2600" baseline="30000" dirty="0">
                <a:latin typeface="Times New Roman" panose="02020603050405020304" pitchFamily="18" charset="0"/>
                <a:cs typeface="Times New Roman" panose="02020603050405020304" pitchFamily="18" charset="0"/>
                <a:sym typeface="Symbol" panose="05050102010706020507" pitchFamily="18" charset="2"/>
              </a:rPr>
              <a:t>2 </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 2</a:t>
            </a:r>
            <a:r>
              <a:rPr lang="en-US" altLang="zh-CN" sz="2600" baseline="30000" dirty="0">
                <a:latin typeface="Times New Roman" panose="02020603050405020304" pitchFamily="18" charset="0"/>
                <a:cs typeface="Times New Roman" panose="02020603050405020304" pitchFamily="18" charset="0"/>
                <a:sym typeface="Symbol" panose="05050102010706020507" pitchFamily="18" charset="2"/>
              </a:rPr>
              <a:t>4 </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 2</a:t>
            </a:r>
            <a:r>
              <a:rPr lang="en-US" altLang="zh-CN" sz="2600" baseline="30000" dirty="0">
                <a:latin typeface="Times New Roman" panose="02020603050405020304" pitchFamily="18" charset="0"/>
                <a:cs typeface="Times New Roman" panose="02020603050405020304" pitchFamily="18" charset="0"/>
                <a:sym typeface="Symbol" panose="05050102010706020507" pitchFamily="18" charset="2"/>
              </a:rPr>
              <a:t>8</a:t>
            </a:r>
            <a:r>
              <a:rPr lang="en-US" altLang="zh-CN" sz="26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600" baseline="30000" dirty="0">
                <a:latin typeface="Times New Roman" panose="02020603050405020304" pitchFamily="18" charset="0"/>
                <a:cs typeface="Times New Roman" panose="02020603050405020304" pitchFamily="18" charset="0"/>
                <a:sym typeface="Symbol" panose="05050102010706020507" pitchFamily="18" charset="2"/>
              </a:rPr>
              <a:t> </a:t>
            </a:r>
          </a:p>
          <a:p>
            <a:pPr eaLnBrk="1" hangingPunct="1">
              <a:lnSpc>
                <a:spcPct val="120000"/>
              </a:lnSpc>
              <a:spcBef>
                <a:spcPts val="600"/>
              </a:spcBef>
              <a:spcAft>
                <a:spcPts val="600"/>
              </a:spcAft>
            </a:pPr>
            <a:r>
              <a:rPr lang="zh-CN" altLang="en-US" sz="2600" dirty="0">
                <a:latin typeface="Times New Roman" panose="02020603050405020304" pitchFamily="18" charset="0"/>
                <a:cs typeface="Times New Roman" panose="02020603050405020304" pitchFamily="18" charset="0"/>
              </a:rPr>
              <a:t>三种说法</a:t>
            </a:r>
            <a:endParaRPr lang="en-US" altLang="zh-CN" sz="2600" dirty="0">
              <a:latin typeface="Times New Roman" panose="02020603050405020304" pitchFamily="18" charset="0"/>
              <a:cs typeface="Times New Roman" panose="02020603050405020304" pitchFamily="18" charset="0"/>
            </a:endParaRPr>
          </a:p>
          <a:p>
            <a:pPr lvl="1" eaLnBrk="1" hangingPunct="1">
              <a:lnSpc>
                <a:spcPct val="120000"/>
              </a:lnSpc>
              <a:spcBef>
                <a:spcPts val="600"/>
              </a:spcBef>
              <a:spcAft>
                <a:spcPts val="600"/>
              </a:spcAft>
            </a:pPr>
            <a:r>
              <a:rPr lang="en-US" altLang="zh-CN" sz="2200" i="1" dirty="0">
                <a:latin typeface="Times New Roman" panose="02020603050405020304" pitchFamily="18" charset="0"/>
                <a:cs typeface="Times New Roman" panose="02020603050405020304" pitchFamily="18" charset="0"/>
                <a:sym typeface="Symbol" panose="05050102010706020507" pitchFamily="18" charset="2"/>
              </a:rPr>
              <a:t>n</a:t>
            </a:r>
            <a:r>
              <a:rPr lang="zh-CN" altLang="en-US" sz="2200" dirty="0">
                <a:latin typeface="Times New Roman" panose="02020603050405020304" pitchFamily="18" charset="0"/>
                <a:cs typeface="Times New Roman" panose="02020603050405020304" pitchFamily="18" charset="0"/>
                <a:sym typeface="Symbol" panose="05050102010706020507" pitchFamily="18" charset="2"/>
              </a:rPr>
              <a:t>元</a:t>
            </a:r>
            <a:r>
              <a:rPr lang="zh-CN" altLang="en-US" sz="2200" dirty="0">
                <a:latin typeface="Times New Roman" panose="02020603050405020304" pitchFamily="18" charset="0"/>
                <a:cs typeface="Times New Roman" panose="02020603050405020304" pitchFamily="18" charset="0"/>
              </a:rPr>
              <a:t>布尔函数 </a:t>
            </a:r>
            <a:r>
              <a:rPr lang="en-US" altLang="zh-CN" sz="2200" i="1" dirty="0">
                <a:latin typeface="Times New Roman" panose="02020603050405020304" pitchFamily="18" charset="0"/>
                <a:cs typeface="Times New Roman" panose="02020603050405020304" pitchFamily="18" charset="0"/>
              </a:rPr>
              <a:t>f </a:t>
            </a:r>
            <a:r>
              <a:rPr lang="en-US" altLang="zh-CN" sz="2200" dirty="0">
                <a:latin typeface="Times New Roman" panose="02020603050405020304" pitchFamily="18" charset="0"/>
                <a:cs typeface="Times New Roman" panose="02020603050405020304" pitchFamily="18" charset="0"/>
              </a:rPr>
              <a:t>: </a:t>
            </a:r>
            <a:r>
              <a:rPr lang="en-US" altLang="zh-CN" sz="2200" i="1" dirty="0" err="1">
                <a:latin typeface="Times New Roman" panose="02020603050405020304" pitchFamily="18" charset="0"/>
                <a:cs typeface="Times New Roman" panose="02020603050405020304" pitchFamily="18" charset="0"/>
              </a:rPr>
              <a:t>B</a:t>
            </a:r>
            <a:r>
              <a:rPr lang="en-US" altLang="zh-CN" sz="2200" baseline="30000" dirty="0" err="1">
                <a:latin typeface="Times New Roman" panose="02020603050405020304" pitchFamily="18" charset="0"/>
                <a:cs typeface="Times New Roman" panose="02020603050405020304" pitchFamily="18" charset="0"/>
              </a:rPr>
              <a:t>n</a:t>
            </a:r>
            <a:r>
              <a:rPr lang="en-US" altLang="zh-CN" sz="22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200" i="1" dirty="0" err="1">
                <a:latin typeface="Times New Roman" panose="02020603050405020304" pitchFamily="18" charset="0"/>
                <a:cs typeface="Times New Roman" panose="02020603050405020304" pitchFamily="18" charset="0"/>
                <a:sym typeface="Symbol" panose="05050102010706020507" pitchFamily="18" charset="2"/>
              </a:rPr>
              <a:t>B</a:t>
            </a:r>
            <a:endParaRPr lang="zh-CN" altLang="en-US" sz="2200" dirty="0">
              <a:latin typeface="Times New Roman" panose="02020603050405020304" pitchFamily="18" charset="0"/>
              <a:cs typeface="Times New Roman" panose="02020603050405020304" pitchFamily="18" charset="0"/>
            </a:endParaRPr>
          </a:p>
          <a:p>
            <a:pPr lvl="1" eaLnBrk="1" hangingPunct="1">
              <a:lnSpc>
                <a:spcPct val="120000"/>
              </a:lnSpc>
              <a:spcBef>
                <a:spcPts val="600"/>
              </a:spcBef>
              <a:spcAft>
                <a:spcPts val="600"/>
              </a:spcAft>
            </a:pPr>
            <a:r>
              <a:rPr lang="zh-CN" altLang="en-US" sz="2200" dirty="0">
                <a:latin typeface="Times New Roman" panose="02020603050405020304" pitchFamily="18" charset="0"/>
                <a:cs typeface="Times New Roman" panose="02020603050405020304" pitchFamily="18" charset="0"/>
              </a:rPr>
              <a:t>有</a:t>
            </a:r>
            <a:r>
              <a:rPr lang="en-US" altLang="zh-CN" sz="2200" i="1" dirty="0">
                <a:latin typeface="Times New Roman" panose="02020603050405020304" pitchFamily="18" charset="0"/>
                <a:cs typeface="Times New Roman" panose="02020603050405020304" pitchFamily="18" charset="0"/>
              </a:rPr>
              <a:t>n</a:t>
            </a:r>
            <a:r>
              <a:rPr lang="zh-CN" altLang="en-US" sz="2200" dirty="0">
                <a:latin typeface="Times New Roman" panose="02020603050405020304" pitchFamily="18" charset="0"/>
                <a:cs typeface="Times New Roman" panose="02020603050405020304" pitchFamily="18" charset="0"/>
              </a:rPr>
              <a:t>个输入和一个输出的逻辑电路</a:t>
            </a:r>
            <a:r>
              <a:rPr lang="zh-CN" altLang="en-US" sz="2200" dirty="0">
                <a:latin typeface="Times New Roman" panose="02020603050405020304" pitchFamily="18" charset="0"/>
                <a:cs typeface="Times New Roman" panose="02020603050405020304" pitchFamily="18" charset="0"/>
                <a:sym typeface="Symbol" panose="05050102010706020507" pitchFamily="18" charset="2"/>
              </a:rPr>
              <a:t></a:t>
            </a:r>
            <a:endParaRPr lang="en-US" altLang="zh-CN" sz="2200" dirty="0">
              <a:latin typeface="Times New Roman" panose="02020603050405020304" pitchFamily="18" charset="0"/>
              <a:cs typeface="Times New Roman" panose="02020603050405020304" pitchFamily="18" charset="0"/>
              <a:sym typeface="Symbol" panose="05050102010706020507" pitchFamily="18" charset="2"/>
            </a:endParaRPr>
          </a:p>
          <a:p>
            <a:pPr lvl="1" eaLnBrk="1" hangingPunct="1">
              <a:lnSpc>
                <a:spcPct val="120000"/>
              </a:lnSpc>
              <a:spcBef>
                <a:spcPts val="600"/>
              </a:spcBef>
              <a:spcAft>
                <a:spcPts val="600"/>
              </a:spcAft>
            </a:pPr>
            <a:r>
              <a:rPr lang="zh-CN" altLang="en-US" sz="2200" u="sng" dirty="0">
                <a:solidFill>
                  <a:srgbClr val="FF0000"/>
                </a:solidFill>
                <a:latin typeface="Times New Roman" panose="02020603050405020304" pitchFamily="18" charset="0"/>
                <a:cs typeface="Times New Roman" panose="02020603050405020304" pitchFamily="18" charset="0"/>
              </a:rPr>
              <a:t>含</a:t>
            </a:r>
            <a:r>
              <a:rPr lang="en-US" altLang="zh-CN" sz="2200" i="1" u="sng" dirty="0">
                <a:solidFill>
                  <a:srgbClr val="FF0000"/>
                </a:solidFill>
                <a:latin typeface="Times New Roman" panose="02020603050405020304" pitchFamily="18" charset="0"/>
                <a:cs typeface="Times New Roman" panose="02020603050405020304" pitchFamily="18" charset="0"/>
              </a:rPr>
              <a:t>n</a:t>
            </a:r>
            <a:r>
              <a:rPr lang="zh-CN" altLang="en-US" sz="2200" u="sng" dirty="0">
                <a:solidFill>
                  <a:srgbClr val="FF0000"/>
                </a:solidFill>
                <a:latin typeface="Times New Roman" panose="02020603050405020304" pitchFamily="18" charset="0"/>
                <a:cs typeface="Times New Roman" panose="02020603050405020304" pitchFamily="18" charset="0"/>
              </a:rPr>
              <a:t>个命题变量的命题逻辑表达式</a:t>
            </a:r>
            <a:endParaRPr lang="en-US" altLang="zh-CN" sz="2200" u="sng" dirty="0">
              <a:solidFill>
                <a:srgbClr val="FF0000"/>
              </a:solidFill>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85BF280B-B5F0-F846-9D21-06C5B4C49CAA}"/>
              </a:ext>
            </a:extLst>
          </p:cNvPr>
          <p:cNvSpPr>
            <a:spLocks noGrp="1"/>
          </p:cNvSpPr>
          <p:nvPr>
            <p:ph type="dt" sz="half" idx="2"/>
          </p:nvPr>
        </p:nvSpPr>
        <p:spPr/>
        <p:txBody>
          <a:bodyPr/>
          <a:lstStyle/>
          <a:p>
            <a:pPr>
              <a:defRPr/>
            </a:pPr>
            <a:fld id="{FA3E3007-737C-DE4B-B0D9-093C7747883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31A73C32-38EE-504A-8622-9363549B34E8}"/>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8196"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F5785E-B4C2-49F8-851C-DF92B7DBC5FF}" type="slidenum">
              <a:rPr lang="en-US" altLang="zh-CN" smtClean="0"/>
              <a:pPr/>
              <a:t>30</a:t>
            </a:fld>
            <a:endParaRPr lang="en-US" altLang="zh-CN"/>
          </a:p>
        </p:txBody>
      </p:sp>
    </p:spTree>
    <p:extLst>
      <p:ext uri="{BB962C8B-B14F-4D97-AF65-F5344CB8AC3E}">
        <p14:creationId xmlns:p14="http://schemas.microsoft.com/office/powerpoint/2010/main" val="3143911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CN" altLang="en-US" sz="3600">
                <a:latin typeface="Times New Roman" panose="02020603050405020304" pitchFamily="18" charset="0"/>
                <a:cs typeface="Times New Roman" panose="02020603050405020304" pitchFamily="18" charset="0"/>
              </a:rPr>
              <a:t>布尔函数上的运算</a:t>
            </a:r>
          </a:p>
        </p:txBody>
      </p:sp>
      <p:sp>
        <p:nvSpPr>
          <p:cNvPr id="15363" name="Rectangle 3"/>
          <p:cNvSpPr>
            <a:spLocks noGrp="1" noChangeArrowheads="1"/>
          </p:cNvSpPr>
          <p:nvPr>
            <p:ph idx="1"/>
          </p:nvPr>
        </p:nvSpPr>
        <p:spPr/>
        <p:txBody>
          <a:bodyPr/>
          <a:lstStyle/>
          <a:p>
            <a:pPr eaLnBrk="1" hangingPunct="1">
              <a:lnSpc>
                <a:spcPct val="120000"/>
              </a:lnSpc>
              <a:spcBef>
                <a:spcPts val="600"/>
              </a:spcBef>
              <a:spcAft>
                <a:spcPts val="600"/>
              </a:spcAft>
            </a:pPr>
            <a:r>
              <a:rPr lang="zh-CN" altLang="en-US" sz="2800" dirty="0">
                <a:latin typeface="Times New Roman" panose="02020603050405020304" pitchFamily="18" charset="0"/>
                <a:cs typeface="Times New Roman" panose="02020603050405020304" pitchFamily="18" charset="0"/>
                <a:sym typeface="Symbol" panose="05050102010706020507" pitchFamily="18" charset="2"/>
              </a:rPr>
              <a:t>布尔和</a:t>
            </a:r>
            <a:endParaRPr lang="en-US" altLang="zh-CN" sz="2800" dirty="0">
              <a:latin typeface="Times New Roman" panose="02020603050405020304" pitchFamily="18" charset="0"/>
              <a:cs typeface="Times New Roman" panose="02020603050405020304" pitchFamily="18" charset="0"/>
              <a:sym typeface="Symbol" panose="05050102010706020507" pitchFamily="18" charset="2"/>
            </a:endParaRPr>
          </a:p>
          <a:p>
            <a:pPr lvl="1" eaLnBrk="1" hangingPunct="1">
              <a:lnSpc>
                <a:spcPct val="120000"/>
              </a:lnSpc>
              <a:spcBef>
                <a:spcPts val="600"/>
              </a:spcBef>
              <a:spcAft>
                <a:spcPts val="600"/>
              </a:spcAft>
            </a:pP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800" dirty="0" err="1">
                <a:latin typeface="Times New Roman" panose="02020603050405020304" pitchFamily="18" charset="0"/>
                <a:cs typeface="Times New Roman" panose="02020603050405020304" pitchFamily="18" charset="0"/>
                <a:sym typeface="Symbol" panose="05050102010706020507" pitchFamily="18" charset="2"/>
              </a:rPr>
              <a:t>f+g</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 f</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+g</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endParaRPr lang="en-US" altLang="zh-CN"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120000"/>
              </a:lnSpc>
              <a:spcBef>
                <a:spcPts val="600"/>
              </a:spcBef>
              <a:spcAft>
                <a:spcPts val="600"/>
              </a:spcAft>
            </a:pPr>
            <a:r>
              <a:rPr lang="zh-CN" altLang="en-US" sz="2800" dirty="0">
                <a:latin typeface="Times New Roman" panose="02020603050405020304" pitchFamily="18" charset="0"/>
                <a:cs typeface="Times New Roman" panose="02020603050405020304" pitchFamily="18" charset="0"/>
                <a:sym typeface="Symbol" panose="05050102010706020507" pitchFamily="18" charset="2"/>
              </a:rPr>
              <a:t>布尔积</a:t>
            </a:r>
            <a:endParaRPr lang="en-US" altLang="zh-CN" sz="2800" dirty="0">
              <a:latin typeface="Times New Roman" panose="02020603050405020304" pitchFamily="18" charset="0"/>
              <a:cs typeface="Times New Roman" panose="02020603050405020304" pitchFamily="18" charset="0"/>
              <a:sym typeface="Symbol" panose="05050102010706020507" pitchFamily="18" charset="2"/>
            </a:endParaRPr>
          </a:p>
          <a:p>
            <a:pPr lvl="1" eaLnBrk="1" hangingPunct="1">
              <a:lnSpc>
                <a:spcPct val="120000"/>
              </a:lnSpc>
              <a:spcBef>
                <a:spcPts val="600"/>
              </a:spcBef>
              <a:spcAft>
                <a:spcPts val="600"/>
              </a:spcAft>
            </a:pP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(f g)</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=f</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 g</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120000"/>
              </a:lnSpc>
              <a:spcBef>
                <a:spcPts val="600"/>
              </a:spcBef>
              <a:spcAft>
                <a:spcPts val="600"/>
              </a:spcAft>
            </a:pPr>
            <a:r>
              <a:rPr lang="zh-CN" altLang="en-US" sz="2800" dirty="0">
                <a:latin typeface="Times New Roman" panose="02020603050405020304" pitchFamily="18" charset="0"/>
                <a:cs typeface="Times New Roman" panose="02020603050405020304" pitchFamily="18" charset="0"/>
              </a:rPr>
              <a:t>补函数</a:t>
            </a:r>
            <a:endParaRPr lang="en-US" altLang="zh-CN" sz="2800" dirty="0">
              <a:latin typeface="Times New Roman" panose="02020603050405020304" pitchFamily="18" charset="0"/>
              <a:cs typeface="Times New Roman" panose="02020603050405020304" pitchFamily="18" charset="0"/>
            </a:endParaRPr>
          </a:p>
          <a:p>
            <a:pPr lvl="1" eaLnBrk="1" hangingPunct="1">
              <a:lnSpc>
                <a:spcPct val="120000"/>
              </a:lnSpc>
              <a:spcBef>
                <a:spcPts val="600"/>
              </a:spcBef>
              <a:spcAft>
                <a:spcPts val="600"/>
              </a:spcAft>
            </a:pP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f </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sym typeface="Symbol" panose="05050102010706020507" pitchFamily="18" charset="2"/>
              </a:rPr>
              <a:t>= f</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x</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 </a:t>
            </a:r>
            <a:r>
              <a:rPr lang="en-US" altLang="zh-CN" sz="2800" i="1" dirty="0" err="1">
                <a:latin typeface="Times New Roman" panose="02020603050405020304" pitchFamily="18" charset="0"/>
                <a:cs typeface="Times New Roman" panose="02020603050405020304" pitchFamily="18" charset="0"/>
              </a:rPr>
              <a:t>x</a:t>
            </a:r>
            <a:r>
              <a:rPr lang="en-US" altLang="zh-CN" sz="2800" baseline="-25000" dirty="0" err="1">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sym typeface="Symbol" panose="05050102010706020507" pitchFamily="18" charset="2"/>
            </a:endParaRPr>
          </a:p>
          <a:p>
            <a:pPr eaLnBrk="1" hangingPunct="1">
              <a:lnSpc>
                <a:spcPct val="120000"/>
              </a:lnSpc>
              <a:spcBef>
                <a:spcPts val="600"/>
              </a:spcBef>
              <a:spcAft>
                <a:spcPts val="600"/>
              </a:spcAft>
            </a:pPr>
            <a:endParaRPr lang="en-US" altLang="zh-CN" sz="2800" dirty="0">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8A2D552A-55E9-8743-AF84-F98956748D3B}"/>
              </a:ext>
            </a:extLst>
          </p:cNvPr>
          <p:cNvSpPr>
            <a:spLocks noGrp="1"/>
          </p:cNvSpPr>
          <p:nvPr>
            <p:ph type="dt" sz="half" idx="2"/>
          </p:nvPr>
        </p:nvSpPr>
        <p:spPr/>
        <p:txBody>
          <a:bodyPr/>
          <a:lstStyle/>
          <a:p>
            <a:pPr>
              <a:defRPr/>
            </a:pPr>
            <a:fld id="{8566873B-9A61-2F4A-8CA8-EC6DF9BFF8C4}"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279BE7BC-28A3-2B45-81B6-ADFA91952FFD}"/>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15366"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4B326F6-DD32-4288-944C-964310051B57}" type="slidenum">
              <a:rPr lang="en-US" altLang="zh-CN" smtClean="0"/>
              <a:pPr/>
              <a:t>31</a:t>
            </a:fld>
            <a:endParaRPr lang="en-US" altLang="zh-CN"/>
          </a:p>
        </p:txBody>
      </p:sp>
      <p:cxnSp>
        <p:nvCxnSpPr>
          <p:cNvPr id="15364" name="直接连接符 4"/>
          <p:cNvCxnSpPr>
            <a:cxnSpLocks noChangeShapeType="1"/>
          </p:cNvCxnSpPr>
          <p:nvPr/>
        </p:nvCxnSpPr>
        <p:spPr bwMode="auto">
          <a:xfrm>
            <a:off x="1259632" y="5148263"/>
            <a:ext cx="142875"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5365" name="直接连接符 9"/>
          <p:cNvCxnSpPr>
            <a:cxnSpLocks noChangeShapeType="1"/>
          </p:cNvCxnSpPr>
          <p:nvPr/>
        </p:nvCxnSpPr>
        <p:spPr bwMode="auto">
          <a:xfrm>
            <a:off x="3243263" y="5148263"/>
            <a:ext cx="1727200"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62377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sz="3600" dirty="0"/>
              <a:t>布尔代数</a:t>
            </a:r>
          </a:p>
        </p:txBody>
      </p:sp>
      <p:sp>
        <p:nvSpPr>
          <p:cNvPr id="23555" name="Rectangle 3"/>
          <p:cNvSpPr>
            <a:spLocks noGrp="1" noChangeArrowheads="1"/>
          </p:cNvSpPr>
          <p:nvPr>
            <p:ph idx="1"/>
          </p:nvPr>
        </p:nvSpPr>
        <p:spPr/>
        <p:txBody>
          <a:bodyPr/>
          <a:lstStyle/>
          <a:p>
            <a:pPr algn="just" eaLnBrk="1" hangingPunct="1">
              <a:lnSpc>
                <a:spcPct val="115000"/>
              </a:lnSpc>
            </a:pPr>
            <a:r>
              <a:rPr lang="en-US" altLang="zh-CN" sz="2800" i="1" dirty="0">
                <a:latin typeface="Times New Roman" panose="02020603050405020304" pitchFamily="18" charset="0"/>
                <a:cs typeface="Times New Roman" panose="02020603050405020304" pitchFamily="18" charset="0"/>
                <a:sym typeface="Symbol" panose="05050102010706020507" pitchFamily="18" charset="2"/>
              </a:rPr>
              <a:t>n</a:t>
            </a:r>
            <a:r>
              <a:rPr lang="zh-CN" altLang="en-US" sz="2800" dirty="0">
                <a:latin typeface="Times New Roman" panose="02020603050405020304" pitchFamily="18" charset="0"/>
                <a:cs typeface="Times New Roman" panose="02020603050405020304" pitchFamily="18" charset="0"/>
                <a:sym typeface="Symbol" panose="05050102010706020507" pitchFamily="18" charset="2"/>
              </a:rPr>
              <a:t>元布尔函数全体也构成一个</a:t>
            </a:r>
            <a:r>
              <a:rPr lang="zh-CN" altLang="en-US" sz="2800" u="sng"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布尔代数</a:t>
            </a:r>
            <a:endParaRPr lang="en-US" altLang="zh-CN" sz="2800" u="sng"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pPr lvl="1" eaLnBrk="1" hangingPunct="1">
              <a:lnSpc>
                <a:spcPct val="120000"/>
              </a:lnSpc>
              <a:spcBef>
                <a:spcPts val="600"/>
              </a:spcBef>
              <a:spcAft>
                <a:spcPts val="600"/>
              </a:spcAft>
            </a:pP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布尔和</a:t>
            </a:r>
            <a:endParaRPr lang="en-US" altLang="zh-CN" sz="2400" dirty="0">
              <a:latin typeface="Times New Roman" panose="02020603050405020304" pitchFamily="18" charset="0"/>
              <a:cs typeface="Times New Roman" panose="02020603050405020304" pitchFamily="18" charset="0"/>
              <a:sym typeface="Symbol" panose="05050102010706020507" pitchFamily="18" charset="2"/>
            </a:endParaRPr>
          </a:p>
          <a:p>
            <a:pPr lvl="1" eaLnBrk="1" hangingPunct="1">
              <a:lnSpc>
                <a:spcPct val="120000"/>
              </a:lnSpc>
              <a:spcBef>
                <a:spcPts val="600"/>
              </a:spcBef>
              <a:spcAft>
                <a:spcPts val="600"/>
              </a:spcAft>
            </a:pPr>
            <a:r>
              <a:rPr lang="zh-CN" altLang="en-US" sz="2400" dirty="0">
                <a:latin typeface="Times New Roman" panose="02020603050405020304" pitchFamily="18" charset="0"/>
                <a:cs typeface="Times New Roman" panose="02020603050405020304" pitchFamily="18" charset="0"/>
                <a:sym typeface="Symbol" panose="05050102010706020507" pitchFamily="18" charset="2"/>
              </a:rPr>
              <a:t>布尔积</a:t>
            </a:r>
            <a:endParaRPr lang="en-US" altLang="zh-CN" sz="2400" dirty="0">
              <a:latin typeface="Times New Roman" panose="02020603050405020304" pitchFamily="18" charset="0"/>
              <a:cs typeface="Times New Roman" panose="02020603050405020304" pitchFamily="18" charset="0"/>
              <a:sym typeface="Symbol" panose="05050102010706020507" pitchFamily="18" charset="2"/>
            </a:endParaRPr>
          </a:p>
          <a:p>
            <a:pPr lvl="1" eaLnBrk="1" hangingPunct="1">
              <a:lnSpc>
                <a:spcPct val="120000"/>
              </a:lnSpc>
              <a:spcBef>
                <a:spcPts val="600"/>
              </a:spcBef>
              <a:spcAft>
                <a:spcPts val="600"/>
              </a:spcAft>
            </a:pPr>
            <a:r>
              <a:rPr lang="zh-CN" altLang="en-US" sz="2400" dirty="0">
                <a:latin typeface="Times New Roman" panose="02020603050405020304" pitchFamily="18" charset="0"/>
                <a:cs typeface="Times New Roman" panose="02020603050405020304" pitchFamily="18" charset="0"/>
              </a:rPr>
              <a:t>补函数</a:t>
            </a:r>
            <a:endParaRPr lang="en-US" altLang="zh-CN" sz="2400" dirty="0">
              <a:latin typeface="Times New Roman" panose="02020603050405020304" pitchFamily="18" charset="0"/>
              <a:cs typeface="Times New Roman" panose="02020603050405020304" pitchFamily="18" charset="0"/>
            </a:endParaRPr>
          </a:p>
          <a:p>
            <a:pPr lvl="1" eaLnBrk="1" hangingPunct="1">
              <a:lnSpc>
                <a:spcPct val="120000"/>
              </a:lnSpc>
              <a:spcBef>
                <a:spcPts val="600"/>
              </a:spcBef>
              <a:spcAft>
                <a:spcPts val="600"/>
              </a:spcAft>
            </a:pPr>
            <a:r>
              <a:rPr lang="zh-CN" altLang="en-US" sz="2400" dirty="0">
                <a:latin typeface="Times New Roman" panose="02020603050405020304" pitchFamily="18" charset="0"/>
                <a:cs typeface="Times New Roman" panose="02020603050405020304" pitchFamily="18" charset="0"/>
              </a:rPr>
              <a:t>全取</a:t>
            </a:r>
            <a:r>
              <a:rPr lang="en-US" altLang="zh-CN" sz="2400" dirty="0">
                <a:latin typeface="Times New Roman" panose="02020603050405020304" pitchFamily="18" charset="0"/>
                <a:cs typeface="Times New Roman" panose="02020603050405020304" pitchFamily="18" charset="0"/>
              </a:rPr>
              <a:t>0</a:t>
            </a:r>
            <a:r>
              <a:rPr lang="zh-CN" altLang="en-US" sz="2400" dirty="0">
                <a:latin typeface="Times New Roman" panose="02020603050405020304" pitchFamily="18" charset="0"/>
                <a:cs typeface="Times New Roman" panose="02020603050405020304" pitchFamily="18" charset="0"/>
              </a:rPr>
              <a:t>的函数、全取</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的函数</a:t>
            </a:r>
            <a:endParaRPr lang="en-US" altLang="zh-CN" sz="2400" dirty="0">
              <a:latin typeface="Times New Roman" panose="02020603050405020304" pitchFamily="18" charset="0"/>
              <a:cs typeface="Times New Roman" panose="02020603050405020304" pitchFamily="18" charset="0"/>
            </a:endParaRPr>
          </a:p>
        </p:txBody>
      </p:sp>
      <p:sp>
        <p:nvSpPr>
          <p:cNvPr id="2" name="日期占位符 1">
            <a:extLst>
              <a:ext uri="{FF2B5EF4-FFF2-40B4-BE49-F238E27FC236}">
                <a16:creationId xmlns:a16="http://schemas.microsoft.com/office/drawing/2014/main" id="{9CC128FE-782C-164B-809F-0353579563CC}"/>
              </a:ext>
            </a:extLst>
          </p:cNvPr>
          <p:cNvSpPr>
            <a:spLocks noGrp="1"/>
          </p:cNvSpPr>
          <p:nvPr>
            <p:ph type="dt" sz="half" idx="2"/>
          </p:nvPr>
        </p:nvSpPr>
        <p:spPr/>
        <p:txBody>
          <a:bodyPr/>
          <a:lstStyle/>
          <a:p>
            <a:pPr>
              <a:defRPr/>
            </a:pPr>
            <a:fld id="{552110EA-2E84-3543-B606-6DE3038C4578}"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2E883EB9-9B9E-864C-9E7A-5215A412224D}"/>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23557"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642659-9DC6-4DC7-9CE7-74DAC88C8F25}" type="slidenum">
              <a:rPr lang="en-US" altLang="zh-CN" smtClean="0"/>
              <a:pPr/>
              <a:t>32</a:t>
            </a:fld>
            <a:endParaRPr lang="en-US" altLang="zh-CN"/>
          </a:p>
        </p:txBody>
      </p:sp>
    </p:spTree>
    <p:extLst>
      <p:ext uri="{BB962C8B-B14F-4D97-AF65-F5344CB8AC3E}">
        <p14:creationId xmlns:p14="http://schemas.microsoft.com/office/powerpoint/2010/main" val="365256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B3A38-C7EF-9548-8E7D-9C0047D7CAD4}"/>
              </a:ext>
            </a:extLst>
          </p:cNvPr>
          <p:cNvSpPr>
            <a:spLocks noGrp="1"/>
          </p:cNvSpPr>
          <p:nvPr>
            <p:ph type="title"/>
          </p:nvPr>
        </p:nvSpPr>
        <p:spPr/>
        <p:txBody>
          <a:bodyPr/>
          <a:lstStyle/>
          <a:p>
            <a:r>
              <a:rPr lang="zh-CN" altLang="en-US" dirty="0"/>
              <a:t>逻辑电路建模与分析</a:t>
            </a:r>
            <a:endParaRPr kumimoji="1" lang="zh-CN" altLang="en-US" dirty="0"/>
          </a:p>
        </p:txBody>
      </p:sp>
      <p:sp>
        <p:nvSpPr>
          <p:cNvPr id="3" name="文本占位符 2">
            <a:extLst>
              <a:ext uri="{FF2B5EF4-FFF2-40B4-BE49-F238E27FC236}">
                <a16:creationId xmlns:a16="http://schemas.microsoft.com/office/drawing/2014/main" id="{0A16F289-536D-8940-AB2B-8499FD086702}"/>
              </a:ext>
            </a:extLst>
          </p:cNvPr>
          <p:cNvSpPr>
            <a:spLocks noGrp="1"/>
          </p:cNvSpPr>
          <p:nvPr>
            <p:ph type="body" idx="1"/>
          </p:nvPr>
        </p:nvSpPr>
        <p:spPr/>
        <p:txBody>
          <a:bodyPr/>
          <a:lstStyle/>
          <a:p>
            <a:r>
              <a:rPr lang="zh-CN" altLang="en-US" dirty="0"/>
              <a:t>基于布尔代数的</a:t>
            </a:r>
            <a:endParaRPr kumimoji="1" lang="zh-CN" altLang="en-US" dirty="0"/>
          </a:p>
        </p:txBody>
      </p:sp>
      <p:sp>
        <p:nvSpPr>
          <p:cNvPr id="4" name="日期占位符 3">
            <a:extLst>
              <a:ext uri="{FF2B5EF4-FFF2-40B4-BE49-F238E27FC236}">
                <a16:creationId xmlns:a16="http://schemas.microsoft.com/office/drawing/2014/main" id="{7FB40FA7-4D98-6744-9D8D-501F7D040E79}"/>
              </a:ext>
            </a:extLst>
          </p:cNvPr>
          <p:cNvSpPr>
            <a:spLocks noGrp="1"/>
          </p:cNvSpPr>
          <p:nvPr>
            <p:ph type="dt" sz="half" idx="2"/>
          </p:nvPr>
        </p:nvSpPr>
        <p:spPr/>
        <p:txBody>
          <a:bodyPr/>
          <a:lstStyle/>
          <a:p>
            <a:pPr>
              <a:defRPr/>
            </a:pPr>
            <a:fld id="{E359A658-A711-5C47-99F4-65241672EC41}"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5" name="页脚占位符 4">
            <a:extLst>
              <a:ext uri="{FF2B5EF4-FFF2-40B4-BE49-F238E27FC236}">
                <a16:creationId xmlns:a16="http://schemas.microsoft.com/office/drawing/2014/main" id="{D470AC86-D456-1648-8B13-6725C9C56F05}"/>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B3949350-0DC8-F34E-959F-4FE0B9742271}"/>
              </a:ext>
            </a:extLst>
          </p:cNvPr>
          <p:cNvSpPr>
            <a:spLocks noGrp="1"/>
          </p:cNvSpPr>
          <p:nvPr>
            <p:ph type="sldNum" sz="quarter" idx="4"/>
          </p:nvPr>
        </p:nvSpPr>
        <p:spPr/>
        <p:txBody>
          <a:bodyPr/>
          <a:lstStyle/>
          <a:p>
            <a:fld id="{EF2CBC89-708E-48CD-BCD6-CCB7D6409EDD}" type="slidenum">
              <a:rPr lang="en-US" altLang="zh-CN" smtClean="0"/>
              <a:pPr/>
              <a:t>33</a:t>
            </a:fld>
            <a:endParaRPr lang="en-US" altLang="zh-CN" dirty="0"/>
          </a:p>
        </p:txBody>
      </p:sp>
    </p:spTree>
    <p:extLst>
      <p:ext uri="{BB962C8B-B14F-4D97-AF65-F5344CB8AC3E}">
        <p14:creationId xmlns:p14="http://schemas.microsoft.com/office/powerpoint/2010/main" val="4026653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4EF356FF-177A-4545-B6E0-D96856E189DC}"/>
              </a:ext>
            </a:extLst>
          </p:cNvPr>
          <p:cNvSpPr>
            <a:spLocks noGrp="1"/>
          </p:cNvSpPr>
          <p:nvPr>
            <p:ph type="title"/>
          </p:nvPr>
        </p:nvSpPr>
        <p:spPr/>
        <p:txBody>
          <a:bodyPr/>
          <a:lstStyle/>
          <a:p>
            <a:r>
              <a:rPr kumimoji="1" lang="zh-CN" altLang="en-US" dirty="0"/>
              <a:t>香农的硕士论文</a:t>
            </a:r>
          </a:p>
        </p:txBody>
      </p:sp>
      <p:sp>
        <p:nvSpPr>
          <p:cNvPr id="4" name="日期占位符 3">
            <a:extLst>
              <a:ext uri="{FF2B5EF4-FFF2-40B4-BE49-F238E27FC236}">
                <a16:creationId xmlns:a16="http://schemas.microsoft.com/office/drawing/2014/main" id="{51C413AD-0161-934D-BB9A-98CB09C58311}"/>
              </a:ext>
            </a:extLst>
          </p:cNvPr>
          <p:cNvSpPr>
            <a:spLocks noGrp="1"/>
          </p:cNvSpPr>
          <p:nvPr>
            <p:ph type="dt" sz="half" idx="2"/>
          </p:nvPr>
        </p:nvSpPr>
        <p:spPr/>
        <p:txBody>
          <a:bodyPr/>
          <a:lstStyle/>
          <a:p>
            <a:pPr>
              <a:defRPr/>
            </a:pPr>
            <a:fld id="{E359A658-A711-5C47-99F4-65241672EC41}"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5" name="页脚占位符 4">
            <a:extLst>
              <a:ext uri="{FF2B5EF4-FFF2-40B4-BE49-F238E27FC236}">
                <a16:creationId xmlns:a16="http://schemas.microsoft.com/office/drawing/2014/main" id="{A06286A6-3426-754F-A486-AC20DC1E24FE}"/>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3ECCFD92-61FA-644F-8571-B01CA719276A}"/>
              </a:ext>
            </a:extLst>
          </p:cNvPr>
          <p:cNvSpPr>
            <a:spLocks noGrp="1"/>
          </p:cNvSpPr>
          <p:nvPr>
            <p:ph type="sldNum" sz="quarter" idx="4"/>
          </p:nvPr>
        </p:nvSpPr>
        <p:spPr/>
        <p:txBody>
          <a:bodyPr/>
          <a:lstStyle/>
          <a:p>
            <a:fld id="{EF2CBC89-708E-48CD-BCD6-CCB7D6409EDD}" type="slidenum">
              <a:rPr lang="en-US" altLang="zh-CN" smtClean="0"/>
              <a:pPr/>
              <a:t>34</a:t>
            </a:fld>
            <a:endParaRPr lang="en-US" altLang="zh-CN" dirty="0"/>
          </a:p>
        </p:txBody>
      </p:sp>
      <p:pic>
        <p:nvPicPr>
          <p:cNvPr id="8" name="图片 7">
            <a:extLst>
              <a:ext uri="{FF2B5EF4-FFF2-40B4-BE49-F238E27FC236}">
                <a16:creationId xmlns:a16="http://schemas.microsoft.com/office/drawing/2014/main" id="{727A23F9-DD2E-CE40-9F56-8A0BB8871D6B}"/>
              </a:ext>
            </a:extLst>
          </p:cNvPr>
          <p:cNvPicPr>
            <a:picLocks noChangeAspect="1"/>
          </p:cNvPicPr>
          <p:nvPr/>
        </p:nvPicPr>
        <p:blipFill>
          <a:blip r:embed="rId2"/>
          <a:stretch>
            <a:fillRect/>
          </a:stretch>
        </p:blipFill>
        <p:spPr>
          <a:xfrm>
            <a:off x="618356" y="1554174"/>
            <a:ext cx="7221488" cy="4846966"/>
          </a:xfrm>
          <a:prstGeom prst="rect">
            <a:avLst/>
          </a:prstGeom>
        </p:spPr>
      </p:pic>
    </p:spTree>
    <p:extLst>
      <p:ext uri="{BB962C8B-B14F-4D97-AF65-F5344CB8AC3E}">
        <p14:creationId xmlns:p14="http://schemas.microsoft.com/office/powerpoint/2010/main" val="983287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3BD61-3874-CB4A-9A59-056BD1381312}"/>
              </a:ext>
            </a:extLst>
          </p:cNvPr>
          <p:cNvSpPr>
            <a:spLocks noGrp="1"/>
          </p:cNvSpPr>
          <p:nvPr>
            <p:ph type="title"/>
          </p:nvPr>
        </p:nvSpPr>
        <p:spPr/>
        <p:txBody>
          <a:bodyPr/>
          <a:lstStyle/>
          <a:p>
            <a:r>
              <a:rPr kumimoji="1" lang="zh-CN" altLang="en-US" dirty="0"/>
              <a:t>香农的硕士论文</a:t>
            </a:r>
          </a:p>
        </p:txBody>
      </p:sp>
      <p:sp>
        <p:nvSpPr>
          <p:cNvPr id="3" name="日期占位符 2">
            <a:extLst>
              <a:ext uri="{FF2B5EF4-FFF2-40B4-BE49-F238E27FC236}">
                <a16:creationId xmlns:a16="http://schemas.microsoft.com/office/drawing/2014/main" id="{1BE254D5-7BB3-6A43-96B0-A97EEA1C0E18}"/>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EE58DFD2-DD38-1E44-82DB-CB4A59E5BE16}"/>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BF62588F-7DE6-B741-9F30-624B518DF9F8}"/>
              </a:ext>
            </a:extLst>
          </p:cNvPr>
          <p:cNvSpPr>
            <a:spLocks noGrp="1"/>
          </p:cNvSpPr>
          <p:nvPr>
            <p:ph type="sldNum" sz="quarter" idx="4"/>
          </p:nvPr>
        </p:nvSpPr>
        <p:spPr/>
        <p:txBody>
          <a:bodyPr/>
          <a:lstStyle/>
          <a:p>
            <a:fld id="{EF2CBC89-708E-48CD-BCD6-CCB7D6409EDD}" type="slidenum">
              <a:rPr lang="en-US" altLang="zh-CN" smtClean="0"/>
              <a:pPr/>
              <a:t>35</a:t>
            </a:fld>
            <a:endParaRPr lang="en-US" altLang="zh-CN" dirty="0"/>
          </a:p>
        </p:txBody>
      </p:sp>
      <p:pic>
        <p:nvPicPr>
          <p:cNvPr id="6" name="图片 5">
            <a:extLst>
              <a:ext uri="{FF2B5EF4-FFF2-40B4-BE49-F238E27FC236}">
                <a16:creationId xmlns:a16="http://schemas.microsoft.com/office/drawing/2014/main" id="{CBF61DFF-DADA-BA42-BC46-2A9E01D61939}"/>
              </a:ext>
            </a:extLst>
          </p:cNvPr>
          <p:cNvPicPr>
            <a:picLocks noChangeAspect="1"/>
          </p:cNvPicPr>
          <p:nvPr/>
        </p:nvPicPr>
        <p:blipFill>
          <a:blip r:embed="rId2"/>
          <a:stretch>
            <a:fillRect/>
          </a:stretch>
        </p:blipFill>
        <p:spPr>
          <a:xfrm>
            <a:off x="37356" y="1916832"/>
            <a:ext cx="9062492" cy="4516582"/>
          </a:xfrm>
          <a:prstGeom prst="rect">
            <a:avLst/>
          </a:prstGeom>
        </p:spPr>
      </p:pic>
      <p:sp>
        <p:nvSpPr>
          <p:cNvPr id="7" name="文本框 6">
            <a:extLst>
              <a:ext uri="{FF2B5EF4-FFF2-40B4-BE49-F238E27FC236}">
                <a16:creationId xmlns:a16="http://schemas.microsoft.com/office/drawing/2014/main" id="{F2A1B948-7B27-D642-A125-DBF3FE759FC7}"/>
              </a:ext>
            </a:extLst>
          </p:cNvPr>
          <p:cNvSpPr txBox="1"/>
          <p:nvPr/>
        </p:nvSpPr>
        <p:spPr>
          <a:xfrm>
            <a:off x="629816" y="1916830"/>
            <a:ext cx="2031325" cy="369332"/>
          </a:xfrm>
          <a:prstGeom prst="rect">
            <a:avLst/>
          </a:prstGeom>
          <a:noFill/>
        </p:spPr>
        <p:txBody>
          <a:bodyPr wrap="none" rtlCol="0">
            <a:spAutoFit/>
          </a:bodyPr>
          <a:lstStyle/>
          <a:p>
            <a:r>
              <a:rPr kumimoji="1" lang="zh-CN" altLang="en-US" dirty="0"/>
              <a:t>继电器与开关电路</a:t>
            </a:r>
          </a:p>
        </p:txBody>
      </p:sp>
    </p:spTree>
    <p:extLst>
      <p:ext uri="{BB962C8B-B14F-4D97-AF65-F5344CB8AC3E}">
        <p14:creationId xmlns:p14="http://schemas.microsoft.com/office/powerpoint/2010/main" val="4080723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AF538-47B7-D746-BB96-E9F083C718BE}"/>
              </a:ext>
            </a:extLst>
          </p:cNvPr>
          <p:cNvSpPr>
            <a:spLocks noGrp="1"/>
          </p:cNvSpPr>
          <p:nvPr>
            <p:ph type="title"/>
          </p:nvPr>
        </p:nvSpPr>
        <p:spPr/>
        <p:txBody>
          <a:bodyPr/>
          <a:lstStyle/>
          <a:p>
            <a:r>
              <a:rPr kumimoji="1" lang="zh-CN" altLang="en-US" dirty="0"/>
              <a:t>香农的硕士论文</a:t>
            </a:r>
          </a:p>
        </p:txBody>
      </p:sp>
      <p:sp>
        <p:nvSpPr>
          <p:cNvPr id="3" name="日期占位符 2">
            <a:extLst>
              <a:ext uri="{FF2B5EF4-FFF2-40B4-BE49-F238E27FC236}">
                <a16:creationId xmlns:a16="http://schemas.microsoft.com/office/drawing/2014/main" id="{786DB692-D71A-7C44-9FD7-8BC702E7A5AC}"/>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369483EC-6C0B-7D41-990F-E5C682B1A727}"/>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77A1472A-26B5-5C4A-848E-803C6442CF2C}"/>
              </a:ext>
            </a:extLst>
          </p:cNvPr>
          <p:cNvSpPr>
            <a:spLocks noGrp="1"/>
          </p:cNvSpPr>
          <p:nvPr>
            <p:ph type="sldNum" sz="quarter" idx="4"/>
          </p:nvPr>
        </p:nvSpPr>
        <p:spPr/>
        <p:txBody>
          <a:bodyPr/>
          <a:lstStyle/>
          <a:p>
            <a:fld id="{EF2CBC89-708E-48CD-BCD6-CCB7D6409EDD}" type="slidenum">
              <a:rPr lang="en-US" altLang="zh-CN" smtClean="0"/>
              <a:pPr/>
              <a:t>36</a:t>
            </a:fld>
            <a:endParaRPr lang="en-US" altLang="zh-CN" dirty="0"/>
          </a:p>
        </p:txBody>
      </p:sp>
      <p:pic>
        <p:nvPicPr>
          <p:cNvPr id="6" name="图片 5">
            <a:extLst>
              <a:ext uri="{FF2B5EF4-FFF2-40B4-BE49-F238E27FC236}">
                <a16:creationId xmlns:a16="http://schemas.microsoft.com/office/drawing/2014/main" id="{A9E23A99-B24D-3A4B-BE53-67F0848A528B}"/>
              </a:ext>
            </a:extLst>
          </p:cNvPr>
          <p:cNvPicPr>
            <a:picLocks noChangeAspect="1"/>
          </p:cNvPicPr>
          <p:nvPr/>
        </p:nvPicPr>
        <p:blipFill>
          <a:blip r:embed="rId2"/>
          <a:stretch>
            <a:fillRect/>
          </a:stretch>
        </p:blipFill>
        <p:spPr>
          <a:xfrm>
            <a:off x="537150" y="1700808"/>
            <a:ext cx="7383900" cy="1187946"/>
          </a:xfrm>
          <a:prstGeom prst="rect">
            <a:avLst/>
          </a:prstGeom>
        </p:spPr>
      </p:pic>
      <p:sp>
        <p:nvSpPr>
          <p:cNvPr id="7" name="文本框 6">
            <a:extLst>
              <a:ext uri="{FF2B5EF4-FFF2-40B4-BE49-F238E27FC236}">
                <a16:creationId xmlns:a16="http://schemas.microsoft.com/office/drawing/2014/main" id="{EF1D179B-E079-6A42-8DBA-DBB20BCEB908}"/>
              </a:ext>
            </a:extLst>
          </p:cNvPr>
          <p:cNvSpPr txBox="1"/>
          <p:nvPr/>
        </p:nvSpPr>
        <p:spPr>
          <a:xfrm>
            <a:off x="884852" y="3426765"/>
            <a:ext cx="7452828" cy="280743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50000"/>
              </a:lnSpc>
            </a:pPr>
            <a:r>
              <a:rPr kumimoji="1" lang="en-US" altLang="zh-CN" sz="2000" dirty="0"/>
              <a:t>0</a:t>
            </a:r>
            <a:r>
              <a:rPr kumimoji="1" lang="zh-CN" altLang="en-US" sz="2000" dirty="0"/>
              <a:t>・</a:t>
            </a:r>
            <a:r>
              <a:rPr kumimoji="1" lang="en-US" altLang="zh-CN" sz="2000" dirty="0"/>
              <a:t>0 = 0	</a:t>
            </a:r>
            <a:r>
              <a:rPr kumimoji="1" lang="zh-CN" altLang="en-US" sz="2000" dirty="0"/>
              <a:t>闭合电路与闭合电路的并联是闭合电路</a:t>
            </a:r>
            <a:endParaRPr kumimoji="1" lang="en-US" altLang="zh-CN" sz="2000" dirty="0"/>
          </a:p>
          <a:p>
            <a:pPr>
              <a:lnSpc>
                <a:spcPct val="150000"/>
              </a:lnSpc>
            </a:pPr>
            <a:r>
              <a:rPr kumimoji="1" lang="en-US" altLang="zh-CN" sz="2000" dirty="0"/>
              <a:t>1</a:t>
            </a:r>
            <a:r>
              <a:rPr kumimoji="1" lang="zh-CN" altLang="en-US" sz="2000" dirty="0"/>
              <a:t> </a:t>
            </a:r>
            <a:r>
              <a:rPr kumimoji="1" lang="en-US" altLang="zh-CN" sz="2000" dirty="0"/>
              <a:t>+</a:t>
            </a:r>
            <a:r>
              <a:rPr kumimoji="1" lang="zh-CN" altLang="en-US" sz="2000" dirty="0"/>
              <a:t> </a:t>
            </a:r>
            <a:r>
              <a:rPr kumimoji="1" lang="en-US" altLang="zh-CN" sz="2000" dirty="0"/>
              <a:t>1</a:t>
            </a:r>
            <a:r>
              <a:rPr kumimoji="1" lang="zh-CN" altLang="en-US" sz="2000" dirty="0"/>
              <a:t> </a:t>
            </a:r>
            <a:r>
              <a:rPr kumimoji="1" lang="en-US" altLang="zh-CN" sz="2000" dirty="0"/>
              <a:t>=</a:t>
            </a:r>
            <a:r>
              <a:rPr kumimoji="1" lang="zh-CN" altLang="en-US" sz="2000" dirty="0"/>
              <a:t> </a:t>
            </a:r>
            <a:r>
              <a:rPr kumimoji="1" lang="en-US" altLang="zh-CN" sz="2000" dirty="0"/>
              <a:t>1</a:t>
            </a:r>
            <a:r>
              <a:rPr kumimoji="1" lang="zh-CN" altLang="en-US" sz="2000" dirty="0"/>
              <a:t> </a:t>
            </a:r>
            <a:r>
              <a:rPr kumimoji="1" lang="en-US" altLang="zh-CN" sz="2000" dirty="0"/>
              <a:t>    	</a:t>
            </a:r>
            <a:r>
              <a:rPr kumimoji="1" lang="zh-CN" altLang="en-US" sz="2000" dirty="0"/>
              <a:t>开放电路与开放电路的串联是开放电路</a:t>
            </a:r>
            <a:endParaRPr kumimoji="1" lang="en-US" altLang="zh-CN" sz="2000" dirty="0"/>
          </a:p>
          <a:p>
            <a:pPr>
              <a:lnSpc>
                <a:spcPct val="150000"/>
              </a:lnSpc>
            </a:pPr>
            <a:r>
              <a:rPr kumimoji="1" lang="en-US" altLang="zh-CN" sz="2000" dirty="0"/>
              <a:t>1+0=0+1=1</a:t>
            </a:r>
          </a:p>
          <a:p>
            <a:pPr>
              <a:lnSpc>
                <a:spcPct val="150000"/>
              </a:lnSpc>
            </a:pPr>
            <a:r>
              <a:rPr kumimoji="1" lang="en-US" altLang="zh-CN" sz="2000" dirty="0"/>
              <a:t>0</a:t>
            </a:r>
            <a:r>
              <a:rPr kumimoji="1" lang="zh-CN" altLang="en-US" sz="2000" dirty="0"/>
              <a:t>・</a:t>
            </a:r>
            <a:r>
              <a:rPr kumimoji="1" lang="en-US" altLang="zh-CN" sz="2000" dirty="0"/>
              <a:t>1 =1</a:t>
            </a:r>
            <a:r>
              <a:rPr kumimoji="1" lang="zh-CN" altLang="en-US" sz="2000" dirty="0"/>
              <a:t>・</a:t>
            </a:r>
            <a:r>
              <a:rPr kumimoji="1" lang="en-US" altLang="zh-CN" sz="2000" dirty="0"/>
              <a:t>0 = 0</a:t>
            </a:r>
          </a:p>
          <a:p>
            <a:pPr>
              <a:lnSpc>
                <a:spcPct val="150000"/>
              </a:lnSpc>
            </a:pPr>
            <a:r>
              <a:rPr kumimoji="1" lang="en-US" altLang="zh-CN" sz="2000" dirty="0"/>
              <a:t>0</a:t>
            </a:r>
            <a:r>
              <a:rPr kumimoji="1" lang="zh-CN" altLang="en-US" sz="2000" dirty="0"/>
              <a:t> </a:t>
            </a:r>
            <a:r>
              <a:rPr kumimoji="1" lang="en-US" altLang="zh-CN" sz="2000" dirty="0"/>
              <a:t>+</a:t>
            </a:r>
            <a:r>
              <a:rPr kumimoji="1" lang="zh-CN" altLang="en-US" sz="2000" dirty="0"/>
              <a:t> </a:t>
            </a:r>
            <a:r>
              <a:rPr kumimoji="1" lang="en-US" altLang="zh-CN" sz="2000" dirty="0"/>
              <a:t>0</a:t>
            </a:r>
            <a:r>
              <a:rPr kumimoji="1" lang="zh-CN" altLang="en-US" sz="2000" dirty="0"/>
              <a:t> </a:t>
            </a:r>
            <a:r>
              <a:rPr kumimoji="1" lang="en-US" altLang="zh-CN" sz="2000" dirty="0"/>
              <a:t>=</a:t>
            </a:r>
            <a:r>
              <a:rPr kumimoji="1" lang="zh-CN" altLang="en-US" sz="2000" dirty="0"/>
              <a:t> </a:t>
            </a:r>
            <a:r>
              <a:rPr kumimoji="1" lang="en-US" altLang="zh-CN" sz="2000" dirty="0"/>
              <a:t>0</a:t>
            </a:r>
          </a:p>
          <a:p>
            <a:pPr>
              <a:lnSpc>
                <a:spcPct val="150000"/>
              </a:lnSpc>
            </a:pPr>
            <a:r>
              <a:rPr kumimoji="1" lang="en-US" altLang="zh-CN" sz="2000" dirty="0"/>
              <a:t>1</a:t>
            </a:r>
            <a:r>
              <a:rPr kumimoji="1" lang="zh-CN" altLang="en-US" sz="2000" dirty="0"/>
              <a:t>・</a:t>
            </a:r>
            <a:r>
              <a:rPr kumimoji="1" lang="en-US" altLang="zh-CN" sz="2000" dirty="0"/>
              <a:t>1 =</a:t>
            </a:r>
            <a:r>
              <a:rPr kumimoji="1" lang="zh-CN" altLang="en-US" sz="2000" dirty="0"/>
              <a:t> </a:t>
            </a:r>
            <a:r>
              <a:rPr kumimoji="1" lang="en-US" altLang="zh-CN" sz="2000" dirty="0"/>
              <a:t>1</a:t>
            </a:r>
            <a:endParaRPr kumimoji="1" lang="zh-CN" altLang="en-US" sz="2000" dirty="0"/>
          </a:p>
        </p:txBody>
      </p:sp>
      <p:sp>
        <p:nvSpPr>
          <p:cNvPr id="8" name="文本框 7">
            <a:extLst>
              <a:ext uri="{FF2B5EF4-FFF2-40B4-BE49-F238E27FC236}">
                <a16:creationId xmlns:a16="http://schemas.microsoft.com/office/drawing/2014/main" id="{F1D445C0-F33E-4D49-8069-38DE9A632B80}"/>
              </a:ext>
            </a:extLst>
          </p:cNvPr>
          <p:cNvSpPr txBox="1"/>
          <p:nvPr/>
        </p:nvSpPr>
        <p:spPr>
          <a:xfrm>
            <a:off x="3190117" y="2884917"/>
            <a:ext cx="514756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zh-CN" altLang="en-US" dirty="0">
                <a:latin typeface="KaiTi" panose="02010609060101010101" pitchFamily="49" charset="-122"/>
                <a:ea typeface="KaiTi" panose="02010609060101010101" pitchFamily="49" charset="-122"/>
              </a:rPr>
              <a:t>注意 </a:t>
            </a:r>
            <a:r>
              <a:rPr kumimoji="1" lang="en-US" altLang="zh-CN" dirty="0">
                <a:latin typeface="KaiTi" panose="02010609060101010101" pitchFamily="49" charset="-122"/>
                <a:ea typeface="KaiTi" panose="02010609060101010101" pitchFamily="49" charset="-122"/>
              </a:rPr>
              <a:t>0</a:t>
            </a:r>
            <a:r>
              <a:rPr kumimoji="1" lang="zh-CN" altLang="en-US" dirty="0">
                <a:latin typeface="KaiTi" panose="02010609060101010101" pitchFamily="49" charset="-122"/>
                <a:ea typeface="KaiTi" panose="02010609060101010101" pitchFamily="49" charset="-122"/>
              </a:rPr>
              <a:t> </a:t>
            </a:r>
            <a:r>
              <a:rPr kumimoji="1" lang="en-US" altLang="zh-CN" dirty="0">
                <a:latin typeface="KaiTi" panose="02010609060101010101" pitchFamily="49" charset="-122"/>
                <a:ea typeface="KaiTi" panose="02010609060101010101" pitchFamily="49" charset="-122"/>
              </a:rPr>
              <a:t>1</a:t>
            </a:r>
            <a:r>
              <a:rPr kumimoji="1" lang="zh-CN" altLang="en-US" dirty="0">
                <a:latin typeface="KaiTi" panose="02010609060101010101" pitchFamily="49" charset="-122"/>
                <a:ea typeface="KaiTi" panose="02010609060101010101" pitchFamily="49" charset="-122"/>
              </a:rPr>
              <a:t> 描述的是阻抗的有无，不是电路的通断</a:t>
            </a:r>
          </a:p>
        </p:txBody>
      </p:sp>
    </p:spTree>
    <p:extLst>
      <p:ext uri="{BB962C8B-B14F-4D97-AF65-F5344CB8AC3E}">
        <p14:creationId xmlns:p14="http://schemas.microsoft.com/office/powerpoint/2010/main" val="1409590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804CA5-8EA9-7F46-8815-CD04E8EA8317}"/>
              </a:ext>
            </a:extLst>
          </p:cNvPr>
          <p:cNvSpPr>
            <a:spLocks noGrp="1"/>
          </p:cNvSpPr>
          <p:nvPr>
            <p:ph type="title"/>
          </p:nvPr>
        </p:nvSpPr>
        <p:spPr/>
        <p:txBody>
          <a:bodyPr/>
          <a:lstStyle/>
          <a:p>
            <a:r>
              <a:rPr kumimoji="1" lang="zh-CN" altLang="en-US" dirty="0"/>
              <a:t>香农的硕士论文</a:t>
            </a:r>
          </a:p>
        </p:txBody>
      </p:sp>
      <p:sp>
        <p:nvSpPr>
          <p:cNvPr id="3" name="日期占位符 2">
            <a:extLst>
              <a:ext uri="{FF2B5EF4-FFF2-40B4-BE49-F238E27FC236}">
                <a16:creationId xmlns:a16="http://schemas.microsoft.com/office/drawing/2014/main" id="{3C1AAEBD-BA1A-FB40-96E7-FA52FCB5470B}"/>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5619B605-19DC-1541-B021-48C34C657EEC}"/>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1799125A-F343-3C46-AB1D-2A9C0D06BF70}"/>
              </a:ext>
            </a:extLst>
          </p:cNvPr>
          <p:cNvSpPr>
            <a:spLocks noGrp="1"/>
          </p:cNvSpPr>
          <p:nvPr>
            <p:ph type="sldNum" sz="quarter" idx="4"/>
          </p:nvPr>
        </p:nvSpPr>
        <p:spPr/>
        <p:txBody>
          <a:bodyPr/>
          <a:lstStyle/>
          <a:p>
            <a:fld id="{EF2CBC89-708E-48CD-BCD6-CCB7D6409EDD}" type="slidenum">
              <a:rPr lang="en-US" altLang="zh-CN" smtClean="0"/>
              <a:pPr/>
              <a:t>37</a:t>
            </a:fld>
            <a:endParaRPr lang="en-US" altLang="zh-CN" dirty="0"/>
          </a:p>
        </p:txBody>
      </p:sp>
      <p:pic>
        <p:nvPicPr>
          <p:cNvPr id="6" name="图片 5">
            <a:extLst>
              <a:ext uri="{FF2B5EF4-FFF2-40B4-BE49-F238E27FC236}">
                <a16:creationId xmlns:a16="http://schemas.microsoft.com/office/drawing/2014/main" id="{C75BD991-3C51-7649-BE26-042FAEEA5492}"/>
              </a:ext>
            </a:extLst>
          </p:cNvPr>
          <p:cNvPicPr>
            <a:picLocks noChangeAspect="1"/>
          </p:cNvPicPr>
          <p:nvPr/>
        </p:nvPicPr>
        <p:blipFill>
          <a:blip r:embed="rId2"/>
          <a:stretch>
            <a:fillRect/>
          </a:stretch>
        </p:blipFill>
        <p:spPr>
          <a:xfrm>
            <a:off x="452264" y="1893672"/>
            <a:ext cx="3716125" cy="1876279"/>
          </a:xfrm>
          <a:prstGeom prst="rect">
            <a:avLst/>
          </a:prstGeom>
        </p:spPr>
      </p:pic>
      <p:pic>
        <p:nvPicPr>
          <p:cNvPr id="7" name="图片 6">
            <a:extLst>
              <a:ext uri="{FF2B5EF4-FFF2-40B4-BE49-F238E27FC236}">
                <a16:creationId xmlns:a16="http://schemas.microsoft.com/office/drawing/2014/main" id="{28F0153D-ADD6-134C-BB50-A81039DD5E60}"/>
              </a:ext>
            </a:extLst>
          </p:cNvPr>
          <p:cNvPicPr>
            <a:picLocks noChangeAspect="1"/>
          </p:cNvPicPr>
          <p:nvPr/>
        </p:nvPicPr>
        <p:blipFill>
          <a:blip r:embed="rId3"/>
          <a:stretch>
            <a:fillRect/>
          </a:stretch>
        </p:blipFill>
        <p:spPr>
          <a:xfrm>
            <a:off x="5163233" y="2248889"/>
            <a:ext cx="2532065" cy="1165843"/>
          </a:xfrm>
          <a:prstGeom prst="rect">
            <a:avLst/>
          </a:prstGeom>
        </p:spPr>
      </p:pic>
      <p:sp>
        <p:nvSpPr>
          <p:cNvPr id="8" name="右箭头 7">
            <a:extLst>
              <a:ext uri="{FF2B5EF4-FFF2-40B4-BE49-F238E27FC236}">
                <a16:creationId xmlns:a16="http://schemas.microsoft.com/office/drawing/2014/main" id="{880F745D-1A87-6146-BDCB-2C7912EC2441}"/>
              </a:ext>
            </a:extLst>
          </p:cNvPr>
          <p:cNvSpPr/>
          <p:nvPr/>
        </p:nvSpPr>
        <p:spPr bwMode="auto">
          <a:xfrm>
            <a:off x="4455656" y="2770116"/>
            <a:ext cx="466278" cy="309156"/>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D26D035-2468-534D-A78B-788188DB0205}"/>
                  </a:ext>
                </a:extLst>
              </p:cNvPr>
              <p:cNvSpPr txBox="1"/>
              <p:nvPr/>
            </p:nvSpPr>
            <p:spPr>
              <a:xfrm>
                <a:off x="1044273" y="4245983"/>
                <a:ext cx="6822765" cy="439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2000" i="1" dirty="0" smtClean="0">
                          <a:latin typeface="Cambria Math" panose="02040503050406030204" pitchFamily="18" charset="0"/>
                          <a:cs typeface="Times New Roman" panose="02020603050405020304" pitchFamily="18" charset="0"/>
                        </a:rPr>
                        <m:t>𝑊</m:t>
                      </m:r>
                      <m:d>
                        <m:dPr>
                          <m:ctrlPr>
                            <a:rPr kumimoji="1" lang="en-US" altLang="zh-CN" sz="2000" b="0" i="1" dirty="0" smtClean="0">
                              <a:latin typeface="Cambria Math" panose="02040503050406030204" pitchFamily="18" charset="0"/>
                              <a:cs typeface="Times New Roman" panose="02020603050405020304" pitchFamily="18" charset="0"/>
                            </a:rPr>
                          </m:ctrlPr>
                        </m:dPr>
                        <m:e>
                          <m:r>
                            <a:rPr kumimoji="1" lang="en-US" altLang="zh-CN" sz="2000" b="0" i="1" dirty="0" smtClean="0">
                              <a:latin typeface="Cambria Math" panose="02040503050406030204" pitchFamily="18" charset="0"/>
                              <a:cs typeface="Times New Roman" panose="02020603050405020304" pitchFamily="18" charset="0"/>
                            </a:rPr>
                            <m:t>𝑋</m:t>
                          </m:r>
                          <m:r>
                            <a:rPr kumimoji="1" lang="en-US" altLang="zh-CN" sz="2000" b="0" i="1" dirty="0" smtClean="0">
                              <a:solidFill>
                                <a:srgbClr val="C00000"/>
                              </a:solidFill>
                              <a:latin typeface="Cambria Math" panose="02040503050406030204" pitchFamily="18" charset="0"/>
                              <a:cs typeface="Times New Roman" panose="02020603050405020304" pitchFamily="18" charset="0"/>
                            </a:rPr>
                            <m:t>+</m:t>
                          </m:r>
                          <m:r>
                            <a:rPr kumimoji="1" lang="en-US" altLang="zh-CN" sz="2000" b="0" i="1" dirty="0" smtClean="0">
                              <a:latin typeface="Cambria Math" panose="02040503050406030204" pitchFamily="18" charset="0"/>
                              <a:cs typeface="Times New Roman" panose="02020603050405020304" pitchFamily="18" charset="0"/>
                            </a:rPr>
                            <m:t>𝑌</m:t>
                          </m:r>
                          <m:d>
                            <m:dPr>
                              <m:ctrlPr>
                                <a:rPr kumimoji="1" lang="en-US" altLang="zh-CN" sz="2000" b="0" i="1" dirty="0" smtClean="0">
                                  <a:latin typeface="Cambria Math" panose="02040503050406030204" pitchFamily="18" charset="0"/>
                                  <a:cs typeface="Times New Roman" panose="02020603050405020304" pitchFamily="18" charset="0"/>
                                </a:rPr>
                              </m:ctrlPr>
                            </m:dPr>
                            <m:e>
                              <m:r>
                                <a:rPr kumimoji="1" lang="en-US" altLang="zh-CN" sz="2000" b="0" i="1" dirty="0" smtClean="0">
                                  <a:latin typeface="Cambria Math" panose="02040503050406030204" pitchFamily="18" charset="0"/>
                                  <a:cs typeface="Times New Roman" panose="02020603050405020304" pitchFamily="18" charset="0"/>
                                </a:rPr>
                                <m:t>𝑍</m:t>
                              </m:r>
                              <m:r>
                                <a:rPr kumimoji="1" lang="en-US" altLang="zh-CN" sz="2000" b="0" i="1" dirty="0" smtClean="0">
                                  <a:latin typeface="Cambria Math" panose="02040503050406030204" pitchFamily="18" charset="0"/>
                                  <a:cs typeface="Times New Roman" panose="02020603050405020304" pitchFamily="18" charset="0"/>
                                </a:rPr>
                                <m:t>+</m:t>
                              </m:r>
                              <m:sSup>
                                <m:sSupPr>
                                  <m:ctrlPr>
                                    <a:rPr kumimoji="1" lang="en-US" altLang="zh-CN" sz="2000" b="0" i="1" dirty="0" smtClean="0">
                                      <a:latin typeface="Cambria Math" panose="02040503050406030204" pitchFamily="18" charset="0"/>
                                      <a:cs typeface="Times New Roman" panose="02020603050405020304" pitchFamily="18" charset="0"/>
                                    </a:rPr>
                                  </m:ctrlPr>
                                </m:sSupPr>
                                <m:e>
                                  <m:r>
                                    <a:rPr kumimoji="1" lang="en-US" altLang="zh-CN" sz="2000" b="0" i="1" dirty="0" smtClean="0">
                                      <a:latin typeface="Cambria Math" panose="02040503050406030204" pitchFamily="18" charset="0"/>
                                      <a:cs typeface="Times New Roman" panose="02020603050405020304" pitchFamily="18" charset="0"/>
                                    </a:rPr>
                                    <m:t>𝑋</m:t>
                                  </m:r>
                                </m:e>
                                <m:sup>
                                  <m:r>
                                    <a:rPr kumimoji="1" lang="en-US" altLang="zh-CN" sz="2000" b="0" i="1" dirty="0" smtClean="0">
                                      <a:latin typeface="Cambria Math" panose="02040503050406030204" pitchFamily="18" charset="0"/>
                                      <a:cs typeface="Times New Roman" panose="02020603050405020304" pitchFamily="18" charset="0"/>
                                    </a:rPr>
                                    <m:t>′</m:t>
                                  </m:r>
                                </m:sup>
                              </m:sSup>
                            </m:e>
                          </m:d>
                        </m:e>
                      </m:d>
                      <m:r>
                        <a:rPr kumimoji="1" lang="en-US" altLang="zh-CN" sz="2000" b="0" i="0" dirty="0" smtClean="0">
                          <a:latin typeface="Cambria Math" panose="02040503050406030204" pitchFamily="18" charset="0"/>
                          <a:cs typeface="Times New Roman" panose="02020603050405020304" pitchFamily="18" charset="0"/>
                        </a:rPr>
                        <m:t>=</m:t>
                      </m:r>
                      <m:r>
                        <a:rPr kumimoji="1" lang="en-US" altLang="zh-CN" sz="2000" b="0" i="1" dirty="0" smtClean="0">
                          <a:latin typeface="Cambria Math" panose="02040503050406030204" pitchFamily="18" charset="0"/>
                          <a:cs typeface="Times New Roman" panose="02020603050405020304" pitchFamily="18" charset="0"/>
                        </a:rPr>
                        <m:t>𝑊</m:t>
                      </m:r>
                      <m:d>
                        <m:dPr>
                          <m:ctrlPr>
                            <a:rPr kumimoji="1" lang="en-US" altLang="zh-CN" sz="2000" b="0" i="1" dirty="0" smtClean="0">
                              <a:latin typeface="Cambria Math" panose="02040503050406030204" pitchFamily="18" charset="0"/>
                              <a:cs typeface="Times New Roman" panose="02020603050405020304" pitchFamily="18" charset="0"/>
                            </a:rPr>
                          </m:ctrlPr>
                        </m:dPr>
                        <m:e>
                          <m:r>
                            <a:rPr kumimoji="1" lang="en-US" altLang="zh-CN" sz="2000" i="1" dirty="0">
                              <a:latin typeface="Cambria Math" panose="02040503050406030204" pitchFamily="18" charset="0"/>
                              <a:cs typeface="Times New Roman" panose="02020603050405020304" pitchFamily="18" charset="0"/>
                            </a:rPr>
                            <m:t>𝑋</m:t>
                          </m:r>
                          <m:r>
                            <a:rPr kumimoji="1" lang="en-US" altLang="zh-CN" sz="2000" i="1" dirty="0" smtClean="0">
                              <a:solidFill>
                                <a:srgbClr val="C00000"/>
                              </a:solidFill>
                              <a:latin typeface="Cambria Math" panose="02040503050406030204" pitchFamily="18" charset="0"/>
                              <a:cs typeface="Times New Roman" panose="02020603050405020304" pitchFamily="18" charset="0"/>
                            </a:rPr>
                            <m:t>+</m:t>
                          </m:r>
                          <m:r>
                            <a:rPr kumimoji="1" lang="en-US" altLang="zh-CN" sz="2000" i="1" dirty="0">
                              <a:latin typeface="Cambria Math" panose="02040503050406030204" pitchFamily="18" charset="0"/>
                              <a:cs typeface="Times New Roman" panose="02020603050405020304" pitchFamily="18" charset="0"/>
                            </a:rPr>
                            <m:t>𝑌</m:t>
                          </m:r>
                        </m:e>
                      </m:d>
                      <m:d>
                        <m:dPr>
                          <m:ctrlPr>
                            <a:rPr kumimoji="1" lang="en-US" altLang="zh-CN" sz="2000" i="1" dirty="0">
                              <a:latin typeface="Cambria Math" panose="02040503050406030204" pitchFamily="18" charset="0"/>
                              <a:cs typeface="Times New Roman" panose="02020603050405020304" pitchFamily="18" charset="0"/>
                            </a:rPr>
                          </m:ctrlPr>
                        </m:dPr>
                        <m:e>
                          <m:r>
                            <a:rPr kumimoji="1" lang="en-US" altLang="zh-CN" sz="2000" i="1" dirty="0">
                              <a:latin typeface="Cambria Math" panose="02040503050406030204" pitchFamily="18" charset="0"/>
                              <a:cs typeface="Times New Roman" panose="02020603050405020304" pitchFamily="18" charset="0"/>
                            </a:rPr>
                            <m:t>𝑋</m:t>
                          </m:r>
                          <m:r>
                            <a:rPr kumimoji="1" lang="en-US" altLang="zh-CN" sz="2000" i="1" dirty="0" smtClean="0">
                              <a:solidFill>
                                <a:srgbClr val="C00000"/>
                              </a:solidFill>
                              <a:latin typeface="Cambria Math" panose="02040503050406030204" pitchFamily="18" charset="0"/>
                              <a:cs typeface="Times New Roman" panose="02020603050405020304" pitchFamily="18" charset="0"/>
                            </a:rPr>
                            <m:t>+</m:t>
                          </m:r>
                          <m:d>
                            <m:dPr>
                              <m:ctrlPr>
                                <a:rPr kumimoji="1" lang="en-US" altLang="zh-CN" sz="2000" b="0" i="1" dirty="0" smtClean="0">
                                  <a:latin typeface="Cambria Math" panose="02040503050406030204" pitchFamily="18" charset="0"/>
                                  <a:cs typeface="Times New Roman" panose="02020603050405020304" pitchFamily="18" charset="0"/>
                                </a:rPr>
                              </m:ctrlPr>
                            </m:dPr>
                            <m:e>
                              <m:r>
                                <a:rPr kumimoji="1" lang="en-US" altLang="zh-CN" sz="2000" i="1" dirty="0">
                                  <a:latin typeface="Cambria Math" panose="02040503050406030204" pitchFamily="18" charset="0"/>
                                  <a:cs typeface="Times New Roman" panose="02020603050405020304" pitchFamily="18" charset="0"/>
                                </a:rPr>
                                <m:t>𝑍</m:t>
                              </m:r>
                              <m:r>
                                <a:rPr kumimoji="1" lang="en-US" altLang="zh-CN" sz="2000" i="1" dirty="0">
                                  <a:latin typeface="Cambria Math" panose="02040503050406030204" pitchFamily="18" charset="0"/>
                                  <a:cs typeface="Times New Roman" panose="02020603050405020304" pitchFamily="18" charset="0"/>
                                </a:rPr>
                                <m:t>+</m:t>
                              </m:r>
                              <m:sSup>
                                <m:sSupPr>
                                  <m:ctrlPr>
                                    <a:rPr kumimoji="1" lang="en-US" altLang="zh-CN" sz="2000" i="1" dirty="0">
                                      <a:latin typeface="Cambria Math" panose="02040503050406030204" pitchFamily="18" charset="0"/>
                                      <a:cs typeface="Times New Roman" panose="02020603050405020304" pitchFamily="18" charset="0"/>
                                    </a:rPr>
                                  </m:ctrlPr>
                                </m:sSupPr>
                                <m:e>
                                  <m:r>
                                    <a:rPr kumimoji="1" lang="en-US" altLang="zh-CN" sz="2000" i="1" dirty="0">
                                      <a:latin typeface="Cambria Math" panose="02040503050406030204" pitchFamily="18" charset="0"/>
                                      <a:cs typeface="Times New Roman" panose="02020603050405020304" pitchFamily="18" charset="0"/>
                                    </a:rPr>
                                    <m:t>𝑋</m:t>
                                  </m:r>
                                </m:e>
                                <m:sup>
                                  <m:r>
                                    <a:rPr kumimoji="1" lang="en-US" altLang="zh-CN" sz="2000" i="1" dirty="0">
                                      <a:latin typeface="Cambria Math" panose="02040503050406030204" pitchFamily="18" charset="0"/>
                                      <a:cs typeface="Times New Roman" panose="02020603050405020304" pitchFamily="18" charset="0"/>
                                    </a:rPr>
                                    <m:t>′</m:t>
                                  </m:r>
                                </m:sup>
                              </m:sSup>
                            </m:e>
                          </m:d>
                        </m:e>
                      </m:d>
                      <m:r>
                        <a:rPr kumimoji="1" lang="en-US" altLang="zh-CN" sz="2000" b="0" i="1" dirty="0" smtClean="0">
                          <a:latin typeface="Cambria Math" panose="02040503050406030204" pitchFamily="18" charset="0"/>
                          <a:cs typeface="Times New Roman" panose="02020603050405020304" pitchFamily="18" charset="0"/>
                        </a:rPr>
                        <m:t>=</m:t>
                      </m:r>
                      <m:r>
                        <a:rPr kumimoji="1" lang="en-US" altLang="zh-CN" sz="2000" b="0" i="1" dirty="0" smtClean="0">
                          <a:latin typeface="Cambria Math" panose="02040503050406030204" pitchFamily="18" charset="0"/>
                          <a:cs typeface="Times New Roman" panose="02020603050405020304" pitchFamily="18" charset="0"/>
                        </a:rPr>
                        <m:t>𝑊</m:t>
                      </m:r>
                      <m:r>
                        <a:rPr kumimoji="1" lang="en-US" altLang="zh-CN" sz="2000" b="0" i="1" dirty="0" smtClean="0">
                          <a:latin typeface="Cambria Math" panose="02040503050406030204" pitchFamily="18" charset="0"/>
                          <a:cs typeface="Times New Roman" panose="02020603050405020304" pitchFamily="18" charset="0"/>
                        </a:rPr>
                        <m:t>(</m:t>
                      </m:r>
                      <m:r>
                        <a:rPr kumimoji="1" lang="en-US" altLang="zh-CN" sz="2000" b="0" i="1" dirty="0" smtClean="0">
                          <a:latin typeface="Cambria Math" panose="02040503050406030204" pitchFamily="18" charset="0"/>
                          <a:cs typeface="Times New Roman" panose="02020603050405020304" pitchFamily="18" charset="0"/>
                        </a:rPr>
                        <m:t>𝑋</m:t>
                      </m:r>
                      <m:r>
                        <a:rPr kumimoji="1" lang="en-US" altLang="zh-CN" sz="2000" b="0" i="1" dirty="0" smtClean="0">
                          <a:latin typeface="Cambria Math" panose="02040503050406030204" pitchFamily="18" charset="0"/>
                          <a:cs typeface="Times New Roman" panose="02020603050405020304" pitchFamily="18" charset="0"/>
                        </a:rPr>
                        <m:t>+</m:t>
                      </m:r>
                      <m:r>
                        <a:rPr kumimoji="1" lang="en-US" altLang="zh-CN" sz="2000" b="0" i="1" dirty="0" smtClean="0">
                          <a:latin typeface="Cambria Math" panose="02040503050406030204" pitchFamily="18" charset="0"/>
                          <a:cs typeface="Times New Roman" panose="02020603050405020304" pitchFamily="18" charset="0"/>
                        </a:rPr>
                        <m:t>𝑌</m:t>
                      </m:r>
                      <m:r>
                        <a:rPr kumimoji="1" lang="en-US" altLang="zh-CN" sz="2000" b="0" i="1" dirty="0" smtClean="0">
                          <a:latin typeface="Cambria Math" panose="02040503050406030204" pitchFamily="18" charset="0"/>
                          <a:cs typeface="Times New Roman" panose="02020603050405020304" pitchFamily="18" charset="0"/>
                        </a:rPr>
                        <m:t>)</m:t>
                      </m:r>
                    </m:oMath>
                  </m:oMathPara>
                </a14:m>
                <a:endParaRPr kumimoji="1" lang="zh-CN" altLang="en-US" sz="2000" i="1"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8D26D035-2468-534D-A78B-788188DB0205}"/>
                  </a:ext>
                </a:extLst>
              </p:cNvPr>
              <p:cNvSpPr txBox="1">
                <a:spLocks noRot="1" noChangeAspect="1" noMove="1" noResize="1" noEditPoints="1" noAdjustHandles="1" noChangeArrowheads="1" noChangeShapeType="1" noTextEdit="1"/>
              </p:cNvSpPr>
              <p:nvPr/>
            </p:nvSpPr>
            <p:spPr>
              <a:xfrm>
                <a:off x="1044273" y="4245983"/>
                <a:ext cx="6822765" cy="439736"/>
              </a:xfrm>
              <a:prstGeom prst="rect">
                <a:avLst/>
              </a:prstGeom>
              <a:blipFill>
                <a:blip r:embed="rId4"/>
                <a:stretch>
                  <a:fillRect b="-8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47507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1AE965-650C-9A45-A91D-EFA385A0158D}"/>
              </a:ext>
            </a:extLst>
          </p:cNvPr>
          <p:cNvSpPr>
            <a:spLocks noGrp="1"/>
          </p:cNvSpPr>
          <p:nvPr>
            <p:ph type="title"/>
          </p:nvPr>
        </p:nvSpPr>
        <p:spPr/>
        <p:txBody>
          <a:bodyPr/>
          <a:lstStyle/>
          <a:p>
            <a:r>
              <a:rPr kumimoji="1" lang="zh-CN" altLang="en-US" dirty="0"/>
              <a:t>换成现代三极管器件</a:t>
            </a:r>
          </a:p>
        </p:txBody>
      </p:sp>
      <p:sp>
        <p:nvSpPr>
          <p:cNvPr id="3" name="日期占位符 2">
            <a:extLst>
              <a:ext uri="{FF2B5EF4-FFF2-40B4-BE49-F238E27FC236}">
                <a16:creationId xmlns:a16="http://schemas.microsoft.com/office/drawing/2014/main" id="{55503843-BB93-354D-9CAE-535B4332FCE3}"/>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71526AC2-012C-A848-A09E-6A020DC631A1}"/>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D3097D2E-9BD0-1140-9351-1B2DB206CA75}"/>
              </a:ext>
            </a:extLst>
          </p:cNvPr>
          <p:cNvSpPr>
            <a:spLocks noGrp="1"/>
          </p:cNvSpPr>
          <p:nvPr>
            <p:ph type="sldNum" sz="quarter" idx="4"/>
          </p:nvPr>
        </p:nvSpPr>
        <p:spPr/>
        <p:txBody>
          <a:bodyPr/>
          <a:lstStyle/>
          <a:p>
            <a:fld id="{EF2CBC89-708E-48CD-BCD6-CCB7D6409EDD}" type="slidenum">
              <a:rPr lang="en-US" altLang="zh-CN" smtClean="0"/>
              <a:pPr/>
              <a:t>38</a:t>
            </a:fld>
            <a:endParaRPr lang="en-US" altLang="zh-CN" dirty="0"/>
          </a:p>
        </p:txBody>
      </p:sp>
      <p:pic>
        <p:nvPicPr>
          <p:cNvPr id="6" name="图片 5">
            <a:extLst>
              <a:ext uri="{FF2B5EF4-FFF2-40B4-BE49-F238E27FC236}">
                <a16:creationId xmlns:a16="http://schemas.microsoft.com/office/drawing/2014/main" id="{F9114F4B-AB86-6649-9479-AEB97206F954}"/>
              </a:ext>
            </a:extLst>
          </p:cNvPr>
          <p:cNvPicPr>
            <a:picLocks noChangeAspect="1"/>
          </p:cNvPicPr>
          <p:nvPr/>
        </p:nvPicPr>
        <p:blipFill>
          <a:blip r:embed="rId2"/>
          <a:stretch>
            <a:fillRect/>
          </a:stretch>
        </p:blipFill>
        <p:spPr>
          <a:xfrm>
            <a:off x="1036564" y="2204864"/>
            <a:ext cx="6919080" cy="3588467"/>
          </a:xfrm>
          <a:prstGeom prst="rect">
            <a:avLst/>
          </a:prstGeom>
        </p:spPr>
      </p:pic>
    </p:spTree>
    <p:extLst>
      <p:ext uri="{BB962C8B-B14F-4D97-AF65-F5344CB8AC3E}">
        <p14:creationId xmlns:p14="http://schemas.microsoft.com/office/powerpoint/2010/main" val="3896404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zh-CN" altLang="en-US" sz="3600"/>
              <a:t>布尔代数与数字逻辑电路设计</a:t>
            </a:r>
          </a:p>
        </p:txBody>
      </p:sp>
      <p:sp>
        <p:nvSpPr>
          <p:cNvPr id="71683" name="Rectangle 3"/>
          <p:cNvSpPr>
            <a:spLocks noGrp="1" noChangeArrowheads="1"/>
          </p:cNvSpPr>
          <p:nvPr>
            <p:ph idx="1"/>
          </p:nvPr>
        </p:nvSpPr>
        <p:spPr/>
        <p:txBody>
          <a:bodyPr/>
          <a:lstStyle/>
          <a:p>
            <a:pPr eaLnBrk="1" hangingPunct="1">
              <a:lnSpc>
                <a:spcPct val="120000"/>
              </a:lnSpc>
              <a:spcBef>
                <a:spcPts val="600"/>
              </a:spcBef>
              <a:spcAft>
                <a:spcPts val="600"/>
              </a:spcAft>
            </a:pPr>
            <a:r>
              <a:rPr lang="zh-CN" altLang="en-US" sz="2600" dirty="0">
                <a:latin typeface="Times New Roman" panose="02020603050405020304" pitchFamily="18" charset="0"/>
                <a:cs typeface="Times New Roman" panose="02020603050405020304" pitchFamily="18" charset="0"/>
              </a:rPr>
              <a:t>一个有</a:t>
            </a:r>
            <a:r>
              <a:rPr lang="en-US" altLang="zh-CN" sz="2600" i="1" dirty="0">
                <a:latin typeface="Times New Roman" panose="02020603050405020304" pitchFamily="18" charset="0"/>
                <a:cs typeface="Times New Roman" panose="02020603050405020304" pitchFamily="18" charset="0"/>
              </a:rPr>
              <a:t>n</a:t>
            </a:r>
            <a:r>
              <a:rPr lang="zh-CN" altLang="en-US" sz="2600" dirty="0">
                <a:latin typeface="Times New Roman" panose="02020603050405020304" pitchFamily="18" charset="0"/>
                <a:cs typeface="Times New Roman" panose="02020603050405020304" pitchFamily="18" charset="0"/>
              </a:rPr>
              <a:t>个输入、一个输出的逻辑电路对应于一个用含</a:t>
            </a:r>
            <a:r>
              <a:rPr lang="en-US" altLang="zh-CN" sz="2600" i="1" dirty="0">
                <a:latin typeface="Times New Roman" panose="02020603050405020304" pitchFamily="18" charset="0"/>
                <a:cs typeface="Times New Roman" panose="02020603050405020304" pitchFamily="18" charset="0"/>
              </a:rPr>
              <a:t>n</a:t>
            </a:r>
            <a:r>
              <a:rPr lang="zh-CN" altLang="en-US" sz="2600" dirty="0">
                <a:latin typeface="Times New Roman" panose="02020603050405020304" pitchFamily="18" charset="0"/>
                <a:cs typeface="Times New Roman" panose="02020603050405020304" pitchFamily="18" charset="0"/>
              </a:rPr>
              <a:t>个布尔变量的布尔代数表达式定义的布尔函数 </a:t>
            </a:r>
            <a:r>
              <a:rPr lang="en-US" altLang="zh-CN" sz="2600" i="1" dirty="0">
                <a:latin typeface="Times New Roman" panose="02020603050405020304" pitchFamily="18" charset="0"/>
                <a:cs typeface="Times New Roman" panose="02020603050405020304" pitchFamily="18" charset="0"/>
              </a:rPr>
              <a:t>f </a:t>
            </a:r>
            <a:r>
              <a:rPr lang="en-US" altLang="zh-CN" sz="2600" dirty="0">
                <a:latin typeface="Times New Roman" panose="02020603050405020304" pitchFamily="18" charset="0"/>
                <a:cs typeface="Times New Roman" panose="02020603050405020304" pitchFamily="18" charset="0"/>
              </a:rPr>
              <a:t>: </a:t>
            </a:r>
            <a:r>
              <a:rPr lang="en-US" altLang="zh-CN" sz="2600" i="1" dirty="0" err="1">
                <a:latin typeface="Times New Roman" panose="02020603050405020304" pitchFamily="18" charset="0"/>
                <a:cs typeface="Times New Roman" panose="02020603050405020304" pitchFamily="18" charset="0"/>
              </a:rPr>
              <a:t>B</a:t>
            </a:r>
            <a:r>
              <a:rPr lang="en-US" altLang="zh-CN" sz="2600" baseline="30000" dirty="0" err="1">
                <a:latin typeface="Times New Roman" panose="02020603050405020304" pitchFamily="18" charset="0"/>
                <a:cs typeface="Times New Roman" panose="02020603050405020304" pitchFamily="18" charset="0"/>
              </a:rPr>
              <a:t>n</a:t>
            </a:r>
            <a:r>
              <a:rPr lang="en-US" altLang="zh-CN" sz="2600"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600" i="1" dirty="0" err="1">
                <a:latin typeface="Times New Roman" panose="02020603050405020304" pitchFamily="18" charset="0"/>
                <a:cs typeface="Times New Roman" panose="02020603050405020304" pitchFamily="18" charset="0"/>
                <a:sym typeface="Symbol" panose="05050102010706020507" pitchFamily="18" charset="2"/>
              </a:rPr>
              <a:t>B</a:t>
            </a:r>
            <a:r>
              <a:rPr lang="zh-CN" altLang="en-US" sz="2600" dirty="0">
                <a:latin typeface="Times New Roman" panose="02020603050405020304" pitchFamily="18" charset="0"/>
                <a:cs typeface="Times New Roman" panose="02020603050405020304" pitchFamily="18" charset="0"/>
              </a:rPr>
              <a:t>。</a:t>
            </a:r>
          </a:p>
          <a:p>
            <a:pPr eaLnBrk="1" hangingPunct="1">
              <a:lnSpc>
                <a:spcPct val="120000"/>
              </a:lnSpc>
              <a:spcBef>
                <a:spcPts val="600"/>
              </a:spcBef>
              <a:spcAft>
                <a:spcPts val="600"/>
              </a:spcAft>
            </a:pPr>
            <a:r>
              <a:rPr lang="zh-CN" altLang="en-US" sz="2600" dirty="0">
                <a:latin typeface="Times New Roman" panose="02020603050405020304" pitchFamily="18" charset="0"/>
                <a:cs typeface="Times New Roman" panose="02020603050405020304" pitchFamily="18" charset="0"/>
              </a:rPr>
              <a:t>布尔函数的表达式：</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和、积、补</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是函数完全的。</a:t>
            </a:r>
            <a:endParaRPr lang="en-US" altLang="zh-CN" sz="2600" dirty="0">
              <a:latin typeface="Times New Roman" panose="02020603050405020304" pitchFamily="18" charset="0"/>
              <a:cs typeface="Times New Roman" panose="02020603050405020304" pitchFamily="18" charset="0"/>
            </a:endParaRPr>
          </a:p>
          <a:p>
            <a:pPr eaLnBrk="1" hangingPunct="1">
              <a:lnSpc>
                <a:spcPct val="120000"/>
              </a:lnSpc>
              <a:spcBef>
                <a:spcPts val="600"/>
              </a:spcBef>
              <a:spcAft>
                <a:spcPts val="600"/>
              </a:spcAft>
            </a:pPr>
            <a:r>
              <a:rPr lang="zh-CN" altLang="en-US" sz="2600" dirty="0">
                <a:latin typeface="Times New Roman" panose="02020603050405020304" pitchFamily="18" charset="0"/>
                <a:cs typeface="Times New Roman" panose="02020603050405020304" pitchFamily="18" charset="0"/>
              </a:rPr>
              <a:t>用门电路元件（并、交、否）搭出所需的逻辑电路。</a:t>
            </a:r>
          </a:p>
          <a:p>
            <a:pPr lvl="1" eaLnBrk="1" hangingPunct="1">
              <a:lnSpc>
                <a:spcPct val="120000"/>
              </a:lnSpc>
              <a:spcBef>
                <a:spcPts val="600"/>
              </a:spcBef>
              <a:spcAft>
                <a:spcPts val="600"/>
              </a:spcAft>
            </a:pPr>
            <a:r>
              <a:rPr lang="zh-CN" altLang="en-US" sz="2200" dirty="0">
                <a:latin typeface="Times New Roman" panose="02020603050405020304" pitchFamily="18" charset="0"/>
                <a:cs typeface="Times New Roman" panose="02020603050405020304" pitchFamily="18" charset="0"/>
              </a:rPr>
              <a:t>电路极小化：卡诺图、奎因</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莫可拉斯基</a:t>
            </a:r>
          </a:p>
        </p:txBody>
      </p:sp>
      <p:sp>
        <p:nvSpPr>
          <p:cNvPr id="2" name="日期占位符 1">
            <a:extLst>
              <a:ext uri="{FF2B5EF4-FFF2-40B4-BE49-F238E27FC236}">
                <a16:creationId xmlns:a16="http://schemas.microsoft.com/office/drawing/2014/main" id="{F6E33A68-C9F5-1F40-80DA-BE622B4B470B}"/>
              </a:ext>
            </a:extLst>
          </p:cNvPr>
          <p:cNvSpPr>
            <a:spLocks noGrp="1"/>
          </p:cNvSpPr>
          <p:nvPr>
            <p:ph type="dt" sz="half" idx="2"/>
          </p:nvPr>
        </p:nvSpPr>
        <p:spPr/>
        <p:txBody>
          <a:bodyPr/>
          <a:lstStyle/>
          <a:p>
            <a:pPr>
              <a:defRPr/>
            </a:pPr>
            <a:fld id="{F3A4ACE4-50AE-7341-B251-101185842BFD}"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4D4501C3-56D1-184B-8B11-26E767860625}"/>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3492"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A214FCE-FE4C-4778-A031-5D5E49863B15}" type="slidenum">
              <a:rPr lang="en-US" altLang="zh-CN" smtClean="0"/>
              <a:pPr/>
              <a:t>39</a:t>
            </a:fld>
            <a:endParaRPr lang="en-US" altLang="zh-CN"/>
          </a:p>
        </p:txBody>
      </p:sp>
    </p:spTree>
    <p:extLst>
      <p:ext uri="{BB962C8B-B14F-4D97-AF65-F5344CB8AC3E}">
        <p14:creationId xmlns:p14="http://schemas.microsoft.com/office/powerpoint/2010/main" val="3032549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F24678-CB8B-2F42-B3BC-5A6DC6E220DF}"/>
              </a:ext>
            </a:extLst>
          </p:cNvPr>
          <p:cNvSpPr>
            <a:spLocks noGrp="1"/>
          </p:cNvSpPr>
          <p:nvPr>
            <p:ph type="title"/>
          </p:nvPr>
        </p:nvSpPr>
        <p:spPr/>
        <p:txBody>
          <a:bodyPr/>
          <a:lstStyle/>
          <a:p>
            <a:r>
              <a:rPr lang="zh-CN" altLang="en-US"/>
              <a:t>历史背景</a:t>
            </a:r>
            <a:endParaRPr lang="zh-CN" altLang="en-US" dirty="0"/>
          </a:p>
        </p:txBody>
      </p:sp>
      <p:sp>
        <p:nvSpPr>
          <p:cNvPr id="3" name="日期占位符 2">
            <a:extLst>
              <a:ext uri="{FF2B5EF4-FFF2-40B4-BE49-F238E27FC236}">
                <a16:creationId xmlns:a16="http://schemas.microsoft.com/office/drawing/2014/main" id="{7DEA25F1-2632-224D-9721-1452EBCA8A7D}"/>
              </a:ext>
            </a:extLst>
          </p:cNvPr>
          <p:cNvSpPr>
            <a:spLocks noGrp="1"/>
          </p:cNvSpPr>
          <p:nvPr>
            <p:ph type="dt" sz="half" idx="2"/>
          </p:nvPr>
        </p:nvSpPr>
        <p:spPr/>
        <p:txBody>
          <a:bodyPr/>
          <a:lstStyle/>
          <a:p>
            <a:fld id="{02E988BB-9A2D-3943-A9C3-4B4A96EE1623}" type="datetime1">
              <a:rPr lang="zh-CN" altLang="en-US" smtClean="0"/>
              <a:t>2022/4/23</a:t>
            </a:fld>
            <a:endParaRPr lang="zh-CN" altLang="en-US" dirty="0"/>
          </a:p>
        </p:txBody>
      </p:sp>
      <p:sp>
        <p:nvSpPr>
          <p:cNvPr id="6" name="页脚占位符 5">
            <a:extLst>
              <a:ext uri="{FF2B5EF4-FFF2-40B4-BE49-F238E27FC236}">
                <a16:creationId xmlns:a16="http://schemas.microsoft.com/office/drawing/2014/main" id="{5F5EBAB8-7CAF-304E-85DE-1F37766F1C18}"/>
              </a:ext>
            </a:extLst>
          </p:cNvPr>
          <p:cNvSpPr>
            <a:spLocks noGrp="1"/>
          </p:cNvSpPr>
          <p:nvPr>
            <p:ph type="ftr" sz="quarter" idx="3"/>
          </p:nvPr>
        </p:nvSpPr>
        <p:spPr/>
        <p:txBody>
          <a:bodyPr/>
          <a:lstStyle/>
          <a:p>
            <a:r>
              <a:rPr lang="zh-CN" altLang="en-US"/>
              <a:t>本投影片及相应音视频仅供修读本课程同学使用</a:t>
            </a:r>
            <a:endParaRPr lang="zh-CN" altLang="en-US" dirty="0"/>
          </a:p>
        </p:txBody>
      </p:sp>
      <p:sp>
        <p:nvSpPr>
          <p:cNvPr id="4" name="灯片编号占位符 3">
            <a:extLst>
              <a:ext uri="{FF2B5EF4-FFF2-40B4-BE49-F238E27FC236}">
                <a16:creationId xmlns:a16="http://schemas.microsoft.com/office/drawing/2014/main" id="{88DBAB64-D0D2-074C-94D2-B42E137E8DE7}"/>
              </a:ext>
            </a:extLst>
          </p:cNvPr>
          <p:cNvSpPr>
            <a:spLocks noGrp="1"/>
          </p:cNvSpPr>
          <p:nvPr>
            <p:ph type="sldNum" sz="quarter" idx="4294967295"/>
          </p:nvPr>
        </p:nvSpPr>
        <p:spPr/>
        <p:txBody>
          <a:bodyPr/>
          <a:lstStyle/>
          <a:p>
            <a:pPr>
              <a:defRPr/>
            </a:pPr>
            <a:fld id="{4F1C3788-2E1A-405A-B909-98DDFF264F77}" type="slidenum">
              <a:rPr lang="en-US" altLang="zh-CN" smtClean="0"/>
              <a:pPr>
                <a:defRPr/>
              </a:pPr>
              <a:t>4</a:t>
            </a:fld>
            <a:endParaRPr lang="en-US" altLang="zh-CN"/>
          </a:p>
        </p:txBody>
      </p:sp>
      <p:pic>
        <p:nvPicPr>
          <p:cNvPr id="5" name="图片 4">
            <a:extLst>
              <a:ext uri="{FF2B5EF4-FFF2-40B4-BE49-F238E27FC236}">
                <a16:creationId xmlns:a16="http://schemas.microsoft.com/office/drawing/2014/main" id="{404BEFA3-E8D6-0344-A952-8632F7FD644C}"/>
              </a:ext>
            </a:extLst>
          </p:cNvPr>
          <p:cNvPicPr>
            <a:picLocks noChangeAspect="1"/>
          </p:cNvPicPr>
          <p:nvPr/>
        </p:nvPicPr>
        <p:blipFill>
          <a:blip r:embed="rId2"/>
          <a:stretch>
            <a:fillRect/>
          </a:stretch>
        </p:blipFill>
        <p:spPr>
          <a:xfrm>
            <a:off x="827584" y="1667465"/>
            <a:ext cx="7029400" cy="4809535"/>
          </a:xfrm>
          <a:prstGeom prst="rect">
            <a:avLst/>
          </a:prstGeom>
        </p:spPr>
      </p:pic>
    </p:spTree>
    <p:extLst>
      <p:ext uri="{BB962C8B-B14F-4D97-AF65-F5344CB8AC3E}">
        <p14:creationId xmlns:p14="http://schemas.microsoft.com/office/powerpoint/2010/main" val="967458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zh-CN" altLang="en-US" sz="3600"/>
              <a:t>回顾：命题表达式的主析取范式</a:t>
            </a:r>
          </a:p>
        </p:txBody>
      </p:sp>
      <p:sp>
        <p:nvSpPr>
          <p:cNvPr id="36867" name="内容占位符 2"/>
          <p:cNvSpPr>
            <a:spLocks noGrp="1"/>
          </p:cNvSpPr>
          <p:nvPr>
            <p:ph idx="1"/>
          </p:nvPr>
        </p:nvSpPr>
        <p:spPr/>
        <p:txBody>
          <a:bodyPr/>
          <a:lstStyle/>
          <a:p>
            <a:r>
              <a:rPr lang="zh-CN" altLang="en-US" sz="2800" dirty="0">
                <a:latin typeface="Times New Roman" panose="02020603050405020304" pitchFamily="18" charset="0"/>
                <a:cs typeface="Times New Roman" panose="02020603050405020304" pitchFamily="18" charset="0"/>
              </a:rPr>
              <a:t>求 </a:t>
            </a:r>
            <a:r>
              <a:rPr kumimoji="1" lang="en-US" altLang="zh-CN" sz="2800" dirty="0">
                <a:latin typeface="Times New Roman" panose="02020603050405020304" pitchFamily="18" charset="0"/>
              </a:rPr>
              <a:t>(</a:t>
            </a:r>
            <a:r>
              <a:rPr kumimoji="1" lang="en-US" altLang="zh-CN" sz="2800" i="1" dirty="0" err="1">
                <a:latin typeface="Times New Roman" panose="02020603050405020304" pitchFamily="18" charset="0"/>
              </a:rPr>
              <a:t>p</a:t>
            </a:r>
            <a:r>
              <a:rPr kumimoji="1" lang="en-US" altLang="zh-CN" sz="2800" dirty="0" err="1">
                <a:latin typeface="Times New Roman" panose="02020603050405020304" pitchFamily="18" charset="0"/>
                <a:sym typeface="Symbol" panose="05050102010706020507" pitchFamily="18" charset="2"/>
              </a:rPr>
              <a:t></a:t>
            </a:r>
            <a:r>
              <a:rPr kumimoji="1" lang="en-US" altLang="zh-CN" sz="2800" i="1" dirty="0" err="1">
                <a:latin typeface="Times New Roman" panose="02020603050405020304" pitchFamily="18" charset="0"/>
                <a:sym typeface="Symbol" panose="05050102010706020507" pitchFamily="18" charset="2"/>
              </a:rPr>
              <a:t>q</a:t>
            </a:r>
            <a:r>
              <a:rPr kumimoji="1" lang="en-US" altLang="zh-CN" sz="2800" dirty="0">
                <a:latin typeface="Times New Roman" panose="02020603050405020304" pitchFamily="18" charset="0"/>
                <a:sym typeface="Symbol" panose="05050102010706020507" pitchFamily="18" charset="2"/>
              </a:rPr>
              <a:t>) </a:t>
            </a:r>
            <a:r>
              <a:rPr kumimoji="1" lang="en-US" altLang="zh-CN" sz="2800" i="1" dirty="0">
                <a:latin typeface="Times New Roman" panose="02020603050405020304" pitchFamily="18" charset="0"/>
                <a:sym typeface="Symbol" panose="05050102010706020507" pitchFamily="18" charset="2"/>
              </a:rPr>
              <a:t> r</a:t>
            </a:r>
            <a:r>
              <a:rPr kumimoji="1" lang="en-US" altLang="zh-CN" sz="2800" dirty="0">
                <a:latin typeface="Times New Roman" panose="02020603050405020304" pitchFamily="18" charset="0"/>
                <a:sym typeface="Symbol" panose="05050102010706020507" pitchFamily="18" charset="2"/>
              </a:rPr>
              <a:t> </a:t>
            </a:r>
            <a:r>
              <a:rPr kumimoji="1" lang="zh-CN" altLang="en-US" sz="2800" dirty="0">
                <a:latin typeface="Times New Roman" panose="02020603050405020304" pitchFamily="18" charset="0"/>
                <a:sym typeface="Symbol" panose="05050102010706020507" pitchFamily="18" charset="2"/>
              </a:rPr>
              <a:t>的主析取范式</a:t>
            </a:r>
            <a:endParaRPr kumimoji="1" lang="en-US" altLang="zh-CN" sz="2800" dirty="0">
              <a:latin typeface="Times New Roman" panose="02020603050405020304" pitchFamily="18" charset="0"/>
              <a:sym typeface="Symbol" panose="05050102010706020507" pitchFamily="18" charset="2"/>
            </a:endParaRPr>
          </a:p>
          <a:p>
            <a:pPr lvl="1"/>
            <a:r>
              <a:rPr kumimoji="1" lang="en-US" altLang="zh-CN" sz="2400" dirty="0">
                <a:solidFill>
                  <a:srgbClr val="FF0000"/>
                </a:solidFill>
                <a:latin typeface="Times New Roman" panose="02020603050405020304" pitchFamily="18" charset="0"/>
                <a:sym typeface="Symbol" panose="05050102010706020507" pitchFamily="18" charset="2"/>
              </a:rPr>
              <a:t>(</a:t>
            </a:r>
            <a:r>
              <a:rPr lang="en-US" altLang="zh-CN" sz="2400" dirty="0">
                <a:solidFill>
                  <a:srgbClr val="FF0000"/>
                </a:solidFill>
                <a:latin typeface="Times New Roman" panose="02020603050405020304" pitchFamily="18" charset="0"/>
                <a:cs typeface="Arial" panose="020B0604020202020204" pitchFamily="34" charset="0"/>
              </a:rPr>
              <a:t>¬</a:t>
            </a:r>
            <a:r>
              <a:rPr lang="en-US" altLang="zh-CN" sz="2400" i="1" dirty="0">
                <a:solidFill>
                  <a:srgbClr val="FF0000"/>
                </a:solidFill>
                <a:latin typeface="Times New Roman" panose="02020603050405020304" pitchFamily="18" charset="0"/>
                <a:cs typeface="Arial" panose="020B0604020202020204" pitchFamily="34" charset="0"/>
              </a:rPr>
              <a:t>p</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i="1" dirty="0">
                <a:solidFill>
                  <a:srgbClr val="FF0000"/>
                </a:solidFill>
                <a:latin typeface="Times New Roman" panose="02020603050405020304" pitchFamily="18" charset="0"/>
                <a:sym typeface="Symbol" panose="05050102010706020507" pitchFamily="18" charset="2"/>
              </a:rPr>
              <a:t>r</a:t>
            </a:r>
            <a:r>
              <a:rPr kumimoji="1" lang="en-US" altLang="zh-CN" sz="2400" dirty="0">
                <a:solidFill>
                  <a:srgbClr val="FF0000"/>
                </a:solidFill>
                <a:latin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cs typeface="Arial" panose="020B0604020202020204" pitchFamily="34" charset="0"/>
                <a:sym typeface="Symbol" panose="05050102010706020507" pitchFamily="18" charset="2"/>
              </a:rPr>
              <a:t> </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zh-CN" sz="2400" i="1" dirty="0">
                <a:solidFill>
                  <a:srgbClr val="FF0000"/>
                </a:solidFill>
                <a:latin typeface="Times New Roman" panose="02020603050405020304" pitchFamily="18" charset="0"/>
                <a:cs typeface="Arial" panose="020B0604020202020204" pitchFamily="34" charset="0"/>
                <a:sym typeface="Symbol" panose="05050102010706020507" pitchFamily="18" charset="2"/>
              </a:rPr>
              <a:t>q</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zh-CN" sz="2400" dirty="0">
                <a:solidFill>
                  <a:srgbClr val="FF0000"/>
                </a:solidFill>
                <a:latin typeface="Times New Roman" panose="02020603050405020304" pitchFamily="18" charset="0"/>
                <a:cs typeface="Arial" panose="020B0604020202020204" pitchFamily="34" charset="0"/>
              </a:rPr>
              <a:t> </a:t>
            </a:r>
            <a:r>
              <a:rPr kumimoji="1" lang="en-US" altLang="zh-CN" sz="2400" i="1" dirty="0">
                <a:solidFill>
                  <a:srgbClr val="FF0000"/>
                </a:solidFill>
                <a:latin typeface="Times New Roman" panose="02020603050405020304" pitchFamily="18" charset="0"/>
                <a:sym typeface="Symbol" panose="05050102010706020507" pitchFamily="18" charset="2"/>
              </a:rPr>
              <a:t>r</a:t>
            </a:r>
            <a:r>
              <a:rPr kumimoji="1" lang="en-US" altLang="zh-CN" sz="2400" dirty="0">
                <a:solidFill>
                  <a:srgbClr val="FF0000"/>
                </a:solidFill>
                <a:latin typeface="Times New Roman" panose="02020603050405020304" pitchFamily="18" charset="0"/>
                <a:sym typeface="Symbol" panose="05050102010706020507" pitchFamily="18" charset="2"/>
              </a:rPr>
              <a:t>) </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kumimoji="1" lang="en-US" altLang="zh-CN" sz="2400" dirty="0">
                <a:latin typeface="Times New Roman" panose="02020603050405020304" pitchFamily="18" charset="0"/>
                <a:sym typeface="Symbol" panose="05050102010706020507" pitchFamily="18" charset="2"/>
              </a:rPr>
              <a:t> (</a:t>
            </a:r>
            <a:r>
              <a:rPr lang="en-US" altLang="zh-CN" sz="2400" i="1" dirty="0">
                <a:latin typeface="Times New Roman" panose="02020603050405020304" pitchFamily="18" charset="0"/>
                <a:cs typeface="Arial" panose="020B0604020202020204" pitchFamily="34" charset="0"/>
              </a:rPr>
              <a:t>p</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lang="en-US" altLang="zh-CN" sz="2400" dirty="0">
                <a:latin typeface="Times New Roman" panose="02020603050405020304" pitchFamily="18" charset="0"/>
                <a:cs typeface="Arial" panose="020B0604020202020204" pitchFamily="34" charset="0"/>
              </a:rPr>
              <a:t>¬</a:t>
            </a:r>
            <a:r>
              <a:rPr lang="en-US" altLang="zh-CN" sz="2400" i="1" dirty="0">
                <a:latin typeface="Times New Roman" panose="02020603050405020304" pitchFamily="18" charset="0"/>
                <a:cs typeface="Arial" panose="020B0604020202020204" pitchFamily="34" charset="0"/>
                <a:sym typeface="Symbol" panose="05050102010706020507" pitchFamily="18" charset="2"/>
              </a:rPr>
              <a:t>q</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lang="en-US" altLang="zh-CN" sz="2400" dirty="0">
                <a:latin typeface="Times New Roman" panose="02020603050405020304" pitchFamily="18" charset="0"/>
                <a:cs typeface="Arial" panose="020B0604020202020204" pitchFamily="34" charset="0"/>
              </a:rPr>
              <a:t>¬</a:t>
            </a:r>
            <a:r>
              <a:rPr kumimoji="1" lang="en-US" altLang="zh-CN" sz="2400" i="1" dirty="0">
                <a:latin typeface="Times New Roman" panose="02020603050405020304" pitchFamily="18" charset="0"/>
                <a:sym typeface="Symbol" panose="05050102010706020507" pitchFamily="18" charset="2"/>
              </a:rPr>
              <a:t>r</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r>
              <a:rPr lang="zh-CN" altLang="en-US" sz="2400" dirty="0">
                <a:latin typeface="Times New Roman" panose="02020603050405020304" pitchFamily="18" charset="0"/>
                <a:cs typeface="Arial" panose="020B0604020202020204" pitchFamily="34" charset="0"/>
                <a:sym typeface="Symbol" panose="05050102010706020507" pitchFamily="18" charset="2"/>
              </a:rPr>
              <a:t>（析取范式）</a:t>
            </a:r>
            <a:endParaRPr lang="en-US" altLang="zh-CN" sz="2400" dirty="0">
              <a:latin typeface="Times New Roman" panose="02020603050405020304" pitchFamily="18" charset="0"/>
              <a:cs typeface="Arial" panose="020B0604020202020204" pitchFamily="34" charset="0"/>
              <a:sym typeface="Symbol" panose="05050102010706020507" pitchFamily="18" charset="2"/>
            </a:endParaRPr>
          </a:p>
          <a:p>
            <a:pPr lvl="1"/>
            <a:endParaRPr lang="en-US" altLang="zh-CN" sz="2800" dirty="0">
              <a:solidFill>
                <a:srgbClr val="FF0000"/>
              </a:solidFill>
              <a:latin typeface="Times New Roman" panose="02020603050405020304" pitchFamily="18" charset="0"/>
              <a:cs typeface="Arial" panose="020B0604020202020204" pitchFamily="34" charset="0"/>
            </a:endParaRPr>
          </a:p>
          <a:p>
            <a:pPr lvl="1"/>
            <a:endParaRPr lang="en-US" altLang="zh-CN" sz="2800" dirty="0">
              <a:solidFill>
                <a:srgbClr val="FF0000"/>
              </a:solidFill>
              <a:latin typeface="Times New Roman" panose="02020603050405020304" pitchFamily="18" charset="0"/>
              <a:cs typeface="Arial" panose="020B0604020202020204" pitchFamily="34" charset="0"/>
            </a:endParaRPr>
          </a:p>
          <a:p>
            <a:pPr lvl="1"/>
            <a:endParaRPr lang="en-US" altLang="zh-CN" sz="2800" dirty="0">
              <a:solidFill>
                <a:srgbClr val="FF0000"/>
              </a:solidFill>
              <a:latin typeface="Times New Roman" panose="02020603050405020304" pitchFamily="18" charset="0"/>
              <a:cs typeface="Arial" panose="020B0604020202020204" pitchFamily="34" charset="0"/>
            </a:endParaRPr>
          </a:p>
          <a:p>
            <a:pPr lvl="1"/>
            <a:endParaRPr lang="en-US" altLang="zh-CN" sz="2800" dirty="0">
              <a:solidFill>
                <a:srgbClr val="FF0000"/>
              </a:solidFill>
              <a:latin typeface="Times New Roman" panose="02020603050405020304" pitchFamily="18" charset="0"/>
              <a:cs typeface="Arial" panose="020B0604020202020204" pitchFamily="34" charset="0"/>
            </a:endParaRPr>
          </a:p>
          <a:p>
            <a:pPr lvl="1"/>
            <a:r>
              <a:rPr lang="en-US" altLang="zh-CN" sz="2400" dirty="0">
                <a:solidFill>
                  <a:srgbClr val="FF0000"/>
                </a:solidFill>
                <a:latin typeface="Times New Roman" panose="02020603050405020304" pitchFamily="18" charset="0"/>
                <a:cs typeface="Arial" panose="020B0604020202020204" pitchFamily="34" charset="0"/>
              </a:rPr>
              <a:t>(¬</a:t>
            </a:r>
            <a:r>
              <a:rPr lang="en-US" altLang="zh-CN" sz="2400" i="1" dirty="0">
                <a:solidFill>
                  <a:srgbClr val="FF0000"/>
                </a:solidFill>
                <a:latin typeface="Times New Roman" panose="02020603050405020304" pitchFamily="18" charset="0"/>
                <a:cs typeface="Arial" panose="020B0604020202020204" pitchFamily="34" charset="0"/>
              </a:rPr>
              <a:t>p </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a:t>
            </a:r>
            <a:r>
              <a:rPr lang="en-US" altLang="zh-CN" sz="2400" dirty="0">
                <a:solidFill>
                  <a:srgbClr val="FF0000"/>
                </a:solidFill>
                <a:latin typeface="Times New Roman" panose="02020603050405020304" pitchFamily="18" charset="0"/>
                <a:cs typeface="Arial" panose="020B0604020202020204" pitchFamily="34" charset="0"/>
              </a:rPr>
              <a:t>¬</a:t>
            </a:r>
            <a:r>
              <a:rPr lang="en-US" altLang="zh-CN" sz="2400" i="1" dirty="0">
                <a:solidFill>
                  <a:srgbClr val="FF0000"/>
                </a:solidFill>
                <a:latin typeface="Times New Roman" panose="02020603050405020304" pitchFamily="18" charset="0"/>
                <a:cs typeface="Arial" panose="020B0604020202020204" pitchFamily="34" charset="0"/>
              </a:rPr>
              <a:t>q</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i="1" dirty="0">
                <a:solidFill>
                  <a:srgbClr val="FF0000"/>
                </a:solidFill>
                <a:latin typeface="Times New Roman" panose="02020603050405020304" pitchFamily="18" charset="0"/>
                <a:sym typeface="Symbol" panose="05050102010706020507" pitchFamily="18" charset="2"/>
              </a:rPr>
              <a:t>r</a:t>
            </a:r>
            <a:r>
              <a:rPr kumimoji="1" lang="en-US" altLang="zh-CN" sz="2400" dirty="0">
                <a:solidFill>
                  <a:srgbClr val="FF0000"/>
                </a:solidFill>
                <a:latin typeface="Times New Roman" panose="02020603050405020304" pitchFamily="18" charset="0"/>
                <a:sym typeface="Wingdings" panose="05000000000000000000" pitchFamily="2" charset="2"/>
              </a:rPr>
              <a:t>)</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lang="en-US" altLang="zh-CN" sz="2400" dirty="0">
                <a:solidFill>
                  <a:srgbClr val="FF0000"/>
                </a:solidFill>
                <a:latin typeface="Times New Roman" panose="02020603050405020304" pitchFamily="18" charset="0"/>
                <a:cs typeface="Arial" panose="020B0604020202020204" pitchFamily="34" charset="0"/>
              </a:rPr>
              <a:t>(¬</a:t>
            </a:r>
            <a:r>
              <a:rPr lang="en-US" altLang="zh-CN" sz="2400" i="1" dirty="0">
                <a:solidFill>
                  <a:srgbClr val="FF0000"/>
                </a:solidFill>
                <a:latin typeface="Times New Roman" panose="02020603050405020304" pitchFamily="18" charset="0"/>
                <a:cs typeface="Arial" panose="020B0604020202020204" pitchFamily="34" charset="0"/>
              </a:rPr>
              <a:t>p </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i="1" dirty="0">
                <a:solidFill>
                  <a:srgbClr val="FF0000"/>
                </a:solidFill>
                <a:latin typeface="Times New Roman" panose="02020603050405020304" pitchFamily="18" charset="0"/>
                <a:cs typeface="Arial" panose="020B0604020202020204" pitchFamily="34" charset="0"/>
              </a:rPr>
              <a:t>q</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i="1" dirty="0">
                <a:solidFill>
                  <a:srgbClr val="FF0000"/>
                </a:solidFill>
                <a:latin typeface="Times New Roman" panose="02020603050405020304" pitchFamily="18" charset="0"/>
                <a:sym typeface="Symbol" panose="05050102010706020507" pitchFamily="18" charset="2"/>
              </a:rPr>
              <a:t>r</a:t>
            </a:r>
            <a:r>
              <a:rPr kumimoji="1" lang="en-US" altLang="zh-CN" sz="2400" dirty="0">
                <a:solidFill>
                  <a:srgbClr val="FF0000"/>
                </a:solidFill>
                <a:latin typeface="Times New Roman" panose="02020603050405020304" pitchFamily="18" charset="0"/>
                <a:sym typeface="Wingdings" panose="05000000000000000000" pitchFamily="2" charset="2"/>
              </a:rPr>
              <a:t>)</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lang="en-US" altLang="zh-CN" sz="2400" dirty="0">
                <a:solidFill>
                  <a:srgbClr val="FF0000"/>
                </a:solidFill>
                <a:latin typeface="Times New Roman" panose="02020603050405020304" pitchFamily="18" charset="0"/>
                <a:cs typeface="Arial" panose="020B0604020202020204" pitchFamily="34" charset="0"/>
              </a:rPr>
              <a:t>(</a:t>
            </a:r>
            <a:r>
              <a:rPr lang="en-US" altLang="zh-CN" sz="2400" i="1" dirty="0">
                <a:solidFill>
                  <a:srgbClr val="FF0000"/>
                </a:solidFill>
                <a:latin typeface="Times New Roman" panose="02020603050405020304" pitchFamily="18" charset="0"/>
                <a:cs typeface="Arial" panose="020B0604020202020204" pitchFamily="34" charset="0"/>
              </a:rPr>
              <a:t>p </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i="1" dirty="0">
                <a:solidFill>
                  <a:srgbClr val="FF0000"/>
                </a:solidFill>
                <a:latin typeface="Times New Roman" panose="02020603050405020304" pitchFamily="18" charset="0"/>
                <a:cs typeface="Arial" panose="020B0604020202020204" pitchFamily="34" charset="0"/>
              </a:rPr>
              <a:t>q</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i="1" dirty="0">
                <a:solidFill>
                  <a:srgbClr val="FF0000"/>
                </a:solidFill>
                <a:latin typeface="Times New Roman" panose="02020603050405020304" pitchFamily="18" charset="0"/>
                <a:sym typeface="Symbol" panose="05050102010706020507" pitchFamily="18" charset="2"/>
              </a:rPr>
              <a:t>r</a:t>
            </a:r>
            <a:r>
              <a:rPr kumimoji="1" lang="en-US" altLang="zh-CN" sz="2400" dirty="0">
                <a:solidFill>
                  <a:srgbClr val="FF0000"/>
                </a:solidFill>
                <a:latin typeface="Times New Roman" panose="02020603050405020304" pitchFamily="18" charset="0"/>
                <a:sym typeface="Wingdings" panose="05000000000000000000" pitchFamily="2" charset="2"/>
              </a:rPr>
              <a:t>)</a:t>
            </a:r>
            <a:r>
              <a:rPr lang="en-US" altLang="zh-CN" sz="2400" dirty="0">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dirty="0">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Arial" panose="020B0604020202020204" pitchFamily="34" charset="0"/>
              </a:rPr>
              <a:t>p </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lang="en-US" altLang="zh-CN" sz="2400" dirty="0">
                <a:latin typeface="Times New Roman" panose="02020603050405020304" pitchFamily="18" charset="0"/>
                <a:cs typeface="Arial" panose="020B0604020202020204" pitchFamily="34" charset="0"/>
              </a:rPr>
              <a:t>¬</a:t>
            </a:r>
            <a:r>
              <a:rPr lang="en-US" altLang="zh-CN" sz="2400" i="1" dirty="0">
                <a:latin typeface="Times New Roman" panose="02020603050405020304" pitchFamily="18" charset="0"/>
                <a:cs typeface="Arial" panose="020B0604020202020204" pitchFamily="34" charset="0"/>
                <a:sym typeface="Symbol" panose="05050102010706020507" pitchFamily="18" charset="2"/>
              </a:rPr>
              <a:t>q</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lang="en-US" altLang="zh-CN" sz="2400" dirty="0">
                <a:latin typeface="Times New Roman" panose="02020603050405020304" pitchFamily="18" charset="0"/>
                <a:cs typeface="Arial" panose="020B0604020202020204" pitchFamily="34" charset="0"/>
              </a:rPr>
              <a:t>¬</a:t>
            </a:r>
            <a:r>
              <a:rPr kumimoji="1" lang="en-US" altLang="zh-CN" sz="2400" i="1" dirty="0">
                <a:latin typeface="Times New Roman" panose="02020603050405020304" pitchFamily="18" charset="0"/>
                <a:sym typeface="Symbol" panose="05050102010706020507" pitchFamily="18" charset="2"/>
              </a:rPr>
              <a:t>r</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p>
          <a:p>
            <a:pPr lvl="1"/>
            <a:r>
              <a:rPr lang="en-US" altLang="zh-CN" sz="2400" dirty="0">
                <a:latin typeface="Times New Roman" panose="02020603050405020304" pitchFamily="18" charset="0"/>
                <a:cs typeface="Arial" panose="020B0604020202020204" pitchFamily="34" charset="0"/>
              </a:rPr>
              <a:t>(¬</a:t>
            </a:r>
            <a:r>
              <a:rPr lang="en-US" altLang="zh-CN" sz="2400" i="1" dirty="0">
                <a:latin typeface="Times New Roman" panose="02020603050405020304" pitchFamily="18" charset="0"/>
                <a:cs typeface="Arial" panose="020B0604020202020204" pitchFamily="34" charset="0"/>
              </a:rPr>
              <a:t>p </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lang="en-US" altLang="zh-CN" sz="2400" dirty="0">
                <a:latin typeface="Times New Roman" panose="02020603050405020304" pitchFamily="18" charset="0"/>
                <a:cs typeface="Arial" panose="020B0604020202020204" pitchFamily="34" charset="0"/>
              </a:rPr>
              <a:t>¬</a:t>
            </a:r>
            <a:r>
              <a:rPr lang="en-US" altLang="zh-CN" sz="2400" i="1" dirty="0">
                <a:latin typeface="Times New Roman" panose="02020603050405020304" pitchFamily="18" charset="0"/>
                <a:cs typeface="Arial" panose="020B0604020202020204" pitchFamily="34" charset="0"/>
              </a:rPr>
              <a:t>q</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i="1" dirty="0">
                <a:latin typeface="Times New Roman" panose="02020603050405020304" pitchFamily="18" charset="0"/>
                <a:sym typeface="Symbol" panose="05050102010706020507" pitchFamily="18" charset="2"/>
              </a:rPr>
              <a:t>r</a:t>
            </a:r>
            <a:r>
              <a:rPr kumimoji="1" lang="en-US" altLang="zh-CN" sz="2400" dirty="0">
                <a:latin typeface="Times New Roman" panose="02020603050405020304" pitchFamily="18" charset="0"/>
                <a:sym typeface="Wingdings" panose="05000000000000000000" pitchFamily="2" charset="2"/>
              </a:rPr>
              <a:t>)</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r>
              <a:rPr lang="en-US" altLang="zh-CN" sz="2400" dirty="0">
                <a:latin typeface="Times New Roman" panose="02020603050405020304" pitchFamily="18" charset="0"/>
                <a:cs typeface="Arial" panose="020B0604020202020204" pitchFamily="34" charset="0"/>
              </a:rPr>
              <a:t>(¬</a:t>
            </a:r>
            <a:r>
              <a:rPr lang="en-US" altLang="zh-CN" sz="2400" i="1" dirty="0">
                <a:latin typeface="Times New Roman" panose="02020603050405020304" pitchFamily="18" charset="0"/>
                <a:cs typeface="Arial" panose="020B0604020202020204" pitchFamily="34" charset="0"/>
              </a:rPr>
              <a:t>p </a:t>
            </a:r>
            <a:r>
              <a:rPr lang="en-US" altLang="zh-CN" sz="2400" dirty="0">
                <a:latin typeface="Times New Roman" panose="02020603050405020304" pitchFamily="18" charset="0"/>
                <a:cs typeface="Arial" panose="020B0604020202020204" pitchFamily="34" charset="0"/>
                <a:sym typeface="Symbol" panose="05050102010706020507" pitchFamily="18" charset="2"/>
              </a:rPr>
              <a:t> </a:t>
            </a:r>
            <a:r>
              <a:rPr lang="en-US" altLang="zh-CN" sz="2400" i="1" dirty="0">
                <a:latin typeface="Times New Roman" panose="02020603050405020304" pitchFamily="18" charset="0"/>
                <a:cs typeface="Arial" panose="020B0604020202020204" pitchFamily="34" charset="0"/>
              </a:rPr>
              <a:t>q</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i="1" dirty="0">
                <a:latin typeface="Times New Roman" panose="02020603050405020304" pitchFamily="18" charset="0"/>
                <a:sym typeface="Symbol" panose="05050102010706020507" pitchFamily="18" charset="2"/>
              </a:rPr>
              <a:t>r</a:t>
            </a:r>
            <a:r>
              <a:rPr kumimoji="1" lang="en-US" altLang="zh-CN" sz="2400" dirty="0">
                <a:latin typeface="Times New Roman" panose="02020603050405020304" pitchFamily="18" charset="0"/>
                <a:sym typeface="Wingdings" panose="05000000000000000000" pitchFamily="2" charset="2"/>
              </a:rPr>
              <a:t>)</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dirty="0">
                <a:latin typeface="Times New Roman" panose="02020603050405020304" pitchFamily="18" charset="0"/>
                <a:sym typeface="Symbol" panose="05050102010706020507" pitchFamily="18" charset="2"/>
              </a:rPr>
              <a:t>(</a:t>
            </a:r>
            <a:r>
              <a:rPr lang="en-US" altLang="zh-CN" sz="2400" i="1" dirty="0">
                <a:latin typeface="Times New Roman" panose="02020603050405020304" pitchFamily="18" charset="0"/>
                <a:cs typeface="Arial" panose="020B0604020202020204" pitchFamily="34" charset="0"/>
              </a:rPr>
              <a:t>p</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lang="en-US" altLang="zh-CN" sz="2400" dirty="0">
                <a:latin typeface="Times New Roman" panose="02020603050405020304" pitchFamily="18" charset="0"/>
                <a:cs typeface="Arial" panose="020B0604020202020204" pitchFamily="34" charset="0"/>
              </a:rPr>
              <a:t>¬</a:t>
            </a:r>
            <a:r>
              <a:rPr lang="en-US" altLang="zh-CN" sz="2400" i="1" dirty="0">
                <a:latin typeface="Times New Roman" panose="02020603050405020304" pitchFamily="18" charset="0"/>
                <a:cs typeface="Arial" panose="020B0604020202020204" pitchFamily="34" charset="0"/>
                <a:sym typeface="Symbol" panose="05050102010706020507" pitchFamily="18" charset="2"/>
              </a:rPr>
              <a:t>q</a:t>
            </a:r>
            <a:r>
              <a:rPr lang="en-US" altLang="zh-CN" sz="2400" dirty="0">
                <a:latin typeface="Times New Roman" panose="02020603050405020304" pitchFamily="18" charset="0"/>
                <a:cs typeface="Arial" panose="020B0604020202020204" pitchFamily="34" charset="0"/>
                <a:sym typeface="Symbol" panose="05050102010706020507" pitchFamily="18" charset="2"/>
              </a:rPr>
              <a:t></a:t>
            </a:r>
            <a:r>
              <a:rPr lang="en-US" altLang="zh-CN" sz="2400" dirty="0">
                <a:latin typeface="Times New Roman" panose="02020603050405020304" pitchFamily="18" charset="0"/>
                <a:cs typeface="Arial" panose="020B0604020202020204" pitchFamily="34" charset="0"/>
              </a:rPr>
              <a:t>¬</a:t>
            </a:r>
            <a:r>
              <a:rPr kumimoji="1" lang="en-US" altLang="zh-CN" sz="2400" i="1" dirty="0">
                <a:latin typeface="Times New Roman" panose="02020603050405020304" pitchFamily="18" charset="0"/>
                <a:sym typeface="Symbol" panose="05050102010706020507" pitchFamily="18" charset="2"/>
              </a:rPr>
              <a:t>r</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r>
              <a:rPr lang="en-US" altLang="zh-CN" sz="2400" dirty="0">
                <a:latin typeface="Times New Roman" panose="02020603050405020304" pitchFamily="18" charset="0"/>
                <a:cs typeface="Arial" panose="020B0604020202020204" pitchFamily="34" charset="0"/>
              </a:rPr>
              <a:t>(</a:t>
            </a:r>
            <a:r>
              <a:rPr lang="en-US" altLang="zh-CN" sz="2400" i="1" dirty="0">
                <a:latin typeface="Times New Roman" panose="02020603050405020304" pitchFamily="18" charset="0"/>
                <a:cs typeface="Arial" panose="020B0604020202020204" pitchFamily="34" charset="0"/>
              </a:rPr>
              <a:t>p </a:t>
            </a:r>
            <a:r>
              <a:rPr lang="en-US" altLang="zh-CN" sz="2400" dirty="0">
                <a:latin typeface="Times New Roman" panose="02020603050405020304" pitchFamily="18" charset="0"/>
                <a:cs typeface="Arial" panose="020B0604020202020204" pitchFamily="34" charset="0"/>
                <a:sym typeface="Symbol" panose="05050102010706020507" pitchFamily="18" charset="2"/>
              </a:rPr>
              <a:t> </a:t>
            </a:r>
            <a:r>
              <a:rPr lang="en-US" altLang="zh-CN" sz="2400" i="1" dirty="0">
                <a:latin typeface="Times New Roman" panose="02020603050405020304" pitchFamily="18" charset="0"/>
                <a:cs typeface="Arial" panose="020B0604020202020204" pitchFamily="34" charset="0"/>
              </a:rPr>
              <a:t>q</a:t>
            </a:r>
            <a:r>
              <a:rPr lang="en-US" altLang="zh-CN" sz="2400" dirty="0">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i="1" dirty="0">
                <a:latin typeface="Times New Roman" panose="02020603050405020304" pitchFamily="18" charset="0"/>
                <a:sym typeface="Symbol" panose="05050102010706020507" pitchFamily="18" charset="2"/>
              </a:rPr>
              <a:t>r</a:t>
            </a:r>
            <a:r>
              <a:rPr kumimoji="1" lang="en-US" altLang="zh-CN" sz="2400" dirty="0">
                <a:latin typeface="Times New Roman" panose="02020603050405020304" pitchFamily="18" charset="0"/>
                <a:sym typeface="Wingdings" panose="05000000000000000000" pitchFamily="2" charset="2"/>
              </a:rPr>
              <a:t>)</a:t>
            </a:r>
          </a:p>
          <a:p>
            <a:pPr lvl="1"/>
            <a:r>
              <a:rPr kumimoji="1" lang="en-US" altLang="zh-CN" sz="2400" dirty="0">
                <a:latin typeface="Times New Roman" panose="02020603050405020304" pitchFamily="18" charset="0"/>
                <a:cs typeface="Arial" panose="020B0604020202020204" pitchFamily="34" charset="0"/>
                <a:sym typeface="Wingdings" panose="05000000000000000000" pitchFamily="2" charset="2"/>
              </a:rPr>
              <a:t>        001    	      011	    100		  111</a:t>
            </a:r>
            <a:r>
              <a:rPr lang="en-US" altLang="zh-CN" sz="2400" dirty="0">
                <a:latin typeface="Times New Roman" panose="02020603050405020304" pitchFamily="18" charset="0"/>
                <a:cs typeface="Arial" panose="020B0604020202020204" pitchFamily="34" charset="0"/>
                <a:sym typeface="Symbol" panose="05050102010706020507" pitchFamily="18" charset="2"/>
              </a:rPr>
              <a:t> </a:t>
            </a:r>
          </a:p>
          <a:p>
            <a:pPr lvl="1"/>
            <a:endParaRPr kumimoji="1" lang="en-US" altLang="zh-CN" sz="2800" dirty="0">
              <a:latin typeface="Times New Roman" panose="02020603050405020304" pitchFamily="18" charset="0"/>
              <a:sym typeface="Symbol" panose="05050102010706020507" pitchFamily="18" charset="2"/>
            </a:endParaRPr>
          </a:p>
        </p:txBody>
      </p:sp>
      <p:sp>
        <p:nvSpPr>
          <p:cNvPr id="2" name="日期占位符 1">
            <a:extLst>
              <a:ext uri="{FF2B5EF4-FFF2-40B4-BE49-F238E27FC236}">
                <a16:creationId xmlns:a16="http://schemas.microsoft.com/office/drawing/2014/main" id="{AD7692FC-4B54-5748-88BA-6A3F8C10740F}"/>
              </a:ext>
            </a:extLst>
          </p:cNvPr>
          <p:cNvSpPr>
            <a:spLocks noGrp="1"/>
          </p:cNvSpPr>
          <p:nvPr>
            <p:ph type="dt" sz="half" idx="2"/>
          </p:nvPr>
        </p:nvSpPr>
        <p:spPr/>
        <p:txBody>
          <a:bodyPr/>
          <a:lstStyle/>
          <a:p>
            <a:pPr>
              <a:defRPr/>
            </a:pPr>
            <a:fld id="{03D2FC0A-EFFB-9C47-9EE4-A839512F011F}"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F0D13595-424A-B243-B540-D2C9D2C3549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12293"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6FCFA9F-2E78-4DBD-8A49-C41BB18FB73D}" type="slidenum">
              <a:rPr lang="en-US" altLang="zh-CN" smtClean="0"/>
              <a:pPr/>
              <a:t>40</a:t>
            </a:fld>
            <a:endParaRPr lang="en-US" altLang="zh-CN"/>
          </a:p>
        </p:txBody>
      </p:sp>
      <p:sp>
        <p:nvSpPr>
          <p:cNvPr id="4" name="矩形标注 3"/>
          <p:cNvSpPr>
            <a:spLocks noChangeArrowheads="1"/>
          </p:cNvSpPr>
          <p:nvPr/>
        </p:nvSpPr>
        <p:spPr bwMode="auto">
          <a:xfrm>
            <a:off x="971550" y="3141663"/>
            <a:ext cx="6696075" cy="1223962"/>
          </a:xfrm>
          <a:prstGeom prst="wedgeRectCallout">
            <a:avLst>
              <a:gd name="adj1" fmla="val -29366"/>
              <a:gd name="adj2" fmla="val -7065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lvl="1" eaLnBrk="1" hangingPunct="1">
              <a:spcBef>
                <a:spcPct val="0"/>
              </a:spcBef>
              <a:buClrTx/>
              <a:buSzTx/>
              <a:buFontTx/>
              <a:buNone/>
            </a:pPr>
            <a:r>
              <a:rPr lang="en-US" altLang="zh-CN" sz="2400" b="1">
                <a:latin typeface="Times New Roman" panose="02020603050405020304" pitchFamily="18" charset="0"/>
                <a:cs typeface="Arial" panose="020B0604020202020204" pitchFamily="34" charset="0"/>
              </a:rPr>
              <a:t>¬</a:t>
            </a:r>
            <a:r>
              <a:rPr lang="en-US" altLang="zh-CN" sz="2400" b="1" i="1">
                <a:latin typeface="Times New Roman" panose="02020603050405020304" pitchFamily="18" charset="0"/>
                <a:cs typeface="Arial" panose="020B0604020202020204" pitchFamily="34" charset="0"/>
              </a:rPr>
              <a:t>p </a:t>
            </a:r>
            <a:r>
              <a:rPr lang="en-US" altLang="zh-CN" sz="2400" b="1">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i="1">
                <a:latin typeface="Times New Roman" panose="02020603050405020304" pitchFamily="18" charset="0"/>
                <a:sym typeface="Symbol" panose="05050102010706020507" pitchFamily="18" charset="2"/>
              </a:rPr>
              <a:t>r</a:t>
            </a:r>
            <a:r>
              <a:rPr kumimoji="1" lang="en-US" altLang="zh-CN" sz="2400" b="1">
                <a:latin typeface="Times New Roman" panose="02020603050405020304" pitchFamily="18" charset="0"/>
                <a:sym typeface="Symbol" panose="05050102010706020507" pitchFamily="18" charset="2"/>
              </a:rPr>
              <a:t> </a:t>
            </a:r>
            <a:r>
              <a:rPr lang="en-US" altLang="zh-CN" sz="2400" b="1">
                <a:latin typeface="Times New Roman" panose="02020603050405020304" pitchFamily="18" charset="0"/>
                <a:ea typeface="楷体_GB2312" pitchFamily="49" charset="-122"/>
                <a:sym typeface="Symbol" panose="05050102010706020507" pitchFamily="18" charset="2"/>
              </a:rPr>
              <a:t></a:t>
            </a:r>
            <a:r>
              <a:rPr kumimoji="1" lang="en-US" altLang="zh-CN" sz="2400" b="1">
                <a:latin typeface="Times New Roman" panose="02020603050405020304" pitchFamily="18" charset="0"/>
                <a:sym typeface="Wingdings" panose="05000000000000000000" pitchFamily="2" charset="2"/>
              </a:rPr>
              <a:t> </a:t>
            </a:r>
            <a:r>
              <a:rPr lang="en-US" altLang="zh-CN" sz="2400" b="1">
                <a:latin typeface="Times New Roman" panose="02020603050405020304" pitchFamily="18" charset="0"/>
                <a:cs typeface="Arial" panose="020B0604020202020204" pitchFamily="34" charset="0"/>
              </a:rPr>
              <a:t>¬</a:t>
            </a:r>
            <a:r>
              <a:rPr lang="en-US" altLang="zh-CN" sz="2400" b="1" i="1">
                <a:latin typeface="Times New Roman" panose="02020603050405020304" pitchFamily="18" charset="0"/>
                <a:cs typeface="Arial" panose="020B0604020202020204" pitchFamily="34" charset="0"/>
              </a:rPr>
              <a:t>p </a:t>
            </a:r>
            <a:r>
              <a:rPr lang="en-US" altLang="zh-CN" sz="2400" b="1">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a:latin typeface="Times New Roman" panose="02020603050405020304" pitchFamily="18" charset="0"/>
                <a:sym typeface="Symbol" panose="05050102010706020507" pitchFamily="18" charset="2"/>
              </a:rPr>
              <a:t>(</a:t>
            </a:r>
            <a:r>
              <a:rPr lang="en-US" altLang="zh-CN" sz="2400" b="1">
                <a:latin typeface="Times New Roman" panose="02020603050405020304" pitchFamily="18" charset="0"/>
                <a:cs typeface="Arial" panose="020B0604020202020204" pitchFamily="34" charset="0"/>
              </a:rPr>
              <a:t>¬</a:t>
            </a:r>
            <a:r>
              <a:rPr lang="en-US" altLang="zh-CN" sz="2400" b="1" i="1">
                <a:latin typeface="Times New Roman" panose="02020603050405020304" pitchFamily="18" charset="0"/>
                <a:cs typeface="Arial" panose="020B0604020202020204" pitchFamily="34" charset="0"/>
              </a:rPr>
              <a:t>q </a:t>
            </a:r>
            <a:r>
              <a:rPr lang="en-US" altLang="zh-CN" sz="2400" b="1">
                <a:latin typeface="Times New Roman" panose="02020603050405020304" pitchFamily="18" charset="0"/>
                <a:cs typeface="Arial" panose="020B0604020202020204" pitchFamily="34" charset="0"/>
                <a:sym typeface="Symbol" panose="05050102010706020507" pitchFamily="18" charset="2"/>
              </a:rPr>
              <a:t> </a:t>
            </a:r>
            <a:r>
              <a:rPr lang="en-US" altLang="zh-CN" sz="2400" b="1" i="1">
                <a:latin typeface="Times New Roman" panose="02020603050405020304" pitchFamily="18" charset="0"/>
                <a:cs typeface="Arial" panose="020B0604020202020204" pitchFamily="34" charset="0"/>
                <a:sym typeface="Symbol" panose="05050102010706020507" pitchFamily="18" charset="2"/>
              </a:rPr>
              <a:t>q</a:t>
            </a:r>
            <a:r>
              <a:rPr lang="en-US" altLang="zh-CN" sz="2400" b="1">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a:latin typeface="Times New Roman" panose="02020603050405020304" pitchFamily="18" charset="0"/>
                <a:sym typeface="Symbol" panose="05050102010706020507" pitchFamily="18" charset="2"/>
              </a:rPr>
              <a:t>r</a:t>
            </a:r>
            <a:r>
              <a:rPr kumimoji="1" lang="en-US" altLang="zh-CN" sz="2400" b="1">
                <a:latin typeface="Times New Roman" panose="02020603050405020304" pitchFamily="18" charset="0"/>
                <a:sym typeface="Wingdings" panose="05000000000000000000" pitchFamily="2" charset="2"/>
              </a:rPr>
              <a:t> </a:t>
            </a:r>
          </a:p>
          <a:p>
            <a:pPr lvl="1" eaLnBrk="1" hangingPunct="1">
              <a:spcBef>
                <a:spcPct val="0"/>
              </a:spcBef>
              <a:buClrTx/>
              <a:buSzTx/>
              <a:buFontTx/>
              <a:buNone/>
            </a:pPr>
            <a:r>
              <a:rPr kumimoji="1" lang="en-US" altLang="zh-CN" sz="2400" b="1">
                <a:latin typeface="Times New Roman" panose="02020603050405020304" pitchFamily="18" charset="0"/>
                <a:sym typeface="Wingdings" panose="05000000000000000000" pitchFamily="2" charset="2"/>
              </a:rPr>
              <a:t>           </a:t>
            </a:r>
            <a:r>
              <a:rPr lang="en-US" altLang="zh-CN" sz="2400" b="1">
                <a:latin typeface="Times New Roman" panose="02020603050405020304" pitchFamily="18" charset="0"/>
                <a:ea typeface="楷体_GB2312" pitchFamily="49" charset="-122"/>
                <a:sym typeface="Symbol" panose="05050102010706020507" pitchFamily="18" charset="2"/>
              </a:rPr>
              <a:t></a:t>
            </a:r>
            <a:r>
              <a:rPr lang="en-US" altLang="zh-CN" sz="2400" b="1">
                <a:latin typeface="Times New Roman" panose="02020603050405020304" pitchFamily="18" charset="0"/>
                <a:cs typeface="Arial" panose="020B0604020202020204" pitchFamily="34" charset="0"/>
              </a:rPr>
              <a:t> </a:t>
            </a:r>
            <a:r>
              <a:rPr lang="en-US" altLang="zh-CN" sz="2400" b="1">
                <a:solidFill>
                  <a:srgbClr val="FF0000"/>
                </a:solidFill>
                <a:latin typeface="Times New Roman" panose="02020603050405020304" pitchFamily="18" charset="0"/>
                <a:cs typeface="Arial" panose="020B0604020202020204" pitchFamily="34" charset="0"/>
              </a:rPr>
              <a:t>(¬</a:t>
            </a:r>
            <a:r>
              <a:rPr lang="en-US" altLang="zh-CN" sz="2400" b="1" i="1">
                <a:solidFill>
                  <a:srgbClr val="FF0000"/>
                </a:solidFill>
                <a:latin typeface="Times New Roman" panose="02020603050405020304" pitchFamily="18" charset="0"/>
                <a:cs typeface="Arial" panose="020B0604020202020204" pitchFamily="34" charset="0"/>
              </a:rPr>
              <a:t>p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b="1">
                <a:solidFill>
                  <a:srgbClr val="FF0000"/>
                </a:solidFill>
                <a:latin typeface="Times New Roman" panose="02020603050405020304" pitchFamily="18" charset="0"/>
                <a:cs typeface="Arial" panose="020B0604020202020204" pitchFamily="34" charset="0"/>
              </a:rPr>
              <a:t>¬</a:t>
            </a:r>
            <a:r>
              <a:rPr lang="en-US" altLang="zh-CN" sz="2400" b="1" i="1">
                <a:solidFill>
                  <a:srgbClr val="FF0000"/>
                </a:solidFill>
                <a:latin typeface="Times New Roman" panose="02020603050405020304" pitchFamily="18" charset="0"/>
                <a:cs typeface="Arial" panose="020B0604020202020204" pitchFamily="34" charset="0"/>
              </a:rPr>
              <a:t>q</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a:solidFill>
                  <a:srgbClr val="FF0000"/>
                </a:solidFill>
                <a:latin typeface="Times New Roman" panose="02020603050405020304" pitchFamily="18" charset="0"/>
                <a:sym typeface="Symbol" panose="05050102010706020507" pitchFamily="18" charset="2"/>
              </a:rPr>
              <a:t>r</a:t>
            </a:r>
            <a:r>
              <a:rPr kumimoji="1" lang="en-US" altLang="zh-CN" sz="2400" b="1">
                <a:solidFill>
                  <a:srgbClr val="FF0000"/>
                </a:solidFill>
                <a:latin typeface="Times New Roman" panose="02020603050405020304" pitchFamily="18" charset="0"/>
                <a:sym typeface="Wingdings" panose="05000000000000000000" pitchFamily="2" charset="2"/>
              </a:rPr>
              <a:t>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lang="en-US" altLang="zh-CN" sz="2400" b="1">
                <a:solidFill>
                  <a:srgbClr val="FF0000"/>
                </a:solidFill>
                <a:latin typeface="Times New Roman" panose="02020603050405020304" pitchFamily="18" charset="0"/>
                <a:cs typeface="Arial" panose="020B0604020202020204" pitchFamily="34" charset="0"/>
              </a:rPr>
              <a:t>(¬</a:t>
            </a:r>
            <a:r>
              <a:rPr lang="en-US" altLang="zh-CN" sz="2400" b="1" i="1">
                <a:solidFill>
                  <a:srgbClr val="FF0000"/>
                </a:solidFill>
                <a:latin typeface="Times New Roman" panose="02020603050405020304" pitchFamily="18" charset="0"/>
                <a:cs typeface="Arial" panose="020B0604020202020204" pitchFamily="34" charset="0"/>
              </a:rPr>
              <a:t>p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b="1" i="1">
                <a:solidFill>
                  <a:srgbClr val="FF0000"/>
                </a:solidFill>
                <a:latin typeface="Times New Roman" panose="02020603050405020304" pitchFamily="18" charset="0"/>
                <a:cs typeface="Arial" panose="020B0604020202020204" pitchFamily="34" charset="0"/>
              </a:rPr>
              <a:t>q</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a:solidFill>
                  <a:srgbClr val="FF0000"/>
                </a:solidFill>
                <a:latin typeface="Times New Roman" panose="02020603050405020304" pitchFamily="18" charset="0"/>
                <a:sym typeface="Symbol" panose="05050102010706020507" pitchFamily="18" charset="2"/>
              </a:rPr>
              <a:t>r</a:t>
            </a:r>
            <a:r>
              <a:rPr kumimoji="1" lang="en-US" altLang="zh-CN" sz="2400" b="1">
                <a:solidFill>
                  <a:srgbClr val="FF0000"/>
                </a:solidFill>
                <a:latin typeface="Times New Roman" panose="02020603050405020304" pitchFamily="18" charset="0"/>
                <a:sym typeface="Wingdings" panose="05000000000000000000" pitchFamily="2" charset="2"/>
              </a:rPr>
              <a:t>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a:t>
            </a:r>
          </a:p>
          <a:p>
            <a:pPr lvl="1" eaLnBrk="1" hangingPunct="1">
              <a:spcBef>
                <a:spcPct val="0"/>
              </a:spcBef>
              <a:buClrTx/>
              <a:buSzTx/>
              <a:buFontTx/>
              <a:buNone/>
            </a:pPr>
            <a:r>
              <a:rPr lang="en-US" altLang="zh-CN" sz="2400" b="1" i="1">
                <a:latin typeface="Times New Roman" panose="02020603050405020304" pitchFamily="18" charset="0"/>
                <a:cs typeface="Arial" panose="020B0604020202020204" pitchFamily="34" charset="0"/>
              </a:rPr>
              <a:t>  q </a:t>
            </a:r>
            <a:r>
              <a:rPr lang="en-US" altLang="zh-CN" sz="2400" b="1">
                <a:latin typeface="Times New Roman" panose="02020603050405020304" pitchFamily="18" charset="0"/>
                <a:cs typeface="Arial" panose="020B0604020202020204" pitchFamily="34" charset="0"/>
                <a:sym typeface="Symbol" panose="05050102010706020507" pitchFamily="18" charset="2"/>
              </a:rPr>
              <a:t> </a:t>
            </a:r>
            <a:r>
              <a:rPr kumimoji="1" lang="en-US" altLang="zh-CN" sz="2400" b="1" i="1">
                <a:latin typeface="Times New Roman" panose="02020603050405020304" pitchFamily="18" charset="0"/>
                <a:sym typeface="Symbol" panose="05050102010706020507" pitchFamily="18" charset="2"/>
              </a:rPr>
              <a:t>r </a:t>
            </a:r>
            <a:r>
              <a:rPr lang="en-US" altLang="zh-CN" sz="2400" b="1">
                <a:latin typeface="Times New Roman" panose="02020603050405020304" pitchFamily="18" charset="0"/>
                <a:ea typeface="楷体_GB2312" pitchFamily="49" charset="-122"/>
                <a:sym typeface="Symbol" panose="05050102010706020507" pitchFamily="18" charset="2"/>
              </a:rPr>
              <a:t></a:t>
            </a:r>
            <a:r>
              <a:rPr lang="en-US" altLang="zh-CN" sz="2400" b="1">
                <a:latin typeface="Times New Roman" panose="02020603050405020304" pitchFamily="18" charset="0"/>
                <a:cs typeface="Arial" panose="020B0604020202020204" pitchFamily="34" charset="0"/>
              </a:rPr>
              <a:t>  </a:t>
            </a:r>
            <a:r>
              <a:rPr lang="en-US" altLang="zh-CN" sz="2400" b="1">
                <a:solidFill>
                  <a:srgbClr val="FF0000"/>
                </a:solidFill>
                <a:latin typeface="Times New Roman" panose="02020603050405020304" pitchFamily="18" charset="0"/>
                <a:cs typeface="Arial" panose="020B0604020202020204" pitchFamily="34" charset="0"/>
              </a:rPr>
              <a:t>( </a:t>
            </a:r>
            <a:r>
              <a:rPr lang="en-US" altLang="zh-CN" sz="2400" b="1" i="1">
                <a:solidFill>
                  <a:srgbClr val="FF0000"/>
                </a:solidFill>
                <a:latin typeface="Times New Roman" panose="02020603050405020304" pitchFamily="18" charset="0"/>
                <a:cs typeface="Arial" panose="020B0604020202020204" pitchFamily="34" charset="0"/>
              </a:rPr>
              <a:t>p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b="1" i="1">
                <a:solidFill>
                  <a:srgbClr val="FF0000"/>
                </a:solidFill>
                <a:latin typeface="Times New Roman" panose="02020603050405020304" pitchFamily="18" charset="0"/>
                <a:cs typeface="Arial" panose="020B0604020202020204" pitchFamily="34" charset="0"/>
              </a:rPr>
              <a:t>q</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a:solidFill>
                  <a:srgbClr val="FF0000"/>
                </a:solidFill>
                <a:latin typeface="Times New Roman" panose="02020603050405020304" pitchFamily="18" charset="0"/>
                <a:sym typeface="Symbol" panose="05050102010706020507" pitchFamily="18" charset="2"/>
              </a:rPr>
              <a:t>r</a:t>
            </a:r>
            <a:r>
              <a:rPr kumimoji="1" lang="en-US" altLang="zh-CN" sz="2400" b="1">
                <a:solidFill>
                  <a:srgbClr val="FF0000"/>
                </a:solidFill>
                <a:latin typeface="Times New Roman" panose="02020603050405020304" pitchFamily="18" charset="0"/>
                <a:sym typeface="Wingdings" panose="05000000000000000000" pitchFamily="2" charset="2"/>
              </a:rPr>
              <a:t>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lang="en-US" altLang="zh-CN" sz="2400" b="1">
                <a:solidFill>
                  <a:srgbClr val="FF0000"/>
                </a:solidFill>
                <a:latin typeface="Times New Roman" panose="02020603050405020304" pitchFamily="18" charset="0"/>
                <a:cs typeface="Arial" panose="020B0604020202020204" pitchFamily="34" charset="0"/>
              </a:rPr>
              <a:t>(¬</a:t>
            </a:r>
            <a:r>
              <a:rPr lang="en-US" altLang="zh-CN" sz="2400" b="1" i="1">
                <a:solidFill>
                  <a:srgbClr val="FF0000"/>
                </a:solidFill>
                <a:latin typeface="Times New Roman" panose="02020603050405020304" pitchFamily="18" charset="0"/>
                <a:cs typeface="Arial" panose="020B0604020202020204" pitchFamily="34" charset="0"/>
              </a:rPr>
              <a:t>p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a:t>
            </a:r>
            <a:r>
              <a:rPr lang="en-US" altLang="zh-CN" sz="2400" b="1" i="1">
                <a:solidFill>
                  <a:srgbClr val="FF0000"/>
                </a:solidFill>
                <a:latin typeface="Times New Roman" panose="02020603050405020304" pitchFamily="18" charset="0"/>
                <a:cs typeface="Arial" panose="020B0604020202020204" pitchFamily="34" charset="0"/>
              </a:rPr>
              <a:t>q</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 </a:t>
            </a:r>
            <a:r>
              <a:rPr kumimoji="1" lang="en-US" altLang="zh-CN" sz="2400" b="1" i="1">
                <a:solidFill>
                  <a:srgbClr val="FF0000"/>
                </a:solidFill>
                <a:latin typeface="Times New Roman" panose="02020603050405020304" pitchFamily="18" charset="0"/>
                <a:sym typeface="Symbol" panose="05050102010706020507" pitchFamily="18" charset="2"/>
              </a:rPr>
              <a:t>r</a:t>
            </a:r>
            <a:r>
              <a:rPr kumimoji="1" lang="en-US" altLang="zh-CN" sz="2400" b="1">
                <a:solidFill>
                  <a:srgbClr val="FF0000"/>
                </a:solidFill>
                <a:latin typeface="Times New Roman" panose="02020603050405020304" pitchFamily="18" charset="0"/>
                <a:sym typeface="Wingdings" panose="05000000000000000000" pitchFamily="2" charset="2"/>
              </a:rPr>
              <a:t> )</a:t>
            </a:r>
            <a:r>
              <a:rPr lang="en-US" altLang="zh-CN" sz="2400" b="1">
                <a:solidFill>
                  <a:srgbClr val="FF0000"/>
                </a:solidFill>
                <a:latin typeface="Times New Roman" panose="02020603050405020304" pitchFamily="18" charset="0"/>
                <a:cs typeface="Arial" panose="020B0604020202020204" pitchFamily="34" charset="0"/>
                <a:sym typeface="Symbol" panose="05050102010706020507" pitchFamily="18" charset="2"/>
              </a:rPr>
              <a:t> </a:t>
            </a:r>
          </a:p>
        </p:txBody>
      </p:sp>
    </p:spTree>
    <p:extLst>
      <p:ext uri="{BB962C8B-B14F-4D97-AF65-F5344CB8AC3E}">
        <p14:creationId xmlns:p14="http://schemas.microsoft.com/office/powerpoint/2010/main" val="1930101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7">
                                            <p:txEl>
                                              <p:pRg st="6" end="6"/>
                                            </p:txEl>
                                          </p:spTgt>
                                        </p:tgtEl>
                                        <p:attrNameLst>
                                          <p:attrName>style.visibility</p:attrName>
                                        </p:attrNameLst>
                                      </p:cBhvr>
                                      <p:to>
                                        <p:strVal val="visible"/>
                                      </p:to>
                                    </p:set>
                                    <p:animEffect transition="in" filter="box(in)">
                                      <p:cBhvr>
                                        <p:cTn id="12" dur="500"/>
                                        <p:tgtEl>
                                          <p:spTgt spid="36867">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6867">
                                            <p:txEl>
                                              <p:pRg st="7" end="7"/>
                                            </p:txEl>
                                          </p:spTgt>
                                        </p:tgtEl>
                                        <p:attrNameLst>
                                          <p:attrName>style.visibility</p:attrName>
                                        </p:attrNameLst>
                                      </p:cBhvr>
                                      <p:to>
                                        <p:strVal val="visible"/>
                                      </p:to>
                                    </p:set>
                                    <p:animEffect transition="in" filter="box(in)">
                                      <p:cBhvr>
                                        <p:cTn id="15" dur="500"/>
                                        <p:tgtEl>
                                          <p:spTgt spid="36867">
                                            <p:txEl>
                                              <p:pRg st="7" end="7"/>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6867">
                                            <p:txEl>
                                              <p:pRg st="8" end="8"/>
                                            </p:txEl>
                                          </p:spTgt>
                                        </p:tgtEl>
                                        <p:attrNameLst>
                                          <p:attrName>style.visibility</p:attrName>
                                        </p:attrNameLst>
                                      </p:cBhvr>
                                      <p:to>
                                        <p:strVal val="visible"/>
                                      </p:to>
                                    </p:set>
                                    <p:animEffect transition="in" filter="box(in)">
                                      <p:cBhvr>
                                        <p:cTn id="18"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CN" altLang="en-US" sz="3600" dirty="0"/>
              <a:t>一个逻辑电路设计的例子</a:t>
            </a:r>
          </a:p>
        </p:txBody>
      </p:sp>
      <p:sp>
        <p:nvSpPr>
          <p:cNvPr id="10243" name="Rectangle 3"/>
          <p:cNvSpPr>
            <a:spLocks noGrp="1" noChangeArrowheads="1"/>
          </p:cNvSpPr>
          <p:nvPr>
            <p:ph idx="1"/>
          </p:nvPr>
        </p:nvSpPr>
        <p:spPr/>
        <p:txBody>
          <a:bodyPr/>
          <a:lstStyle/>
          <a:p>
            <a:pPr eaLnBrk="1" hangingPunct="1">
              <a:lnSpc>
                <a:spcPct val="120000"/>
              </a:lnSpc>
            </a:pPr>
            <a:r>
              <a:rPr lang="zh-CN" altLang="en-US" sz="2400" dirty="0">
                <a:latin typeface="Times New Roman" panose="02020603050405020304" pitchFamily="18" charset="0"/>
                <a:cs typeface="Times New Roman" panose="02020603050405020304" pitchFamily="18" charset="0"/>
              </a:rPr>
              <a:t>举重比赛中三个裁判中两个或者两个以上判定为成功则该次成绩有效</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设计一个电子打分器</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输出一个结果</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成功”或”失败”。</a:t>
            </a:r>
          </a:p>
        </p:txBody>
      </p:sp>
      <p:sp>
        <p:nvSpPr>
          <p:cNvPr id="2" name="日期占位符 1">
            <a:extLst>
              <a:ext uri="{FF2B5EF4-FFF2-40B4-BE49-F238E27FC236}">
                <a16:creationId xmlns:a16="http://schemas.microsoft.com/office/drawing/2014/main" id="{7E2E758F-34FB-0C47-B8D7-1BB3B337C17A}"/>
              </a:ext>
            </a:extLst>
          </p:cNvPr>
          <p:cNvSpPr>
            <a:spLocks noGrp="1"/>
          </p:cNvSpPr>
          <p:nvPr>
            <p:ph type="dt" sz="half" idx="2"/>
          </p:nvPr>
        </p:nvSpPr>
        <p:spPr/>
        <p:txBody>
          <a:bodyPr/>
          <a:lstStyle/>
          <a:p>
            <a:pPr>
              <a:defRPr/>
            </a:pPr>
            <a:fld id="{DBBB22E7-656A-CC43-8A57-792A496DE50C}"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1F7650A9-6008-7B46-B4D4-E705C3479DE9}"/>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10258"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F480CF9-084A-4618-8A0D-E6979E6B9FE6}" type="slidenum">
              <a:rPr lang="en-US" altLang="zh-CN" smtClean="0"/>
              <a:pPr/>
              <a:t>41</a:t>
            </a:fld>
            <a:endParaRPr lang="en-US" altLang="zh-CN" dirty="0"/>
          </a:p>
        </p:txBody>
      </p:sp>
      <p:sp>
        <p:nvSpPr>
          <p:cNvPr id="10244" name="Text Box 4"/>
          <p:cNvSpPr txBox="1">
            <a:spLocks noChangeArrowheads="1"/>
          </p:cNvSpPr>
          <p:nvPr/>
        </p:nvSpPr>
        <p:spPr bwMode="auto">
          <a:xfrm>
            <a:off x="1116013" y="3573463"/>
            <a:ext cx="360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000" b="1" dirty="0">
                <a:latin typeface="Times New Roman" panose="02020603050405020304" pitchFamily="18" charset="0"/>
                <a:cs typeface="Times New Roman" panose="02020603050405020304" pitchFamily="18" charset="0"/>
              </a:rPr>
              <a:t>定义一个布尔函数</a:t>
            </a:r>
            <a:r>
              <a:rPr lang="en-US" altLang="zh-CN" sz="2000" b="1" dirty="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f</a:t>
            </a:r>
            <a:r>
              <a:rPr lang="en-US" altLang="zh-CN" sz="2000" b="1" dirty="0">
                <a:latin typeface="Times New Roman" panose="02020603050405020304" pitchFamily="18" charset="0"/>
                <a:cs typeface="Times New Roman" panose="02020603050405020304" pitchFamily="18" charset="0"/>
              </a:rPr>
              <a:t>(</a:t>
            </a:r>
            <a:r>
              <a:rPr lang="en-US" altLang="zh-CN" sz="2000" b="1" i="1" dirty="0" err="1">
                <a:latin typeface="Times New Roman" panose="02020603050405020304" pitchFamily="18" charset="0"/>
                <a:cs typeface="Times New Roman" panose="02020603050405020304" pitchFamily="18" charset="0"/>
              </a:rPr>
              <a:t>x</a:t>
            </a:r>
            <a:r>
              <a:rPr lang="en-US" altLang="zh-CN" sz="2000" b="1" dirty="0" err="1">
                <a:latin typeface="Times New Roman" panose="02020603050405020304" pitchFamily="18" charset="0"/>
                <a:cs typeface="Times New Roman" panose="02020603050405020304" pitchFamily="18" charset="0"/>
              </a:rPr>
              <a:t>,</a:t>
            </a:r>
            <a:r>
              <a:rPr lang="en-US" altLang="zh-CN" sz="2000" b="1" i="1" dirty="0" err="1">
                <a:latin typeface="Times New Roman" panose="02020603050405020304" pitchFamily="18" charset="0"/>
                <a:cs typeface="Times New Roman" panose="02020603050405020304" pitchFamily="18" charset="0"/>
              </a:rPr>
              <a:t>y</a:t>
            </a:r>
            <a:r>
              <a:rPr lang="en-US" altLang="zh-CN" sz="2000" b="1" dirty="0" err="1">
                <a:latin typeface="Times New Roman" panose="02020603050405020304" pitchFamily="18" charset="0"/>
                <a:cs typeface="Times New Roman" panose="02020603050405020304" pitchFamily="18" charset="0"/>
              </a:rPr>
              <a:t>,</a:t>
            </a:r>
            <a:r>
              <a:rPr lang="en-US" altLang="zh-CN" sz="2000" b="1" i="1" dirty="0" err="1">
                <a:latin typeface="Times New Roman" panose="02020603050405020304" pitchFamily="18" charset="0"/>
                <a:cs typeface="Times New Roman" panose="02020603050405020304" pitchFamily="18" charset="0"/>
              </a:rPr>
              <a:t>z</a:t>
            </a:r>
            <a:r>
              <a:rPr lang="en-US" altLang="zh-CN" sz="2000" b="1" dirty="0">
                <a:latin typeface="Times New Roman" panose="02020603050405020304" pitchFamily="18" charset="0"/>
                <a:cs typeface="Times New Roman" panose="02020603050405020304" pitchFamily="18" charset="0"/>
              </a:rPr>
              <a:t>)=1 </a:t>
            </a:r>
            <a:r>
              <a:rPr lang="en-US" altLang="zh-CN" sz="2000" b="1" dirty="0" err="1">
                <a:latin typeface="Times New Roman" panose="02020603050405020304" pitchFamily="18" charset="0"/>
                <a:cs typeface="Times New Roman" panose="02020603050405020304" pitchFamily="18" charset="0"/>
              </a:rPr>
              <a:t>iff</a:t>
            </a:r>
            <a:r>
              <a:rPr lang="en-US" altLang="zh-CN" sz="2000" b="1" dirty="0">
                <a:latin typeface="Times New Roman" panose="02020603050405020304" pitchFamily="18" charset="0"/>
                <a:cs typeface="Times New Roman" panose="02020603050405020304" pitchFamily="18" charset="0"/>
              </a:rPr>
              <a:t>.  </a:t>
            </a:r>
            <a:r>
              <a:rPr lang="en-US" altLang="zh-CN" sz="2000" b="1" i="1" dirty="0" err="1">
                <a:latin typeface="Times New Roman" panose="02020603050405020304" pitchFamily="18" charset="0"/>
                <a:cs typeface="Times New Roman" panose="02020603050405020304" pitchFamily="18" charset="0"/>
              </a:rPr>
              <a:t>x</a:t>
            </a:r>
            <a:r>
              <a:rPr lang="en-US" altLang="zh-CN" sz="2000" b="1" dirty="0" err="1">
                <a:latin typeface="Times New Roman" panose="02020603050405020304" pitchFamily="18" charset="0"/>
                <a:cs typeface="Times New Roman" panose="02020603050405020304" pitchFamily="18" charset="0"/>
              </a:rPr>
              <a:t>,</a:t>
            </a:r>
            <a:r>
              <a:rPr lang="en-US" altLang="zh-CN" sz="2000" b="1" i="1" dirty="0" err="1">
                <a:latin typeface="Times New Roman" panose="02020603050405020304" pitchFamily="18" charset="0"/>
                <a:cs typeface="Times New Roman" panose="02020603050405020304" pitchFamily="18" charset="0"/>
              </a:rPr>
              <a:t>y</a:t>
            </a:r>
            <a:r>
              <a:rPr lang="en-US" altLang="zh-CN" sz="2000" b="1" dirty="0" err="1">
                <a:latin typeface="Times New Roman" panose="02020603050405020304" pitchFamily="18" charset="0"/>
                <a:cs typeface="Times New Roman" panose="02020603050405020304" pitchFamily="18" charset="0"/>
              </a:rPr>
              <a:t>,</a:t>
            </a:r>
            <a:r>
              <a:rPr lang="en-US" altLang="zh-CN" sz="2000" b="1" i="1" dirty="0" err="1">
                <a:latin typeface="Times New Roman" panose="02020603050405020304" pitchFamily="18" charset="0"/>
                <a:cs typeface="Times New Roman" panose="02020603050405020304" pitchFamily="18" charset="0"/>
              </a:rPr>
              <a:t>z</a:t>
            </a:r>
            <a:r>
              <a:rPr lang="en-US" altLang="zh-CN" sz="2000" b="1" i="1"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至少有两个为</a:t>
            </a:r>
            <a:r>
              <a:rPr lang="en-US" altLang="zh-CN" sz="2000" b="1" dirty="0">
                <a:latin typeface="Times New Roman" panose="02020603050405020304" pitchFamily="18" charset="0"/>
                <a:cs typeface="Times New Roman" panose="02020603050405020304" pitchFamily="18" charset="0"/>
              </a:rPr>
              <a:t>1</a:t>
            </a:r>
            <a:r>
              <a:rPr lang="zh-CN" altLang="en-US" sz="2000" b="1" dirty="0">
                <a:latin typeface="Times New Roman" panose="02020603050405020304" pitchFamily="18" charset="0"/>
                <a:cs typeface="Times New Roman" panose="02020603050405020304" pitchFamily="18" charset="0"/>
              </a:rPr>
              <a:t>。</a:t>
            </a:r>
          </a:p>
        </p:txBody>
      </p:sp>
      <p:sp>
        <p:nvSpPr>
          <p:cNvPr id="10245" name="Line 5"/>
          <p:cNvSpPr>
            <a:spLocks noChangeShapeType="1"/>
          </p:cNvSpPr>
          <p:nvPr/>
        </p:nvSpPr>
        <p:spPr bwMode="auto">
          <a:xfrm>
            <a:off x="5591175" y="3300413"/>
            <a:ext cx="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0246" name="Line 6"/>
          <p:cNvSpPr>
            <a:spLocks noChangeShapeType="1"/>
          </p:cNvSpPr>
          <p:nvPr/>
        </p:nvSpPr>
        <p:spPr bwMode="auto">
          <a:xfrm>
            <a:off x="6200775" y="3300413"/>
            <a:ext cx="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0247" name="Line 7"/>
          <p:cNvSpPr>
            <a:spLocks noChangeShapeType="1"/>
          </p:cNvSpPr>
          <p:nvPr/>
        </p:nvSpPr>
        <p:spPr bwMode="auto">
          <a:xfrm>
            <a:off x="6810375" y="3300413"/>
            <a:ext cx="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0248" name="Text Box 8"/>
          <p:cNvSpPr txBox="1">
            <a:spLocks noChangeArrowheads="1"/>
          </p:cNvSpPr>
          <p:nvPr/>
        </p:nvSpPr>
        <p:spPr bwMode="auto">
          <a:xfrm>
            <a:off x="5114925" y="32861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x</a:t>
            </a:r>
            <a:endParaRPr kumimoji="1" lang="en-US" altLang="zh-CN" sz="2400" b="1">
              <a:latin typeface="Times New Roman" panose="02020603050405020304" pitchFamily="18" charset="0"/>
              <a:cs typeface="Times New Roman" panose="02020603050405020304" pitchFamily="18" charset="0"/>
            </a:endParaRPr>
          </a:p>
        </p:txBody>
      </p:sp>
      <p:sp>
        <p:nvSpPr>
          <p:cNvPr id="10249" name="Text Box 9"/>
          <p:cNvSpPr txBox="1">
            <a:spLocks noChangeArrowheads="1"/>
          </p:cNvSpPr>
          <p:nvPr/>
        </p:nvSpPr>
        <p:spPr bwMode="auto">
          <a:xfrm>
            <a:off x="6286500" y="32861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z</a:t>
            </a:r>
            <a:endParaRPr kumimoji="1" lang="en-US" altLang="zh-CN" sz="2400" b="1">
              <a:latin typeface="Times New Roman" panose="02020603050405020304" pitchFamily="18" charset="0"/>
              <a:cs typeface="Times New Roman" panose="02020603050405020304" pitchFamily="18" charset="0"/>
            </a:endParaRPr>
          </a:p>
        </p:txBody>
      </p:sp>
      <p:sp>
        <p:nvSpPr>
          <p:cNvPr id="10250" name="Text Box 10"/>
          <p:cNvSpPr txBox="1">
            <a:spLocks noChangeArrowheads="1"/>
          </p:cNvSpPr>
          <p:nvPr/>
        </p:nvSpPr>
        <p:spPr bwMode="auto">
          <a:xfrm>
            <a:off x="5738813" y="32861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a:latin typeface="Times New Roman" panose="02020603050405020304" pitchFamily="18" charset="0"/>
                <a:cs typeface="Times New Roman" panose="02020603050405020304" pitchFamily="18" charset="0"/>
              </a:rPr>
              <a:t>y</a:t>
            </a:r>
            <a:endParaRPr kumimoji="1" lang="en-US" altLang="zh-CN" sz="2400" b="1">
              <a:latin typeface="Times New Roman" panose="02020603050405020304" pitchFamily="18" charset="0"/>
              <a:cs typeface="Times New Roman" panose="02020603050405020304" pitchFamily="18" charset="0"/>
            </a:endParaRPr>
          </a:p>
        </p:txBody>
      </p:sp>
      <p:sp>
        <p:nvSpPr>
          <p:cNvPr id="10251" name="Text Box 11"/>
          <p:cNvSpPr txBox="1">
            <a:spLocks noChangeArrowheads="1"/>
          </p:cNvSpPr>
          <p:nvPr/>
        </p:nvSpPr>
        <p:spPr bwMode="auto">
          <a:xfrm>
            <a:off x="5133975" y="3937000"/>
            <a:ext cx="304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000" b="1" dirty="0">
                <a:latin typeface="Times New Roman" panose="02020603050405020304" pitchFamily="18" charset="0"/>
                <a:cs typeface="Times New Roman" panose="02020603050405020304" pitchFamily="18" charset="0"/>
              </a:rPr>
              <a:t>00010111</a:t>
            </a:r>
          </a:p>
        </p:txBody>
      </p:sp>
      <p:sp>
        <p:nvSpPr>
          <p:cNvPr id="10252" name="Text Box 12"/>
          <p:cNvSpPr txBox="1">
            <a:spLocks noChangeArrowheads="1"/>
          </p:cNvSpPr>
          <p:nvPr/>
        </p:nvSpPr>
        <p:spPr bwMode="auto">
          <a:xfrm>
            <a:off x="5786438" y="3929063"/>
            <a:ext cx="304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000" b="1" dirty="0">
                <a:latin typeface="Times New Roman" panose="02020603050405020304" pitchFamily="18" charset="0"/>
                <a:cs typeface="Times New Roman" panose="02020603050405020304" pitchFamily="18" charset="0"/>
              </a:rPr>
              <a:t>00101011</a:t>
            </a:r>
          </a:p>
        </p:txBody>
      </p:sp>
      <p:sp>
        <p:nvSpPr>
          <p:cNvPr id="10253" name="Text Box 13"/>
          <p:cNvSpPr txBox="1">
            <a:spLocks noChangeArrowheads="1"/>
          </p:cNvSpPr>
          <p:nvPr/>
        </p:nvSpPr>
        <p:spPr bwMode="auto">
          <a:xfrm>
            <a:off x="6372225" y="3933825"/>
            <a:ext cx="304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000" b="1" dirty="0">
                <a:latin typeface="Times New Roman" panose="02020603050405020304" pitchFamily="18" charset="0"/>
                <a:cs typeface="Times New Roman" panose="02020603050405020304" pitchFamily="18" charset="0"/>
              </a:rPr>
              <a:t>01001101</a:t>
            </a:r>
          </a:p>
        </p:txBody>
      </p:sp>
      <p:sp>
        <p:nvSpPr>
          <p:cNvPr id="10254" name="Text Box 14"/>
          <p:cNvSpPr txBox="1">
            <a:spLocks noChangeArrowheads="1"/>
          </p:cNvSpPr>
          <p:nvPr/>
        </p:nvSpPr>
        <p:spPr bwMode="auto">
          <a:xfrm>
            <a:off x="7089775" y="33242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en-US" altLang="zh-CN" sz="2400" b="1" i="1" dirty="0">
                <a:latin typeface="Times New Roman" panose="02020603050405020304" pitchFamily="18" charset="0"/>
                <a:cs typeface="Times New Roman" panose="02020603050405020304" pitchFamily="18" charset="0"/>
              </a:rPr>
              <a:t>f</a:t>
            </a:r>
            <a:r>
              <a:rPr kumimoji="1" lang="en-US" altLang="zh-CN" sz="2400" b="1" dirty="0">
                <a:latin typeface="Times New Roman" panose="02020603050405020304" pitchFamily="18" charset="0"/>
                <a:cs typeface="Times New Roman" panose="02020603050405020304" pitchFamily="18" charset="0"/>
              </a:rPr>
              <a:t>(</a:t>
            </a:r>
            <a:r>
              <a:rPr kumimoji="1" lang="en-US" altLang="zh-CN" sz="2400" b="1" i="1" dirty="0" err="1">
                <a:latin typeface="Times New Roman" panose="02020603050405020304" pitchFamily="18" charset="0"/>
                <a:cs typeface="Times New Roman" panose="02020603050405020304" pitchFamily="18" charset="0"/>
              </a:rPr>
              <a:t>x,y,z</a:t>
            </a:r>
            <a:r>
              <a:rPr kumimoji="1" lang="en-US" altLang="zh-CN" sz="2400" b="1" dirty="0">
                <a:latin typeface="Times New Roman" panose="02020603050405020304" pitchFamily="18" charset="0"/>
                <a:cs typeface="Times New Roman" panose="02020603050405020304" pitchFamily="18" charset="0"/>
              </a:rPr>
              <a:t>)</a:t>
            </a:r>
          </a:p>
        </p:txBody>
      </p:sp>
      <p:sp>
        <p:nvSpPr>
          <p:cNvPr id="10255" name="Text Box 15"/>
          <p:cNvSpPr txBox="1">
            <a:spLocks noChangeArrowheads="1"/>
          </p:cNvSpPr>
          <p:nvPr/>
        </p:nvSpPr>
        <p:spPr bwMode="auto">
          <a:xfrm>
            <a:off x="7381875" y="3916363"/>
            <a:ext cx="304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000" b="1" dirty="0">
                <a:latin typeface="Times New Roman" panose="02020603050405020304" pitchFamily="18" charset="0"/>
                <a:cs typeface="Times New Roman" panose="02020603050405020304" pitchFamily="18" charset="0"/>
              </a:rPr>
              <a:t>00001111</a:t>
            </a:r>
          </a:p>
        </p:txBody>
      </p:sp>
      <p:sp>
        <p:nvSpPr>
          <p:cNvPr id="10256" name="Line 16"/>
          <p:cNvSpPr>
            <a:spLocks noChangeShapeType="1"/>
          </p:cNvSpPr>
          <p:nvPr/>
        </p:nvSpPr>
        <p:spPr bwMode="auto">
          <a:xfrm>
            <a:off x="5038725" y="3819525"/>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0257" name="Text Box 17"/>
          <p:cNvSpPr txBox="1">
            <a:spLocks noChangeArrowheads="1"/>
          </p:cNvSpPr>
          <p:nvPr/>
        </p:nvSpPr>
        <p:spPr bwMode="auto">
          <a:xfrm>
            <a:off x="1476375" y="4724400"/>
            <a:ext cx="3024188" cy="1257300"/>
          </a:xfrm>
          <a:prstGeom prst="rect">
            <a:avLst/>
          </a:prstGeom>
          <a:solidFill>
            <a:srgbClr val="FFFFCC"/>
          </a:solidFill>
          <a:ln w="57150" cmpd="thinThick">
            <a:solidFill>
              <a:srgbClr val="FFCC99"/>
            </a:solidFill>
            <a:miter lim="800000"/>
            <a:headEnd/>
            <a:tailEnd/>
          </a:ln>
          <a:effectLst>
            <a:outerShdw dist="107763" dir="8100000" algn="ctr" rotWithShape="0">
              <a:schemeClr val="bg2">
                <a:alpha val="50000"/>
              </a:schemeClr>
            </a:outerShdw>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dirty="0">
                <a:latin typeface="Times New Roman" panose="02020603050405020304" pitchFamily="18" charset="0"/>
                <a:cs typeface="Times New Roman" panose="02020603050405020304" pitchFamily="18" charset="0"/>
              </a:rPr>
              <a:t>相应的布尔表达式</a:t>
            </a:r>
            <a:r>
              <a:rPr lang="en-US" altLang="zh-CN" sz="2000" b="1" dirty="0">
                <a:latin typeface="Times New Roman" panose="02020603050405020304" pitchFamily="18" charset="0"/>
                <a:cs typeface="Times New Roman" panose="02020603050405020304" pitchFamily="18" charset="0"/>
              </a:rPr>
              <a:t>:</a:t>
            </a:r>
          </a:p>
          <a:p>
            <a:pPr eaLnBrk="1" hangingPunct="1">
              <a:spcBef>
                <a:spcPct val="20000"/>
              </a:spcBef>
            </a:pPr>
            <a:r>
              <a:rPr lang="en-US" altLang="zh-CN" sz="2400" b="1" dirty="0">
                <a:latin typeface="Times New Roman" panose="02020603050405020304" pitchFamily="18" charset="0"/>
                <a:cs typeface="Times New Roman" panose="02020603050405020304" pitchFamily="18" charset="0"/>
              </a:rPr>
              <a:t>(</a:t>
            </a:r>
            <a:r>
              <a:rPr lang="en-US" altLang="zh-CN" sz="2400" b="1" i="1" dirty="0" err="1">
                <a:latin typeface="Times New Roman" panose="02020603050405020304" pitchFamily="18" charset="0"/>
                <a:cs typeface="Times New Roman" panose="02020603050405020304" pitchFamily="18" charset="0"/>
              </a:rPr>
              <a:t>x</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z</a:t>
            </a:r>
            <a:r>
              <a:rPr lang="en-US" altLang="zh-CN" sz="24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b="1" dirty="0">
                <a:latin typeface="Times New Roman" panose="02020603050405020304" pitchFamily="18" charset="0"/>
                <a:cs typeface="Times New Roman" panose="02020603050405020304" pitchFamily="18" charset="0"/>
              </a:rPr>
              <a:t>(</a:t>
            </a:r>
            <a:r>
              <a:rPr lang="en-US" altLang="zh-CN" sz="2400" b="1" i="1" dirty="0" err="1">
                <a:latin typeface="Times New Roman" panose="02020603050405020304" pitchFamily="18" charset="0"/>
                <a:cs typeface="Times New Roman" panose="02020603050405020304" pitchFamily="18" charset="0"/>
              </a:rPr>
              <a:t>x</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z</a:t>
            </a:r>
            <a:r>
              <a:rPr lang="en-US" altLang="zh-CN" sz="24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b="1" dirty="0">
                <a:latin typeface="Times New Roman" panose="02020603050405020304" pitchFamily="18" charset="0"/>
                <a:cs typeface="Times New Roman" panose="02020603050405020304" pitchFamily="18" charset="0"/>
              </a:rPr>
              <a:t>(</a:t>
            </a:r>
            <a:r>
              <a:rPr lang="en-US" altLang="zh-CN" sz="2400" b="1" i="1" dirty="0" err="1">
                <a:latin typeface="Times New Roman" panose="02020603050405020304" pitchFamily="18" charset="0"/>
                <a:cs typeface="Times New Roman" panose="02020603050405020304" pitchFamily="18" charset="0"/>
              </a:rPr>
              <a:t>x</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z</a:t>
            </a:r>
            <a:r>
              <a:rPr lang="en-US" altLang="zh-CN" sz="24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2400" b="1" dirty="0">
                <a:latin typeface="Times New Roman" panose="02020603050405020304" pitchFamily="18" charset="0"/>
                <a:cs typeface="Times New Roman" panose="02020603050405020304" pitchFamily="18" charset="0"/>
              </a:rPr>
              <a:t>(</a:t>
            </a:r>
            <a:r>
              <a:rPr lang="en-US" altLang="zh-CN" sz="2400" b="1" i="1" dirty="0" err="1">
                <a:latin typeface="Times New Roman" panose="02020603050405020304" pitchFamily="18" charset="0"/>
                <a:cs typeface="Times New Roman" panose="02020603050405020304" pitchFamily="18" charset="0"/>
              </a:rPr>
              <a:t>x</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y</a:t>
            </a:r>
            <a:r>
              <a:rPr lang="en-US" altLang="zh-CN" sz="2400" b="1" dirty="0" err="1">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i="1" dirty="0" err="1">
                <a:latin typeface="Times New Roman" panose="02020603050405020304" pitchFamily="18" charset="0"/>
                <a:cs typeface="Times New Roman" panose="02020603050405020304" pitchFamily="18" charset="0"/>
                <a:sym typeface="Symbol" panose="05050102010706020507" pitchFamily="18" charset="2"/>
              </a:rPr>
              <a:t>z</a:t>
            </a:r>
            <a:r>
              <a:rPr lang="en-US" altLang="zh-CN" sz="2400" b="1" dirty="0">
                <a:latin typeface="Times New Roman" panose="02020603050405020304" pitchFamily="18" charset="0"/>
                <a:cs typeface="Times New Roman" panose="02020603050405020304" pitchFamily="18" charset="0"/>
                <a:sym typeface="Symbol" panose="05050102010706020507" pitchFamily="18" charset="2"/>
              </a:rPr>
              <a:t>)</a:t>
            </a:r>
          </a:p>
        </p:txBody>
      </p:sp>
      <p:cxnSp>
        <p:nvCxnSpPr>
          <p:cNvPr id="19" name="直接连接符 4"/>
          <p:cNvCxnSpPr>
            <a:cxnSpLocks noChangeShapeType="1"/>
          </p:cNvCxnSpPr>
          <p:nvPr/>
        </p:nvCxnSpPr>
        <p:spPr bwMode="auto">
          <a:xfrm>
            <a:off x="1673208" y="5238436"/>
            <a:ext cx="142875"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0" name="直接连接符 4"/>
          <p:cNvCxnSpPr>
            <a:cxnSpLocks noChangeShapeType="1"/>
          </p:cNvCxnSpPr>
          <p:nvPr/>
        </p:nvCxnSpPr>
        <p:spPr bwMode="auto">
          <a:xfrm>
            <a:off x="2321280" y="5616948"/>
            <a:ext cx="142875"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1" name="直接连接符 4"/>
          <p:cNvCxnSpPr>
            <a:cxnSpLocks noChangeShapeType="1"/>
          </p:cNvCxnSpPr>
          <p:nvPr/>
        </p:nvCxnSpPr>
        <p:spPr bwMode="auto">
          <a:xfrm>
            <a:off x="3248148" y="5256267"/>
            <a:ext cx="142875"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 name="直接连接符 9"/>
          <p:cNvCxnSpPr>
            <a:cxnSpLocks noChangeShapeType="1"/>
          </p:cNvCxnSpPr>
          <p:nvPr/>
        </p:nvCxnSpPr>
        <p:spPr bwMode="auto">
          <a:xfrm>
            <a:off x="5133975" y="5464274"/>
            <a:ext cx="2622550" cy="0"/>
          </a:xfrm>
          <a:prstGeom prst="line">
            <a:avLst/>
          </a:prstGeom>
          <a:noFill/>
          <a:ln w="1905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24" name="直接连接符 9"/>
          <p:cNvCxnSpPr>
            <a:cxnSpLocks noChangeShapeType="1"/>
          </p:cNvCxnSpPr>
          <p:nvPr/>
        </p:nvCxnSpPr>
        <p:spPr bwMode="auto">
          <a:xfrm>
            <a:off x="5133975" y="5805264"/>
            <a:ext cx="2622550" cy="0"/>
          </a:xfrm>
          <a:prstGeom prst="line">
            <a:avLst/>
          </a:prstGeom>
          <a:noFill/>
          <a:ln w="1905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25" name="直接连接符 9"/>
          <p:cNvCxnSpPr>
            <a:cxnSpLocks noChangeShapeType="1"/>
          </p:cNvCxnSpPr>
          <p:nvPr/>
        </p:nvCxnSpPr>
        <p:spPr bwMode="auto">
          <a:xfrm>
            <a:off x="5133975" y="6093296"/>
            <a:ext cx="2622550" cy="0"/>
          </a:xfrm>
          <a:prstGeom prst="line">
            <a:avLst/>
          </a:prstGeom>
          <a:noFill/>
          <a:ln w="1905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26" name="直接连接符 9"/>
          <p:cNvCxnSpPr>
            <a:cxnSpLocks noChangeShapeType="1"/>
          </p:cNvCxnSpPr>
          <p:nvPr/>
        </p:nvCxnSpPr>
        <p:spPr bwMode="auto">
          <a:xfrm>
            <a:off x="5146675" y="6437313"/>
            <a:ext cx="2622550" cy="0"/>
          </a:xfrm>
          <a:prstGeom prst="line">
            <a:avLst/>
          </a:prstGeom>
          <a:noFill/>
          <a:ln w="19050" algn="ctr">
            <a:solidFill>
              <a:srgbClr val="FF0000"/>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4110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71DB05-99FE-2040-A4D8-E315C6A8FA8E}"/>
              </a:ext>
            </a:extLst>
          </p:cNvPr>
          <p:cNvSpPr>
            <a:spLocks noGrp="1"/>
          </p:cNvSpPr>
          <p:nvPr>
            <p:ph type="title"/>
          </p:nvPr>
        </p:nvSpPr>
        <p:spPr/>
        <p:txBody>
          <a:bodyPr/>
          <a:lstStyle/>
          <a:p>
            <a:r>
              <a:rPr lang="zh-CN" altLang="en-US" sz="4000" dirty="0"/>
              <a:t>一个逻辑电路设计的例子</a:t>
            </a:r>
            <a:endParaRPr kumimoji="1" lang="zh-CN" altLang="en-US" dirty="0"/>
          </a:p>
        </p:txBody>
      </p:sp>
      <p:sp>
        <p:nvSpPr>
          <p:cNvPr id="4" name="日期占位符 3">
            <a:extLst>
              <a:ext uri="{FF2B5EF4-FFF2-40B4-BE49-F238E27FC236}">
                <a16:creationId xmlns:a16="http://schemas.microsoft.com/office/drawing/2014/main" id="{913B5659-B6FB-5049-8ABE-FE00151FDA98}"/>
              </a:ext>
            </a:extLst>
          </p:cNvPr>
          <p:cNvSpPr>
            <a:spLocks noGrp="1"/>
          </p:cNvSpPr>
          <p:nvPr>
            <p:ph type="dt" sz="half" idx="2"/>
          </p:nvPr>
        </p:nvSpPr>
        <p:spPr/>
        <p:txBody>
          <a:bodyPr/>
          <a:lstStyle/>
          <a:p>
            <a:pPr>
              <a:defRPr/>
            </a:pPr>
            <a:fld id="{434908AE-8CA9-6B40-9F5F-EE9F3F1FB2C0}"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5" name="页脚占位符 4">
            <a:extLst>
              <a:ext uri="{FF2B5EF4-FFF2-40B4-BE49-F238E27FC236}">
                <a16:creationId xmlns:a16="http://schemas.microsoft.com/office/drawing/2014/main" id="{8A763623-C0DD-9E4A-A689-D4D73196D8AE}"/>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C29ABCB2-DA97-4943-BF35-C214368A0ADB}"/>
              </a:ext>
            </a:extLst>
          </p:cNvPr>
          <p:cNvSpPr>
            <a:spLocks noGrp="1"/>
          </p:cNvSpPr>
          <p:nvPr>
            <p:ph type="sldNum" sz="quarter" idx="4"/>
          </p:nvPr>
        </p:nvSpPr>
        <p:spPr/>
        <p:txBody>
          <a:bodyPr/>
          <a:lstStyle/>
          <a:p>
            <a:fld id="{EF2CBC89-708E-48CD-BCD6-CCB7D6409EDD}" type="slidenum">
              <a:rPr lang="en-US" altLang="zh-CN" smtClean="0"/>
              <a:pPr/>
              <a:t>42</a:t>
            </a:fld>
            <a:endParaRPr lang="en-US" altLang="zh-CN" dirty="0"/>
          </a:p>
        </p:txBody>
      </p:sp>
      <p:pic>
        <p:nvPicPr>
          <p:cNvPr id="7" name="图片 6">
            <a:extLst>
              <a:ext uri="{FF2B5EF4-FFF2-40B4-BE49-F238E27FC236}">
                <a16:creationId xmlns:a16="http://schemas.microsoft.com/office/drawing/2014/main" id="{06CA0E97-6013-4A4E-AE72-6CFF195434B9}"/>
              </a:ext>
            </a:extLst>
          </p:cNvPr>
          <p:cNvPicPr>
            <a:picLocks noChangeAspect="1"/>
          </p:cNvPicPr>
          <p:nvPr/>
        </p:nvPicPr>
        <p:blipFill>
          <a:blip r:embed="rId3"/>
          <a:stretch>
            <a:fillRect/>
          </a:stretch>
        </p:blipFill>
        <p:spPr>
          <a:xfrm>
            <a:off x="1135521" y="1772816"/>
            <a:ext cx="7431946" cy="3737961"/>
          </a:xfrm>
          <a:prstGeom prst="rect">
            <a:avLst/>
          </a:prstGeom>
        </p:spPr>
      </p:pic>
      <p:pic>
        <p:nvPicPr>
          <p:cNvPr id="8" name="图片 7">
            <a:extLst>
              <a:ext uri="{FF2B5EF4-FFF2-40B4-BE49-F238E27FC236}">
                <a16:creationId xmlns:a16="http://schemas.microsoft.com/office/drawing/2014/main" id="{1F083CAE-E7BD-5040-BC61-1BA5DC5E6828}"/>
              </a:ext>
            </a:extLst>
          </p:cNvPr>
          <p:cNvPicPr>
            <a:picLocks noChangeAspect="1"/>
          </p:cNvPicPr>
          <p:nvPr/>
        </p:nvPicPr>
        <p:blipFill>
          <a:blip r:embed="rId4"/>
          <a:stretch>
            <a:fillRect/>
          </a:stretch>
        </p:blipFill>
        <p:spPr>
          <a:xfrm>
            <a:off x="1138593" y="5639883"/>
            <a:ext cx="6597667" cy="320036"/>
          </a:xfrm>
          <a:prstGeom prst="rect">
            <a:avLst/>
          </a:prstGeom>
        </p:spPr>
      </p:pic>
    </p:spTree>
    <p:extLst>
      <p:ext uri="{BB962C8B-B14F-4D97-AF65-F5344CB8AC3E}">
        <p14:creationId xmlns:p14="http://schemas.microsoft.com/office/powerpoint/2010/main" val="613568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2D86F2-2CDF-BE4F-BACB-3446F99F1394}"/>
              </a:ext>
            </a:extLst>
          </p:cNvPr>
          <p:cNvSpPr>
            <a:spLocks noGrp="1"/>
          </p:cNvSpPr>
          <p:nvPr>
            <p:ph type="title"/>
          </p:nvPr>
        </p:nvSpPr>
        <p:spPr/>
        <p:txBody>
          <a:bodyPr/>
          <a:lstStyle/>
          <a:p>
            <a:r>
              <a:rPr kumimoji="1" lang="zh-CN" altLang="en-US" dirty="0"/>
              <a:t>用卡诺图化简</a:t>
            </a:r>
          </a:p>
        </p:txBody>
      </p:sp>
      <p:sp>
        <p:nvSpPr>
          <p:cNvPr id="3" name="日期占位符 2">
            <a:extLst>
              <a:ext uri="{FF2B5EF4-FFF2-40B4-BE49-F238E27FC236}">
                <a16:creationId xmlns:a16="http://schemas.microsoft.com/office/drawing/2014/main" id="{DB903D41-F1C5-4A43-B218-5570094291F2}"/>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29D4ACC6-1608-CD4A-AFFC-6D705DC74F48}"/>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32ECE82A-3A21-2442-A717-AEF931771F85}"/>
              </a:ext>
            </a:extLst>
          </p:cNvPr>
          <p:cNvSpPr>
            <a:spLocks noGrp="1"/>
          </p:cNvSpPr>
          <p:nvPr>
            <p:ph type="sldNum" sz="quarter" idx="4"/>
          </p:nvPr>
        </p:nvSpPr>
        <p:spPr/>
        <p:txBody>
          <a:bodyPr/>
          <a:lstStyle/>
          <a:p>
            <a:fld id="{EF2CBC89-708E-48CD-BCD6-CCB7D6409EDD}" type="slidenum">
              <a:rPr lang="en-US" altLang="zh-CN" smtClean="0"/>
              <a:pPr/>
              <a:t>43</a:t>
            </a:fld>
            <a:endParaRPr lang="en-US" altLang="zh-CN" dirty="0"/>
          </a:p>
        </p:txBody>
      </p:sp>
      <p:pic>
        <p:nvPicPr>
          <p:cNvPr id="6" name="图片 5">
            <a:extLst>
              <a:ext uri="{FF2B5EF4-FFF2-40B4-BE49-F238E27FC236}">
                <a16:creationId xmlns:a16="http://schemas.microsoft.com/office/drawing/2014/main" id="{839C49FC-33E6-9D4D-9A9C-E31D326ABA87}"/>
              </a:ext>
            </a:extLst>
          </p:cNvPr>
          <p:cNvPicPr>
            <a:picLocks noChangeAspect="1"/>
          </p:cNvPicPr>
          <p:nvPr/>
        </p:nvPicPr>
        <p:blipFill>
          <a:blip r:embed="rId2"/>
          <a:stretch>
            <a:fillRect/>
          </a:stretch>
        </p:blipFill>
        <p:spPr>
          <a:xfrm>
            <a:off x="808528" y="2258060"/>
            <a:ext cx="7154372" cy="3439194"/>
          </a:xfrm>
          <a:prstGeom prst="rect">
            <a:avLst/>
          </a:prstGeom>
        </p:spPr>
      </p:pic>
    </p:spTree>
    <p:extLst>
      <p:ext uri="{BB962C8B-B14F-4D97-AF65-F5344CB8AC3E}">
        <p14:creationId xmlns:p14="http://schemas.microsoft.com/office/powerpoint/2010/main" val="443476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F7C00-E77C-544A-9FDB-EF02AEDA547F}"/>
              </a:ext>
            </a:extLst>
          </p:cNvPr>
          <p:cNvSpPr>
            <a:spLocks noGrp="1"/>
          </p:cNvSpPr>
          <p:nvPr>
            <p:ph type="title"/>
          </p:nvPr>
        </p:nvSpPr>
        <p:spPr/>
        <p:txBody>
          <a:bodyPr/>
          <a:lstStyle/>
          <a:p>
            <a:r>
              <a:rPr kumimoji="1" lang="zh-CN" altLang="en-US" dirty="0"/>
              <a:t>用卡诺图化简</a:t>
            </a:r>
          </a:p>
        </p:txBody>
      </p:sp>
      <p:sp>
        <p:nvSpPr>
          <p:cNvPr id="4" name="日期占位符 3">
            <a:extLst>
              <a:ext uri="{FF2B5EF4-FFF2-40B4-BE49-F238E27FC236}">
                <a16:creationId xmlns:a16="http://schemas.microsoft.com/office/drawing/2014/main" id="{4029D0F7-E757-D146-8874-1712B61E7C73}"/>
              </a:ext>
            </a:extLst>
          </p:cNvPr>
          <p:cNvSpPr>
            <a:spLocks noGrp="1"/>
          </p:cNvSpPr>
          <p:nvPr>
            <p:ph type="dt" sz="half" idx="2"/>
          </p:nvPr>
        </p:nvSpPr>
        <p:spPr/>
        <p:txBody>
          <a:bodyPr/>
          <a:lstStyle/>
          <a:p>
            <a:pPr>
              <a:defRPr/>
            </a:pPr>
            <a:fld id="{434908AE-8CA9-6B40-9F5F-EE9F3F1FB2C0}"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5" name="页脚占位符 4">
            <a:extLst>
              <a:ext uri="{FF2B5EF4-FFF2-40B4-BE49-F238E27FC236}">
                <a16:creationId xmlns:a16="http://schemas.microsoft.com/office/drawing/2014/main" id="{F443C63D-B6B3-644D-97CF-6779DB4E136F}"/>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6688E173-0CA0-644B-9BDD-7AAA17410AB8}"/>
              </a:ext>
            </a:extLst>
          </p:cNvPr>
          <p:cNvSpPr>
            <a:spLocks noGrp="1"/>
          </p:cNvSpPr>
          <p:nvPr>
            <p:ph type="sldNum" sz="quarter" idx="4"/>
          </p:nvPr>
        </p:nvSpPr>
        <p:spPr/>
        <p:txBody>
          <a:bodyPr/>
          <a:lstStyle/>
          <a:p>
            <a:fld id="{EF2CBC89-708E-48CD-BCD6-CCB7D6409EDD}" type="slidenum">
              <a:rPr lang="en-US" altLang="zh-CN" smtClean="0"/>
              <a:pPr/>
              <a:t>44</a:t>
            </a:fld>
            <a:endParaRPr lang="en-US" altLang="zh-CN" dirty="0"/>
          </a:p>
        </p:txBody>
      </p:sp>
      <p:pic>
        <p:nvPicPr>
          <p:cNvPr id="8" name="图片 7">
            <a:extLst>
              <a:ext uri="{FF2B5EF4-FFF2-40B4-BE49-F238E27FC236}">
                <a16:creationId xmlns:a16="http://schemas.microsoft.com/office/drawing/2014/main" id="{FACA152C-8F9C-0C4B-BDF5-431BE95405A4}"/>
              </a:ext>
            </a:extLst>
          </p:cNvPr>
          <p:cNvPicPr>
            <a:picLocks noChangeAspect="1"/>
          </p:cNvPicPr>
          <p:nvPr/>
        </p:nvPicPr>
        <p:blipFill>
          <a:blip r:embed="rId2"/>
          <a:stretch>
            <a:fillRect/>
          </a:stretch>
        </p:blipFill>
        <p:spPr>
          <a:xfrm>
            <a:off x="629816" y="1916832"/>
            <a:ext cx="8046588" cy="4104456"/>
          </a:xfrm>
          <a:prstGeom prst="rect">
            <a:avLst/>
          </a:prstGeom>
        </p:spPr>
      </p:pic>
    </p:spTree>
    <p:extLst>
      <p:ext uri="{BB962C8B-B14F-4D97-AF65-F5344CB8AC3E}">
        <p14:creationId xmlns:p14="http://schemas.microsoft.com/office/powerpoint/2010/main" val="3159193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957C01-AD75-694F-B6BA-614ACAC4A1D2}"/>
              </a:ext>
            </a:extLst>
          </p:cNvPr>
          <p:cNvSpPr>
            <a:spLocks noGrp="1"/>
          </p:cNvSpPr>
          <p:nvPr>
            <p:ph type="title"/>
          </p:nvPr>
        </p:nvSpPr>
        <p:spPr/>
        <p:txBody>
          <a:bodyPr/>
          <a:lstStyle/>
          <a:p>
            <a:r>
              <a:rPr kumimoji="1" lang="zh-CN" altLang="en-US" dirty="0"/>
              <a:t>化简后的电路</a:t>
            </a:r>
          </a:p>
        </p:txBody>
      </p:sp>
      <p:sp>
        <p:nvSpPr>
          <p:cNvPr id="3" name="日期占位符 2">
            <a:extLst>
              <a:ext uri="{FF2B5EF4-FFF2-40B4-BE49-F238E27FC236}">
                <a16:creationId xmlns:a16="http://schemas.microsoft.com/office/drawing/2014/main" id="{2D275975-498D-D740-8829-D4DCF323EA4F}"/>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96F881FD-2681-DA46-8DFB-DD3E4912C773}"/>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C39C3F4F-5677-8C4A-A33A-791A61C19165}"/>
              </a:ext>
            </a:extLst>
          </p:cNvPr>
          <p:cNvSpPr>
            <a:spLocks noGrp="1"/>
          </p:cNvSpPr>
          <p:nvPr>
            <p:ph type="sldNum" sz="quarter" idx="4"/>
          </p:nvPr>
        </p:nvSpPr>
        <p:spPr/>
        <p:txBody>
          <a:bodyPr/>
          <a:lstStyle/>
          <a:p>
            <a:fld id="{EF2CBC89-708E-48CD-BCD6-CCB7D6409EDD}" type="slidenum">
              <a:rPr lang="en-US" altLang="zh-CN" smtClean="0"/>
              <a:pPr/>
              <a:t>45</a:t>
            </a:fld>
            <a:endParaRPr lang="en-US" altLang="zh-CN" dirty="0"/>
          </a:p>
        </p:txBody>
      </p:sp>
      <p:pic>
        <p:nvPicPr>
          <p:cNvPr id="6" name="图片 5">
            <a:extLst>
              <a:ext uri="{FF2B5EF4-FFF2-40B4-BE49-F238E27FC236}">
                <a16:creationId xmlns:a16="http://schemas.microsoft.com/office/drawing/2014/main" id="{00FC1161-7BFF-E244-A1F0-BC2D130EB805}"/>
              </a:ext>
            </a:extLst>
          </p:cNvPr>
          <p:cNvPicPr>
            <a:picLocks noChangeAspect="1"/>
          </p:cNvPicPr>
          <p:nvPr/>
        </p:nvPicPr>
        <p:blipFill>
          <a:blip r:embed="rId2"/>
          <a:stretch>
            <a:fillRect/>
          </a:stretch>
        </p:blipFill>
        <p:spPr>
          <a:xfrm>
            <a:off x="1763688" y="2420888"/>
            <a:ext cx="5979120" cy="3259110"/>
          </a:xfrm>
          <a:prstGeom prst="rect">
            <a:avLst/>
          </a:prstGeom>
        </p:spPr>
      </p:pic>
      <p:pic>
        <p:nvPicPr>
          <p:cNvPr id="7" name="图片 6">
            <a:extLst>
              <a:ext uri="{FF2B5EF4-FFF2-40B4-BE49-F238E27FC236}">
                <a16:creationId xmlns:a16="http://schemas.microsoft.com/office/drawing/2014/main" id="{5B542E7C-3BF0-F942-AB3F-547C7E89C237}"/>
              </a:ext>
            </a:extLst>
          </p:cNvPr>
          <p:cNvPicPr>
            <a:picLocks noChangeAspect="1"/>
          </p:cNvPicPr>
          <p:nvPr/>
        </p:nvPicPr>
        <p:blipFill>
          <a:blip r:embed="rId3"/>
          <a:stretch>
            <a:fillRect/>
          </a:stretch>
        </p:blipFill>
        <p:spPr>
          <a:xfrm>
            <a:off x="1115616" y="1706517"/>
            <a:ext cx="5089918" cy="571064"/>
          </a:xfrm>
          <a:prstGeom prst="rect">
            <a:avLst/>
          </a:prstGeom>
        </p:spPr>
      </p:pic>
    </p:spTree>
    <p:extLst>
      <p:ext uri="{BB962C8B-B14F-4D97-AF65-F5344CB8AC3E}">
        <p14:creationId xmlns:p14="http://schemas.microsoft.com/office/powerpoint/2010/main" val="982916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BC2EDC-28EF-BB48-A6BE-4AA31027CE64}"/>
              </a:ext>
            </a:extLst>
          </p:cNvPr>
          <p:cNvSpPr>
            <a:spLocks noGrp="1"/>
          </p:cNvSpPr>
          <p:nvPr>
            <p:ph type="title"/>
          </p:nvPr>
        </p:nvSpPr>
        <p:spPr/>
        <p:txBody>
          <a:bodyPr/>
          <a:lstStyle/>
          <a:p>
            <a:r>
              <a:rPr kumimoji="1" lang="zh-CN" altLang="en-US" dirty="0"/>
              <a:t>小结</a:t>
            </a:r>
          </a:p>
        </p:txBody>
      </p:sp>
      <p:sp>
        <p:nvSpPr>
          <p:cNvPr id="6" name="内容占位符 5">
            <a:extLst>
              <a:ext uri="{FF2B5EF4-FFF2-40B4-BE49-F238E27FC236}">
                <a16:creationId xmlns:a16="http://schemas.microsoft.com/office/drawing/2014/main" id="{FC7CE7A4-0C11-8442-88C1-B557BF5706DC}"/>
              </a:ext>
            </a:extLst>
          </p:cNvPr>
          <p:cNvSpPr>
            <a:spLocks noGrp="1"/>
          </p:cNvSpPr>
          <p:nvPr>
            <p:ph idx="1"/>
          </p:nvPr>
        </p:nvSpPr>
        <p:spPr/>
        <p:txBody>
          <a:bodyPr/>
          <a:lstStyle/>
          <a:p>
            <a:pPr eaLnBrk="1" hangingPunct="1">
              <a:spcBef>
                <a:spcPts val="600"/>
              </a:spcBef>
              <a:spcAft>
                <a:spcPts val="600"/>
              </a:spcAft>
            </a:pPr>
            <a:r>
              <a:rPr lang="zh-CN" altLang="en-US" sz="3200" dirty="0"/>
              <a:t>历史背景</a:t>
            </a:r>
            <a:endParaRPr lang="en-US" altLang="zh-CN" sz="3200" dirty="0"/>
          </a:p>
          <a:p>
            <a:pPr lvl="1" eaLnBrk="1" hangingPunct="1">
              <a:spcBef>
                <a:spcPts val="600"/>
              </a:spcBef>
              <a:spcAft>
                <a:spcPts val="600"/>
              </a:spcAft>
            </a:pPr>
            <a:r>
              <a:rPr lang="zh-CN" altLang="en-US" sz="2800" dirty="0"/>
              <a:t>从布尔到香农</a:t>
            </a:r>
            <a:endParaRPr lang="en-US" altLang="zh-CN" sz="2800" dirty="0"/>
          </a:p>
          <a:p>
            <a:pPr eaLnBrk="1" hangingPunct="1">
              <a:spcBef>
                <a:spcPts val="600"/>
              </a:spcBef>
              <a:spcAft>
                <a:spcPts val="600"/>
              </a:spcAft>
            </a:pPr>
            <a:r>
              <a:rPr lang="zh-CN" altLang="en-US" sz="3200" dirty="0"/>
              <a:t>布尔代数</a:t>
            </a:r>
          </a:p>
          <a:p>
            <a:pPr lvl="1" eaLnBrk="1" hangingPunct="1">
              <a:spcBef>
                <a:spcPts val="600"/>
              </a:spcBef>
              <a:spcAft>
                <a:spcPts val="600"/>
              </a:spcAft>
            </a:pPr>
            <a:r>
              <a:rPr lang="zh-CN" altLang="en-US" sz="2800" dirty="0"/>
              <a:t>布尔代数的定义和性质</a:t>
            </a:r>
          </a:p>
          <a:p>
            <a:pPr lvl="1" eaLnBrk="1" hangingPunct="1">
              <a:spcBef>
                <a:spcPts val="600"/>
              </a:spcBef>
              <a:spcAft>
                <a:spcPts val="600"/>
              </a:spcAft>
            </a:pPr>
            <a:r>
              <a:rPr lang="zh-CN" altLang="en-US" sz="2800" dirty="0"/>
              <a:t>布尔代数表示定理</a:t>
            </a:r>
            <a:endParaRPr lang="zh-CN" altLang="en-US" sz="3200" dirty="0"/>
          </a:p>
          <a:p>
            <a:pPr eaLnBrk="1" hangingPunct="1">
              <a:spcBef>
                <a:spcPts val="600"/>
              </a:spcBef>
              <a:spcAft>
                <a:spcPts val="600"/>
              </a:spcAft>
            </a:pPr>
            <a:r>
              <a:rPr lang="zh-CN" altLang="en-US" sz="3200" dirty="0"/>
              <a:t>数字逻辑电路的建模与分析</a:t>
            </a:r>
            <a:endParaRPr kumimoji="1" lang="zh-CN" altLang="en-US" dirty="0"/>
          </a:p>
        </p:txBody>
      </p:sp>
      <p:sp>
        <p:nvSpPr>
          <p:cNvPr id="3" name="日期占位符 2">
            <a:extLst>
              <a:ext uri="{FF2B5EF4-FFF2-40B4-BE49-F238E27FC236}">
                <a16:creationId xmlns:a16="http://schemas.microsoft.com/office/drawing/2014/main" id="{4F6A4931-9D7F-4847-ABC0-1BBFDE8232BF}"/>
              </a:ext>
            </a:extLst>
          </p:cNvPr>
          <p:cNvSpPr>
            <a:spLocks noGrp="1"/>
          </p:cNvSpPr>
          <p:nvPr>
            <p:ph type="dt" sz="half" idx="2"/>
          </p:nvPr>
        </p:nvSpPr>
        <p:spPr/>
        <p:txBody>
          <a:bodyPr/>
          <a:lstStyle/>
          <a:p>
            <a:pPr>
              <a:defRPr/>
            </a:pPr>
            <a:fld id="{502FC327-16D3-3C48-859D-D629EFC5F485}"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BAF23AF4-A7EF-0B4A-85AE-6B5C26C95CB9}"/>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5" name="灯片编号占位符 4">
            <a:extLst>
              <a:ext uri="{FF2B5EF4-FFF2-40B4-BE49-F238E27FC236}">
                <a16:creationId xmlns:a16="http://schemas.microsoft.com/office/drawing/2014/main" id="{8D984F5F-2DB8-A543-9DA8-6616F8343B4F}"/>
              </a:ext>
            </a:extLst>
          </p:cNvPr>
          <p:cNvSpPr>
            <a:spLocks noGrp="1"/>
          </p:cNvSpPr>
          <p:nvPr>
            <p:ph type="sldNum" sz="quarter" idx="4"/>
          </p:nvPr>
        </p:nvSpPr>
        <p:spPr/>
        <p:txBody>
          <a:bodyPr/>
          <a:lstStyle/>
          <a:p>
            <a:fld id="{EF2CBC89-708E-48CD-BCD6-CCB7D6409EDD}" type="slidenum">
              <a:rPr lang="en-US" altLang="zh-CN" smtClean="0"/>
              <a:pPr/>
              <a:t>46</a:t>
            </a:fld>
            <a:endParaRPr lang="en-US" altLang="zh-CN" dirty="0"/>
          </a:p>
        </p:txBody>
      </p:sp>
    </p:spTree>
    <p:extLst>
      <p:ext uri="{BB962C8B-B14F-4D97-AF65-F5344CB8AC3E}">
        <p14:creationId xmlns:p14="http://schemas.microsoft.com/office/powerpoint/2010/main" val="48672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9A411B-A57C-6344-B41D-E785EAD243FE}"/>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George Boole</a:t>
            </a:r>
            <a:r>
              <a:rPr lang="zh-CN" altLang="en-US" dirty="0">
                <a:latin typeface="Times New Roman" panose="02020603050405020304" pitchFamily="18" charset="0"/>
                <a:cs typeface="Times New Roman" panose="02020603050405020304" pitchFamily="18" charset="0"/>
              </a:rPr>
              <a:t>的基本想法</a:t>
            </a:r>
          </a:p>
        </p:txBody>
      </p:sp>
      <p:sp>
        <p:nvSpPr>
          <p:cNvPr id="3" name="内容占位符 2">
            <a:extLst>
              <a:ext uri="{FF2B5EF4-FFF2-40B4-BE49-F238E27FC236}">
                <a16:creationId xmlns:a16="http://schemas.microsoft.com/office/drawing/2014/main" id="{D62075A6-CBD6-0C4E-ACE4-9818CE2161FF}"/>
              </a:ext>
            </a:extLst>
          </p:cNvPr>
          <p:cNvSpPr>
            <a:spLocks noGrp="1"/>
          </p:cNvSpPr>
          <p:nvPr>
            <p:ph idx="1"/>
          </p:nvPr>
        </p:nvSpPr>
        <p:spPr>
          <a:xfrm>
            <a:off x="457200" y="1719263"/>
            <a:ext cx="8229600" cy="989657"/>
          </a:xfrm>
        </p:spPr>
        <p:txBody>
          <a:bodyPr/>
          <a:lstStyle/>
          <a:p>
            <a:r>
              <a:rPr lang="zh-CN" altLang="en-US" sz="2400" dirty="0">
                <a:latin typeface="Times New Roman" panose="02020603050405020304" pitchFamily="18" charset="0"/>
                <a:cs typeface="Times New Roman" panose="02020603050405020304" pitchFamily="18" charset="0"/>
              </a:rPr>
              <a:t>变量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Y</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Z</a:t>
            </a: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代表事物的类别 </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一个事物要么属于要么不属于一个类别</a:t>
            </a:r>
            <a:r>
              <a:rPr lang="en-US" altLang="zh-CN" sz="2400" dirty="0">
                <a:latin typeface="Times New Roman" panose="02020603050405020304" pitchFamily="18" charset="0"/>
                <a:cs typeface="Times New Roman" panose="02020603050405020304" pitchFamily="18" charset="0"/>
              </a:rPr>
              <a:t>)</a:t>
            </a:r>
          </a:p>
          <a:p>
            <a:endParaRPr lang="en-US" altLang="zh-CN" sz="2400" dirty="0">
              <a:latin typeface="Times New Roman" panose="02020603050405020304" pitchFamily="18" charset="0"/>
              <a:cs typeface="Times New Roman" panose="02020603050405020304" pitchFamily="18" charset="0"/>
            </a:endParaRPr>
          </a:p>
        </p:txBody>
      </p:sp>
      <p:sp>
        <p:nvSpPr>
          <p:cNvPr id="5" name="日期占位符 4">
            <a:extLst>
              <a:ext uri="{FF2B5EF4-FFF2-40B4-BE49-F238E27FC236}">
                <a16:creationId xmlns:a16="http://schemas.microsoft.com/office/drawing/2014/main" id="{6B75879F-9377-824E-B6A7-81597529397C}"/>
              </a:ext>
            </a:extLst>
          </p:cNvPr>
          <p:cNvSpPr>
            <a:spLocks noGrp="1"/>
          </p:cNvSpPr>
          <p:nvPr>
            <p:ph type="dt" sz="half" idx="2"/>
          </p:nvPr>
        </p:nvSpPr>
        <p:spPr/>
        <p:txBody>
          <a:bodyPr/>
          <a:lstStyle/>
          <a:p>
            <a:fld id="{3F59BEDC-C7A0-7E44-8C8D-CC33947716EB}" type="datetime1">
              <a:rPr lang="zh-CN" altLang="en-US" smtClean="0"/>
              <a:t>2022/4/23</a:t>
            </a:fld>
            <a:endParaRPr lang="zh-CN" altLang="en-US" dirty="0"/>
          </a:p>
        </p:txBody>
      </p:sp>
      <p:sp>
        <p:nvSpPr>
          <p:cNvPr id="6" name="页脚占位符 5">
            <a:extLst>
              <a:ext uri="{FF2B5EF4-FFF2-40B4-BE49-F238E27FC236}">
                <a16:creationId xmlns:a16="http://schemas.microsoft.com/office/drawing/2014/main" id="{75769D1F-4416-BE4A-8336-FC8B29A37DF6}"/>
              </a:ext>
            </a:extLst>
          </p:cNvPr>
          <p:cNvSpPr>
            <a:spLocks noGrp="1"/>
          </p:cNvSpPr>
          <p:nvPr>
            <p:ph type="ftr" sz="quarter" idx="3"/>
          </p:nvPr>
        </p:nvSpPr>
        <p:spPr/>
        <p:txBody>
          <a:bodyPr/>
          <a:lstStyle/>
          <a:p>
            <a:r>
              <a:rPr lang="zh-CN" altLang="en-US" dirty="0"/>
              <a:t>本投影片及相应音视频仅供修读本课程同学使用</a:t>
            </a:r>
          </a:p>
        </p:txBody>
      </p:sp>
      <p:sp>
        <p:nvSpPr>
          <p:cNvPr id="4" name="灯片编号占位符 3">
            <a:extLst>
              <a:ext uri="{FF2B5EF4-FFF2-40B4-BE49-F238E27FC236}">
                <a16:creationId xmlns:a16="http://schemas.microsoft.com/office/drawing/2014/main" id="{431CA590-4CD4-444B-9488-41798CBEEAF9}"/>
              </a:ext>
            </a:extLst>
          </p:cNvPr>
          <p:cNvSpPr>
            <a:spLocks noGrp="1"/>
          </p:cNvSpPr>
          <p:nvPr>
            <p:ph type="sldNum" sz="quarter" idx="4294967295"/>
          </p:nvPr>
        </p:nvSpPr>
        <p:spPr/>
        <p:txBody>
          <a:bodyPr/>
          <a:lstStyle/>
          <a:p>
            <a:pPr>
              <a:defRPr/>
            </a:pPr>
            <a:fld id="{4F1C3788-2E1A-405A-B909-98DDFF264F77}" type="slidenum">
              <a:rPr lang="en-US" altLang="zh-CN" smtClean="0"/>
              <a:pPr>
                <a:defRPr/>
              </a:pPr>
              <a:t>5</a:t>
            </a:fld>
            <a:endParaRPr lang="en-US" altLang="zh-CN"/>
          </a:p>
        </p:txBody>
      </p:sp>
      <mc:AlternateContent xmlns:mc="http://schemas.openxmlformats.org/markup-compatibility/2006" xmlns:a14="http://schemas.microsoft.com/office/drawing/2010/main">
        <mc:Choice Requires="a14">
          <p:sp>
            <p:nvSpPr>
              <p:cNvPr id="11" name="圆角矩形 10">
                <a:extLst>
                  <a:ext uri="{FF2B5EF4-FFF2-40B4-BE49-F238E27FC236}">
                    <a16:creationId xmlns:a16="http://schemas.microsoft.com/office/drawing/2014/main" id="{16AB81FD-21AF-2245-A3F5-40E00B13D488}"/>
                  </a:ext>
                </a:extLst>
              </p:cNvPr>
              <p:cNvSpPr/>
              <p:nvPr/>
            </p:nvSpPr>
            <p:spPr bwMode="auto">
              <a:xfrm>
                <a:off x="621200" y="2806480"/>
                <a:ext cx="2376264" cy="2880320"/>
              </a:xfrm>
              <a:prstGeom prst="roundRect">
                <a:avLst>
                  <a:gd name="adj" fmla="val 759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indent="0" algn="ctr">
                  <a:spcAft>
                    <a:spcPts val="600"/>
                  </a:spcAft>
                  <a:buNone/>
                </a:pPr>
                <a:r>
                  <a:rPr lang="zh-CN" altLang="en-US" sz="2400" b="1" dirty="0">
                    <a:latin typeface="Times New Roman" panose="02020603050405020304" pitchFamily="18" charset="0"/>
                    <a:cs typeface="Times New Roman" panose="02020603050405020304" pitchFamily="18" charset="0"/>
                  </a:rPr>
                  <a:t>乘法</a:t>
                </a:r>
                <a:endParaRPr lang="en-US" altLang="zh-CN" sz="2000" b="1"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例</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若</a:t>
                </a: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𝑋</m:t>
                    </m:r>
                  </m:oMath>
                </a14:m>
                <a:r>
                  <a:rPr lang="zh-CN" altLang="en-US" sz="2000" dirty="0">
                    <a:latin typeface="Times New Roman" panose="02020603050405020304" pitchFamily="18" charset="0"/>
                    <a:cs typeface="Times New Roman" panose="02020603050405020304" pitchFamily="18" charset="0"/>
                  </a:rPr>
                  <a:t>是“羊”</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lang="zh-CN" altLang="en-US" sz="2000" b="0" i="0" dirty="0" smtClean="0">
                        <a:latin typeface="Cambria Math" panose="02040503050406030204" pitchFamily="18" charset="0"/>
                        <a:cs typeface="Times New Roman" panose="02020603050405020304" pitchFamily="18" charset="0"/>
                      </a:rPr>
                      <m:t> </m:t>
                    </m:r>
                    <m:r>
                      <a:rPr lang="en-US" altLang="zh-CN" sz="2000" i="1" dirty="0" smtClean="0">
                        <a:latin typeface="Cambria Math" panose="02040503050406030204" pitchFamily="18" charset="0"/>
                        <a:cs typeface="Times New Roman" panose="02020603050405020304" pitchFamily="18" charset="0"/>
                      </a:rPr>
                      <m:t>𝑌</m:t>
                    </m:r>
                  </m:oMath>
                </a14:m>
                <a:r>
                  <a:rPr lang="zh-CN" altLang="en-US" sz="2000" dirty="0">
                    <a:latin typeface="Times New Roman" panose="02020603050405020304" pitchFamily="18" charset="0"/>
                    <a:cs typeface="Times New Roman" panose="02020603050405020304" pitchFamily="18" charset="0"/>
                  </a:rPr>
                  <a:t>是</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白的”</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则</a:t>
                </a: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𝑋𝑌</m:t>
                    </m:r>
                  </m:oMath>
                </a14:m>
                <a:r>
                  <a:rPr lang="zh-CN" altLang="en-US" sz="2000" dirty="0">
                    <a:latin typeface="Times New Roman" panose="02020603050405020304" pitchFamily="18" charset="0"/>
                    <a:cs typeface="Times New Roman" panose="02020603050405020304" pitchFamily="18" charset="0"/>
                  </a:rPr>
                  <a:t>是“白羊”</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marL="0" indent="0">
                  <a:buNone/>
                </a:pPr>
                <a:br>
                  <a:rPr lang="en-US" altLang="zh-CN" sz="2000"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US" altLang="zh-CN" sz="2000" i="1" dirty="0">
                          <a:latin typeface="Cambria Math" panose="02040503050406030204" pitchFamily="18" charset="0"/>
                          <a:cs typeface="Times New Roman" panose="02020603050405020304" pitchFamily="18" charset="0"/>
                        </a:rPr>
                        <m:t>𝑋𝑌</m:t>
                      </m:r>
                      <m:r>
                        <a:rPr lang="en-US" altLang="zh-CN" sz="2000" i="1" dirty="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𝑌𝑋</m:t>
                      </m:r>
                    </m:oMath>
                  </m:oMathPara>
                </a14:m>
                <a:endParaRPr lang="en-US" altLang="zh-CN" sz="2000"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且</a:t>
                </a:r>
                <a:endParaRPr lang="en-US" altLang="zh-CN" sz="2000" dirty="0">
                  <a:latin typeface="Times New Roman" panose="02020603050405020304" pitchFamily="18" charset="0"/>
                  <a:cs typeface="Times New Roman" panose="02020603050405020304" pitchFamily="18" charset="0"/>
                </a:endParaRPr>
              </a:p>
              <a:p>
                <a:pPr marL="0" indent="0" algn="ctr">
                  <a:buNone/>
                </a:pPr>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dirty="0" smtClean="0">
                        <a:latin typeface="Cambria Math" panose="02040503050406030204" pitchFamily="18" charset="0"/>
                        <a:cs typeface="Times New Roman" panose="02020603050405020304" pitchFamily="18" charset="0"/>
                      </a:rPr>
                      <m:t>𝑋</m:t>
                    </m:r>
                    <m:r>
                      <a:rPr lang="en-US" altLang="zh-CN" sz="2000" i="1" dirty="0">
                        <a:latin typeface="Cambria Math" panose="02040503050406030204" pitchFamily="18" charset="0"/>
                        <a:cs typeface="Times New Roman" panose="02020603050405020304" pitchFamily="18" charset="0"/>
                      </a:rPr>
                      <m:t>𝑋</m:t>
                    </m:r>
                    <m:r>
                      <a:rPr lang="en-US" altLang="zh-CN" sz="2000" i="1" dirty="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𝑋</m:t>
                    </m:r>
                  </m:oMath>
                </a14:m>
                <a:endParaRPr lang="en-US" altLang="zh-CN" sz="2000" dirty="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a:ln>
                    <a:noFill/>
                  </a:ln>
                  <a:solidFill>
                    <a:schemeClr val="tx1"/>
                  </a:solidFill>
                  <a:effectLst/>
                  <a:latin typeface="Arial" pitchFamily="34" charset="0"/>
                  <a:ea typeface="宋体" pitchFamily="2" charset="-122"/>
                </a:endParaRPr>
              </a:p>
            </p:txBody>
          </p:sp>
        </mc:Choice>
        <mc:Fallback xmlns="">
          <p:sp>
            <p:nvSpPr>
              <p:cNvPr id="11" name="圆角矩形 10">
                <a:extLst>
                  <a:ext uri="{FF2B5EF4-FFF2-40B4-BE49-F238E27FC236}">
                    <a16:creationId xmlns:a16="http://schemas.microsoft.com/office/drawing/2014/main" id="{16AB81FD-21AF-2245-A3F5-40E00B13D488}"/>
                  </a:ext>
                </a:extLst>
              </p:cNvPr>
              <p:cNvSpPr>
                <a:spLocks noRot="1" noChangeAspect="1" noMove="1" noResize="1" noEditPoints="1" noAdjustHandles="1" noChangeArrowheads="1" noChangeShapeType="1" noTextEdit="1"/>
              </p:cNvSpPr>
              <p:nvPr/>
            </p:nvSpPr>
            <p:spPr bwMode="auto">
              <a:xfrm>
                <a:off x="621200" y="2806480"/>
                <a:ext cx="2376264" cy="2880320"/>
              </a:xfrm>
              <a:prstGeom prst="roundRect">
                <a:avLst>
                  <a:gd name="adj" fmla="val 7597"/>
                </a:avLst>
              </a:prstGeom>
              <a:blipFill>
                <a:blip r:embed="rId2"/>
                <a:stretch>
                  <a:fillRect/>
                </a:stretch>
              </a:blipFill>
              <a:ln>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圆角矩形 11">
                <a:extLst>
                  <a:ext uri="{FF2B5EF4-FFF2-40B4-BE49-F238E27FC236}">
                    <a16:creationId xmlns:a16="http://schemas.microsoft.com/office/drawing/2014/main" id="{36743D7B-0031-674E-A669-F6CF0B9E5442}"/>
                  </a:ext>
                </a:extLst>
              </p:cNvPr>
              <p:cNvSpPr/>
              <p:nvPr/>
            </p:nvSpPr>
            <p:spPr bwMode="auto">
              <a:xfrm>
                <a:off x="3388688" y="2806480"/>
                <a:ext cx="2376264" cy="2880320"/>
              </a:xfrm>
              <a:prstGeom prst="roundRect">
                <a:avLst>
                  <a:gd name="adj" fmla="val 759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5720" rIns="0" bIns="45720" numCol="1" rtlCol="0" anchor="t" anchorCtr="0" compatLnSpc="1">
                <a:prstTxWarp prst="textNoShape">
                  <a:avLst/>
                </a:prstTxWarp>
              </a:bodyPr>
              <a:lstStyle/>
              <a:p>
                <a:pPr marL="0" indent="0" algn="ctr">
                  <a:spcAft>
                    <a:spcPts val="600"/>
                  </a:spcAft>
                  <a:buNone/>
                </a:pPr>
                <a:r>
                  <a:rPr lang="zh-CN" altLang="en-US" sz="2400" b="1" dirty="0">
                    <a:latin typeface="Times New Roman" panose="02020603050405020304" pitchFamily="18" charset="0"/>
                    <a:cs typeface="Times New Roman" panose="02020603050405020304" pitchFamily="18" charset="0"/>
                  </a:rPr>
                  <a:t>加法</a:t>
                </a:r>
                <a:endParaRPr lang="en-US" altLang="zh-CN" sz="2400" b="1"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例</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若</a:t>
                </a: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𝑋</m:t>
                    </m:r>
                  </m:oMath>
                </a14:m>
                <a:r>
                  <a:rPr lang="zh-CN" altLang="en-US" sz="2000" dirty="0">
                    <a:latin typeface="Times New Roman" panose="02020603050405020304" pitchFamily="18" charset="0"/>
                    <a:cs typeface="Times New Roman" panose="02020603050405020304" pitchFamily="18" charset="0"/>
                  </a:rPr>
                  <a:t>是“男人”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lang="zh-CN" altLang="en-US" sz="2000" b="0" i="0" dirty="0" smtClean="0">
                        <a:latin typeface="Cambria Math" panose="02040503050406030204" pitchFamily="18" charset="0"/>
                        <a:cs typeface="Times New Roman" panose="02020603050405020304" pitchFamily="18" charset="0"/>
                      </a:rPr>
                      <m:t> </m:t>
                    </m:r>
                    <m:r>
                      <a:rPr lang="en-US" altLang="zh-CN" sz="2000" i="1" dirty="0" smtClean="0">
                        <a:latin typeface="Cambria Math" panose="02040503050406030204" pitchFamily="18" charset="0"/>
                        <a:cs typeface="Times New Roman" panose="02020603050405020304" pitchFamily="18" charset="0"/>
                      </a:rPr>
                      <m:t>𝑌</m:t>
                    </m:r>
                  </m:oMath>
                </a14:m>
                <a:r>
                  <a:rPr lang="zh-CN" altLang="en-US" sz="2000" dirty="0">
                    <a:latin typeface="Times New Roman" panose="02020603050405020304" pitchFamily="18" charset="0"/>
                    <a:cs typeface="Times New Roman" panose="02020603050405020304" pitchFamily="18" charset="0"/>
                  </a:rPr>
                  <a:t>是</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女人”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br>
                  <a:rPr lang="en-US" altLang="zh-CN" sz="2000" dirty="0">
                    <a:latin typeface="Times New Roman" panose="02020603050405020304" pitchFamily="18" charset="0"/>
                    <a:cs typeface="Times New Roman" panose="02020603050405020304" pitchFamily="18" charset="0"/>
                  </a:rPr>
                </a:br>
                <a:r>
                  <a:rPr lang="zh-CN" altLang="en-US" sz="2000" dirty="0">
                    <a:latin typeface="Times New Roman" panose="02020603050405020304" pitchFamily="18" charset="0"/>
                    <a:cs typeface="Times New Roman" panose="02020603050405020304" pitchFamily="18" charset="0"/>
                  </a:rPr>
                  <a:t>则</a:t>
                </a: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𝑋</m:t>
                    </m:r>
                    <m:r>
                      <a:rPr lang="en-US" altLang="zh-CN" sz="2000" b="0" i="1" dirty="0" smtClean="0">
                        <a:latin typeface="Cambria Math" panose="02040503050406030204" pitchFamily="18" charset="0"/>
                        <a:cs typeface="Times New Roman" panose="02020603050405020304" pitchFamily="18" charset="0"/>
                      </a:rPr>
                      <m:t>+</m:t>
                    </m:r>
                    <m:r>
                      <a:rPr lang="en-US" altLang="zh-CN" sz="2000" i="1" dirty="0" smtClean="0">
                        <a:latin typeface="Cambria Math" panose="02040503050406030204" pitchFamily="18" charset="0"/>
                        <a:cs typeface="Times New Roman" panose="02020603050405020304" pitchFamily="18" charset="0"/>
                      </a:rPr>
                      <m:t>𝑌</m:t>
                    </m:r>
                  </m:oMath>
                </a14:m>
                <a:r>
                  <a:rPr lang="zh-CN" altLang="en-US" sz="2000" dirty="0">
                    <a:latin typeface="Times New Roman" panose="02020603050405020304" pitchFamily="18" charset="0"/>
                    <a:cs typeface="Times New Roman" panose="02020603050405020304" pitchFamily="18" charset="0"/>
                  </a:rPr>
                  <a:t>是“男人或女人”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i="1" dirty="0">
                          <a:latin typeface="Cambria Math" panose="02040503050406030204" pitchFamily="18" charset="0"/>
                          <a:cs typeface="Times New Roman" panose="02020603050405020304" pitchFamily="18" charset="0"/>
                        </a:rPr>
                        <m:t>𝑋</m:t>
                      </m:r>
                      <m:r>
                        <a:rPr lang="en-US" altLang="zh-CN" sz="2000" b="0" i="1" dirty="0" smtClean="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𝑌</m:t>
                      </m:r>
                      <m:r>
                        <a:rPr lang="en-US" altLang="zh-CN" sz="2000" i="1" dirty="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𝑌</m:t>
                      </m:r>
                      <m:r>
                        <a:rPr lang="en-US" altLang="zh-CN" sz="2000" b="0" i="1" dirty="0" smtClean="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𝑋</m:t>
                      </m:r>
                    </m:oMath>
                  </m:oMathPara>
                </a14:m>
                <a:endParaRPr lang="en-US" altLang="zh-CN" sz="2000"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且</a:t>
                </a:r>
                <a:endParaRPr lang="en-US" altLang="zh-CN" sz="2000" dirty="0">
                  <a:latin typeface="Times New Roman" panose="02020603050405020304" pitchFamily="18" charset="0"/>
                  <a:cs typeface="Times New Roman" panose="02020603050405020304" pitchFamily="18" charset="0"/>
                </a:endParaRPr>
              </a:p>
              <a:p>
                <a:pPr marL="0" indent="0" algn="ctr">
                  <a:buNone/>
                </a:pPr>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dirty="0" smtClean="0">
                        <a:latin typeface="Cambria Math" panose="02040503050406030204" pitchFamily="18" charset="0"/>
                        <a:cs typeface="Times New Roman" panose="02020603050405020304" pitchFamily="18" charset="0"/>
                      </a:rPr>
                      <m:t>𝑋</m:t>
                    </m:r>
                    <m:r>
                      <a:rPr lang="en-US" altLang="zh-CN" sz="2000" b="0" i="1" dirty="0" smtClean="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𝑋</m:t>
                    </m:r>
                    <m:r>
                      <a:rPr lang="en-US" altLang="zh-CN" sz="2000" i="1" dirty="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𝑋</m:t>
                    </m:r>
                  </m:oMath>
                </a14:m>
                <a:endParaRPr lang="en-US" altLang="zh-CN" sz="2000" dirty="0">
                  <a:latin typeface="Times New Roman" panose="02020603050405020304" pitchFamily="18" charset="0"/>
                  <a:cs typeface="Times New Roman" panose="02020603050405020304"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dirty="0">
                  <a:ln>
                    <a:noFill/>
                  </a:ln>
                  <a:solidFill>
                    <a:schemeClr val="tx1"/>
                  </a:solidFill>
                  <a:effectLst/>
                  <a:latin typeface="Arial" pitchFamily="34" charset="0"/>
                  <a:ea typeface="宋体" pitchFamily="2" charset="-122"/>
                </a:endParaRPr>
              </a:p>
            </p:txBody>
          </p:sp>
        </mc:Choice>
        <mc:Fallback xmlns="">
          <p:sp>
            <p:nvSpPr>
              <p:cNvPr id="12" name="圆角矩形 11">
                <a:extLst>
                  <a:ext uri="{FF2B5EF4-FFF2-40B4-BE49-F238E27FC236}">
                    <a16:creationId xmlns:a16="http://schemas.microsoft.com/office/drawing/2014/main" id="{36743D7B-0031-674E-A669-F6CF0B9E5442}"/>
                  </a:ext>
                </a:extLst>
              </p:cNvPr>
              <p:cNvSpPr>
                <a:spLocks noRot="1" noChangeAspect="1" noMove="1" noResize="1" noEditPoints="1" noAdjustHandles="1" noChangeArrowheads="1" noChangeShapeType="1" noTextEdit="1"/>
              </p:cNvSpPr>
              <p:nvPr/>
            </p:nvSpPr>
            <p:spPr bwMode="auto">
              <a:xfrm>
                <a:off x="3388688" y="2806480"/>
                <a:ext cx="2376264" cy="2880320"/>
              </a:xfrm>
              <a:prstGeom prst="roundRect">
                <a:avLst>
                  <a:gd name="adj" fmla="val 7597"/>
                </a:avLst>
              </a:prstGeom>
              <a:blipFill>
                <a:blip r:embed="rId3"/>
                <a:stretch>
                  <a:fillRect/>
                </a:stretch>
              </a:blipFill>
              <a:ln>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圆角矩形 12">
                <a:extLst>
                  <a:ext uri="{FF2B5EF4-FFF2-40B4-BE49-F238E27FC236}">
                    <a16:creationId xmlns:a16="http://schemas.microsoft.com/office/drawing/2014/main" id="{FF387D17-02E6-8B41-BC20-2101FEC3A792}"/>
                  </a:ext>
                </a:extLst>
              </p:cNvPr>
              <p:cNvSpPr/>
              <p:nvPr/>
            </p:nvSpPr>
            <p:spPr bwMode="auto">
              <a:xfrm>
                <a:off x="6156176" y="2806480"/>
                <a:ext cx="2376264" cy="2880320"/>
              </a:xfrm>
              <a:prstGeom prst="roundRect">
                <a:avLst>
                  <a:gd name="adj" fmla="val 759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45720" rIns="36000" bIns="45720" numCol="1" rtlCol="0" anchor="t" anchorCtr="0" compatLnSpc="1">
                <a:prstTxWarp prst="textNoShape">
                  <a:avLst/>
                </a:prstTxWarp>
              </a:bodyPr>
              <a:lstStyle/>
              <a:p>
                <a:pPr marL="0" indent="0" algn="ctr">
                  <a:spcAft>
                    <a:spcPts val="600"/>
                  </a:spcAft>
                  <a:buNone/>
                </a:pPr>
                <a:r>
                  <a:rPr lang="zh-CN" altLang="en-US" sz="2400" b="1" dirty="0">
                    <a:latin typeface="Times New Roman" panose="02020603050405020304" pitchFamily="18" charset="0"/>
                    <a:cs typeface="Times New Roman" panose="02020603050405020304" pitchFamily="18" charset="0"/>
                  </a:rPr>
                  <a:t>组合</a:t>
                </a:r>
                <a:endParaRPr lang="en-US" altLang="zh-CN" sz="2400" b="1"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例</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若</a:t>
                </a:r>
                <a14:m>
                  <m:oMath xmlns:m="http://schemas.openxmlformats.org/officeDocument/2006/math">
                    <m:r>
                      <a:rPr lang="en-US" altLang="zh-CN" sz="2000" i="1" dirty="0" smtClean="0">
                        <a:latin typeface="Cambria Math" panose="02040503050406030204" pitchFamily="18" charset="0"/>
                        <a:cs typeface="Times New Roman" panose="02020603050405020304" pitchFamily="18" charset="0"/>
                      </a:rPr>
                      <m:t>𝑋</m:t>
                    </m:r>
                  </m:oMath>
                </a14:m>
                <a:r>
                  <a:rPr lang="zh-CN" altLang="en-US" sz="2000" dirty="0">
                    <a:latin typeface="Times New Roman" panose="02020603050405020304" pitchFamily="18" charset="0"/>
                    <a:cs typeface="Times New Roman" panose="02020603050405020304" pitchFamily="18" charset="0"/>
                  </a:rPr>
                  <a:t>是“男人”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lang="zh-CN" altLang="en-US" sz="2000" b="0" i="0" dirty="0" smtClean="0">
                        <a:latin typeface="Cambria Math" panose="02040503050406030204" pitchFamily="18" charset="0"/>
                        <a:cs typeface="Times New Roman" panose="02020603050405020304" pitchFamily="18" charset="0"/>
                      </a:rPr>
                      <m:t> </m:t>
                    </m:r>
                    <m:r>
                      <a:rPr lang="en-US" altLang="zh-CN" sz="2000" i="1" dirty="0" smtClean="0">
                        <a:latin typeface="Cambria Math" panose="02040503050406030204" pitchFamily="18" charset="0"/>
                        <a:cs typeface="Times New Roman" panose="02020603050405020304" pitchFamily="18" charset="0"/>
                      </a:rPr>
                      <m:t>𝑌</m:t>
                    </m:r>
                  </m:oMath>
                </a14:m>
                <a:r>
                  <a:rPr lang="zh-CN" altLang="en-US" sz="2000" dirty="0">
                    <a:latin typeface="Times New Roman" panose="02020603050405020304" pitchFamily="18" charset="0"/>
                    <a:cs typeface="Times New Roman" panose="02020603050405020304" pitchFamily="18" charset="0"/>
                  </a:rPr>
                  <a:t>是</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女人”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0" i="1" dirty="0" smtClean="0">
                        <a:latin typeface="Cambria Math" panose="02040503050406030204" pitchFamily="18" charset="0"/>
                        <a:cs typeface="Times New Roman" panose="02020603050405020304" pitchFamily="18" charset="0"/>
                      </a:rPr>
                      <m:t>𝑍</m:t>
                    </m:r>
                  </m:oMath>
                </a14:m>
                <a:r>
                  <a:rPr lang="zh-CN" altLang="en-US" sz="2000" dirty="0">
                    <a:latin typeface="Times New Roman" panose="02020603050405020304" pitchFamily="18" charset="0"/>
                    <a:cs typeface="Times New Roman" panose="02020603050405020304" pitchFamily="18" charset="0"/>
                  </a:rPr>
                  <a:t>是</a:t>
                </a:r>
                <a:br>
                  <a:rPr lang="en-US" altLang="zh-CN" sz="2000" dirty="0">
                    <a:latin typeface="Times New Roman" panose="02020603050405020304" pitchFamily="18" charset="0"/>
                    <a:cs typeface="Times New Roman" panose="02020603050405020304" pitchFamily="18" charset="0"/>
                  </a:rPr>
                </a:b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中国人” </a:t>
                </a:r>
                <a:br>
                  <a:rPr lang="en-US" altLang="zh-CN" sz="2000" dirty="0">
                    <a:latin typeface="Times New Roman" panose="02020603050405020304" pitchFamily="18" charset="0"/>
                    <a:cs typeface="Times New Roman" panose="02020603050405020304" pitchFamily="18" charset="0"/>
                  </a:rPr>
                </a:br>
                <a:r>
                  <a:rPr lang="zh-CN" altLang="en-US" sz="2000" dirty="0">
                    <a:latin typeface="Times New Roman" panose="02020603050405020304" pitchFamily="18" charset="0"/>
                    <a:cs typeface="Times New Roman" panose="02020603050405020304" pitchFamily="18" charset="0"/>
                  </a:rPr>
                  <a:t>则</a:t>
                </a:r>
                <a14:m>
                  <m:oMath xmlns:m="http://schemas.openxmlformats.org/officeDocument/2006/math">
                    <m:r>
                      <a:rPr lang="en-US" altLang="zh-CN" sz="2000" i="1" dirty="0">
                        <a:latin typeface="Cambria Math" panose="02040503050406030204" pitchFamily="18" charset="0"/>
                        <a:cs typeface="Times New Roman" panose="02020603050405020304" pitchFamily="18" charset="0"/>
                      </a:rPr>
                      <m:t>𝑍</m:t>
                    </m:r>
                    <m:r>
                      <a:rPr lang="en-US" altLang="zh-CN" sz="2000" b="0" i="0" dirty="0" smtClean="0">
                        <a:latin typeface="Cambria Math" panose="02040503050406030204" pitchFamily="18" charset="0"/>
                        <a:cs typeface="Times New Roman" panose="02020603050405020304" pitchFamily="18" charset="0"/>
                      </a:rPr>
                      <m:t>(</m:t>
                    </m:r>
                    <m:r>
                      <a:rPr lang="en-US" altLang="zh-CN" sz="2000" i="1" dirty="0" smtClean="0">
                        <a:latin typeface="Cambria Math" panose="02040503050406030204" pitchFamily="18" charset="0"/>
                        <a:cs typeface="Times New Roman" panose="02020603050405020304" pitchFamily="18" charset="0"/>
                      </a:rPr>
                      <m:t>𝑋</m:t>
                    </m:r>
                    <m:r>
                      <a:rPr lang="en-US" altLang="zh-CN" sz="2000" b="0" i="1" dirty="0" smtClean="0">
                        <a:latin typeface="Cambria Math" panose="02040503050406030204" pitchFamily="18" charset="0"/>
                        <a:cs typeface="Times New Roman" panose="02020603050405020304" pitchFamily="18" charset="0"/>
                      </a:rPr>
                      <m:t>+</m:t>
                    </m:r>
                    <m:r>
                      <a:rPr lang="en-US" altLang="zh-CN" sz="2000" i="1" dirty="0" smtClean="0">
                        <a:latin typeface="Cambria Math" panose="02040503050406030204" pitchFamily="18" charset="0"/>
                        <a:cs typeface="Times New Roman" panose="02020603050405020304" pitchFamily="18" charset="0"/>
                      </a:rPr>
                      <m:t>𝑌</m:t>
                    </m:r>
                    <m:r>
                      <a:rPr lang="en-US" altLang="zh-CN" sz="2000" b="0" i="1" dirty="0" smtClean="0">
                        <a:latin typeface="Cambria Math" panose="02040503050406030204" pitchFamily="18" charset="0"/>
                        <a:cs typeface="Times New Roman" panose="02020603050405020304" pitchFamily="18" charset="0"/>
                      </a:rPr>
                      <m:t>)</m:t>
                    </m:r>
                  </m:oMath>
                </a14:m>
                <a:r>
                  <a:rPr lang="zh-CN" altLang="en-US" sz="2000" dirty="0">
                    <a:latin typeface="Times New Roman" panose="02020603050405020304" pitchFamily="18" charset="0"/>
                    <a:cs typeface="Times New Roman" panose="02020603050405020304" pitchFamily="18" charset="0"/>
                  </a:rPr>
                  <a:t>是“中国男人或女人”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b="0" i="1" dirty="0" smtClean="0">
                          <a:latin typeface="Cambria Math" panose="02040503050406030204" pitchFamily="18" charset="0"/>
                          <a:cs typeface="Times New Roman" panose="02020603050405020304" pitchFamily="18" charset="0"/>
                        </a:rPr>
                        <m:t>𝑍</m:t>
                      </m:r>
                      <m:d>
                        <m:dPr>
                          <m:ctrlPr>
                            <a:rPr lang="en-US" altLang="zh-CN" sz="2000" b="0" i="1" dirty="0" smtClean="0">
                              <a:latin typeface="Cambria Math" panose="02040503050406030204" pitchFamily="18" charset="0"/>
                              <a:cs typeface="Times New Roman" panose="02020603050405020304" pitchFamily="18" charset="0"/>
                            </a:rPr>
                          </m:ctrlPr>
                        </m:dPr>
                        <m:e>
                          <m:r>
                            <a:rPr lang="en-US" altLang="zh-CN" sz="2000" i="1" dirty="0">
                              <a:latin typeface="Cambria Math" panose="02040503050406030204" pitchFamily="18" charset="0"/>
                              <a:cs typeface="Times New Roman" panose="02020603050405020304" pitchFamily="18" charset="0"/>
                            </a:rPr>
                            <m:t>𝑋</m:t>
                          </m:r>
                          <m:r>
                            <a:rPr lang="en-US" altLang="zh-CN" sz="2000" b="0" i="1" dirty="0" smtClean="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cs typeface="Times New Roman" panose="02020603050405020304" pitchFamily="18" charset="0"/>
                            </a:rPr>
                            <m:t>𝑌</m:t>
                          </m:r>
                        </m:e>
                      </m:d>
                      <m:r>
                        <a:rPr lang="en-US" altLang="zh-CN" sz="2000" i="1" dirty="0">
                          <a:latin typeface="Cambria Math" panose="02040503050406030204" pitchFamily="18" charset="0"/>
                          <a:cs typeface="Times New Roman" panose="02020603050405020304" pitchFamily="18" charset="0"/>
                        </a:rPr>
                        <m:t>=</m:t>
                      </m:r>
                      <m:r>
                        <a:rPr lang="en-US" altLang="zh-CN" sz="2000" b="0" i="1" dirty="0" smtClean="0">
                          <a:latin typeface="Cambria Math" panose="02040503050406030204" pitchFamily="18" charset="0"/>
                          <a:cs typeface="Times New Roman" panose="02020603050405020304" pitchFamily="18" charset="0"/>
                        </a:rPr>
                        <m:t>𝑍𝑋</m:t>
                      </m:r>
                      <m:r>
                        <a:rPr lang="en-US" altLang="zh-CN" sz="2000" b="0" i="1" dirty="0" smtClean="0">
                          <a:latin typeface="Cambria Math" panose="02040503050406030204" pitchFamily="18" charset="0"/>
                          <a:cs typeface="Times New Roman" panose="02020603050405020304" pitchFamily="18" charset="0"/>
                        </a:rPr>
                        <m:t>+</m:t>
                      </m:r>
                      <m:r>
                        <a:rPr lang="en-US" altLang="zh-CN" sz="2000" b="0" i="1" dirty="0" smtClean="0">
                          <a:latin typeface="Cambria Math" panose="02040503050406030204" pitchFamily="18" charset="0"/>
                          <a:cs typeface="Times New Roman" panose="02020603050405020304" pitchFamily="18" charset="0"/>
                        </a:rPr>
                        <m:t>𝑍𝑌</m:t>
                      </m:r>
                    </m:oMath>
                  </m:oMathPara>
                </a14:m>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13" name="圆角矩形 12">
                <a:extLst>
                  <a:ext uri="{FF2B5EF4-FFF2-40B4-BE49-F238E27FC236}">
                    <a16:creationId xmlns:a16="http://schemas.microsoft.com/office/drawing/2014/main" id="{FF387D17-02E6-8B41-BC20-2101FEC3A792}"/>
                  </a:ext>
                </a:extLst>
              </p:cNvPr>
              <p:cNvSpPr>
                <a:spLocks noRot="1" noChangeAspect="1" noMove="1" noResize="1" noEditPoints="1" noAdjustHandles="1" noChangeArrowheads="1" noChangeShapeType="1" noTextEdit="1"/>
              </p:cNvSpPr>
              <p:nvPr/>
            </p:nvSpPr>
            <p:spPr bwMode="auto">
              <a:xfrm>
                <a:off x="6156176" y="2806480"/>
                <a:ext cx="2376264" cy="2880320"/>
              </a:xfrm>
              <a:prstGeom prst="roundRect">
                <a:avLst>
                  <a:gd name="adj" fmla="val 7597"/>
                </a:avLst>
              </a:prstGeom>
              <a:blipFill>
                <a:blip r:embed="rId4"/>
                <a:stretch>
                  <a:fillRect/>
                </a:stretch>
              </a:blipFill>
              <a:ln>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99AB8AD3-76CF-404A-9806-DD612FF0F0AA}"/>
                  </a:ext>
                </a:extLst>
              </p:cNvPr>
              <p:cNvSpPr/>
              <p:nvPr/>
            </p:nvSpPr>
            <p:spPr>
              <a:xfrm>
                <a:off x="2339752" y="5927572"/>
                <a:ext cx="3651512" cy="369332"/>
              </a:xfrm>
              <a:prstGeom prst="rect">
                <a:avLst/>
              </a:prstGeom>
            </p:spPr>
            <p:txBody>
              <a:bodyPr wrap="none">
                <a:spAutoFit/>
              </a:bodyPr>
              <a:lstStyle/>
              <a:p>
                <a14:m>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𝐴</m:t>
                    </m:r>
                  </m:oMath>
                </a14:m>
                <a:r>
                  <a:rPr lang="zh-CN" altLang="en-US" dirty="0">
                    <a:latin typeface="Times New Roman" panose="02020603050405020304" pitchFamily="18" charset="0"/>
                    <a:cs typeface="Times New Roman" panose="02020603050405020304" pitchFamily="18" charset="0"/>
                  </a:rPr>
                  <a:t>是</a:t>
                </a:r>
                <a14:m>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𝐵</m:t>
                    </m:r>
                  </m:oMath>
                </a14:m>
                <a:r>
                  <a:rPr lang="en-US" altLang="zh-CN" dirty="0">
                    <a:latin typeface="Times New Roman" panose="02020603050405020304" pitchFamily="18" charset="0"/>
                    <a:cs typeface="Times New Roman" panose="02020603050405020304" pitchFamily="18" charset="0"/>
                  </a:rPr>
                  <a:t> : </a:t>
                </a:r>
                <a14:m>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𝐴𝐵</m:t>
                    </m:r>
                    <m:r>
                      <a:rPr lang="en-US" altLang="zh-CN" b="0" i="1" dirty="0" smtClean="0">
                        <a:latin typeface="Cambria Math" panose="02040503050406030204" pitchFamily="18" charset="0"/>
                        <a:cs typeface="Times New Roman" panose="02020603050405020304" pitchFamily="18" charset="0"/>
                      </a:rPr>
                      <m:t>=</m:t>
                    </m:r>
                    <m:r>
                      <a:rPr lang="en-US" altLang="zh-CN" b="0" i="1" dirty="0" smtClean="0">
                        <a:latin typeface="Cambria Math" panose="02040503050406030204" pitchFamily="18" charset="0"/>
                        <a:cs typeface="Times New Roman" panose="02020603050405020304" pitchFamily="18" charset="0"/>
                      </a:rPr>
                      <m:t>𝐴</m:t>
                    </m:r>
                  </m:oMath>
                </a14:m>
                <a:r>
                  <a:rPr lang="en-US" altLang="zh-CN" dirty="0"/>
                  <a:t>,</a:t>
                </a:r>
                <a:r>
                  <a:rPr lang="zh-CN" altLang="en-US" dirty="0"/>
                  <a:t> </a:t>
                </a:r>
                <a:r>
                  <a:rPr lang="en-US" altLang="zh-CN" dirty="0"/>
                  <a:t> </a:t>
                </a:r>
                <a14:m>
                  <m:oMath xmlns:m="http://schemas.openxmlformats.org/officeDocument/2006/math">
                    <m:r>
                      <a:rPr lang="en-US" altLang="zh-CN" i="1" dirty="0">
                        <a:latin typeface="Cambria Math" panose="02040503050406030204" pitchFamily="18" charset="0"/>
                        <a:cs typeface="Times New Roman" panose="02020603050405020304" pitchFamily="18" charset="0"/>
                      </a:rPr>
                      <m:t>𝐴</m:t>
                    </m:r>
                  </m:oMath>
                </a14:m>
                <a:r>
                  <a:rPr lang="zh-CN" altLang="en-US" dirty="0">
                    <a:latin typeface="Times New Roman" panose="02020603050405020304" pitchFamily="18" charset="0"/>
                    <a:cs typeface="Times New Roman" panose="02020603050405020304" pitchFamily="18" charset="0"/>
                  </a:rPr>
                  <a:t>不是</a:t>
                </a:r>
                <a14:m>
                  <m:oMath xmlns:m="http://schemas.openxmlformats.org/officeDocument/2006/math">
                    <m:r>
                      <a:rPr lang="en-US" altLang="zh-CN" i="1" dirty="0">
                        <a:latin typeface="Cambria Math" panose="02040503050406030204" pitchFamily="18" charset="0"/>
                        <a:cs typeface="Times New Roman" panose="02020603050405020304" pitchFamily="18" charset="0"/>
                      </a:rPr>
                      <m:t>𝐵</m:t>
                    </m:r>
                  </m:oMath>
                </a14:m>
                <a:r>
                  <a:rPr lang="en-US" altLang="zh-CN" dirty="0">
                    <a:latin typeface="Times New Roman" panose="02020603050405020304" pitchFamily="18" charset="0"/>
                    <a:cs typeface="Times New Roman" panose="02020603050405020304" pitchFamily="18" charset="0"/>
                  </a:rPr>
                  <a:t> : </a:t>
                </a:r>
                <a14:m>
                  <m:oMath xmlns:m="http://schemas.openxmlformats.org/officeDocument/2006/math">
                    <m:r>
                      <a:rPr lang="en-US" altLang="zh-CN" i="1" dirty="0">
                        <a:latin typeface="Cambria Math" panose="02040503050406030204" pitchFamily="18" charset="0"/>
                        <a:cs typeface="Times New Roman" panose="02020603050405020304" pitchFamily="18" charset="0"/>
                      </a:rPr>
                      <m:t>𝐴𝐵</m:t>
                    </m:r>
                    <m:r>
                      <a:rPr lang="en-US" altLang="zh-CN" i="1" dirty="0">
                        <a:latin typeface="Cambria Math" panose="02040503050406030204" pitchFamily="18" charset="0"/>
                        <a:cs typeface="Times New Roman" panose="02020603050405020304" pitchFamily="18" charset="0"/>
                      </a:rPr>
                      <m:t>=</m:t>
                    </m:r>
                    <m:r>
                      <a:rPr lang="en-US" altLang="zh-CN" b="1" i="1" dirty="0" smtClean="0">
                        <a:latin typeface="Cambria Math" panose="02040503050406030204" pitchFamily="18" charset="0"/>
                        <a:cs typeface="Times New Roman" panose="02020603050405020304" pitchFamily="18" charset="0"/>
                      </a:rPr>
                      <m:t>𝟎</m:t>
                    </m:r>
                  </m:oMath>
                </a14:m>
                <a:r>
                  <a:rPr lang="en-US" altLang="zh-CN" dirty="0"/>
                  <a:t>,</a:t>
                </a:r>
                <a:r>
                  <a:rPr lang="zh-CN" altLang="en-US" dirty="0"/>
                  <a:t> </a:t>
                </a:r>
              </a:p>
            </p:txBody>
          </p:sp>
        </mc:Choice>
        <mc:Fallback xmlns="">
          <p:sp>
            <p:nvSpPr>
              <p:cNvPr id="14" name="矩形 13">
                <a:extLst>
                  <a:ext uri="{FF2B5EF4-FFF2-40B4-BE49-F238E27FC236}">
                    <a16:creationId xmlns:a16="http://schemas.microsoft.com/office/drawing/2014/main" id="{99AB8AD3-76CF-404A-9806-DD612FF0F0AA}"/>
                  </a:ext>
                </a:extLst>
              </p:cNvPr>
              <p:cNvSpPr>
                <a:spLocks noRot="1" noChangeAspect="1" noMove="1" noResize="1" noEditPoints="1" noAdjustHandles="1" noChangeArrowheads="1" noChangeShapeType="1" noTextEdit="1"/>
              </p:cNvSpPr>
              <p:nvPr/>
            </p:nvSpPr>
            <p:spPr>
              <a:xfrm>
                <a:off x="2339752" y="5927572"/>
                <a:ext cx="3651512" cy="369332"/>
              </a:xfrm>
              <a:prstGeom prst="rect">
                <a:avLst/>
              </a:prstGeom>
              <a:blipFill>
                <a:blip r:embed="rId5"/>
                <a:stretch>
                  <a:fillRect t="-10000" b="-2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2008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274975-0CB2-6D4B-A1B4-D4D030A8DA4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George Boole</a:t>
            </a:r>
            <a:r>
              <a:rPr lang="zh-CN" altLang="en-US" dirty="0">
                <a:latin typeface="Times New Roman" panose="02020603050405020304" pitchFamily="18" charset="0"/>
                <a:cs typeface="Times New Roman" panose="02020603050405020304" pitchFamily="18" charset="0"/>
              </a:rPr>
              <a:t>的基本想法</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D9A3D99-93CE-EE48-82A4-BC84200E96E9}"/>
                  </a:ext>
                </a:extLst>
              </p:cNvPr>
              <p:cNvSpPr>
                <a:spLocks noGrp="1"/>
              </p:cNvSpPr>
              <p:nvPr>
                <p:ph idx="1"/>
              </p:nvPr>
            </p:nvSpPr>
            <p:spPr/>
            <p:txBody>
              <a:bodyPr/>
              <a:lstStyle/>
              <a:p>
                <a:r>
                  <a:rPr kumimoji="1" lang="zh-CN" altLang="en-US" sz="2400" dirty="0">
                    <a:latin typeface="Times New Roman" panose="02020603050405020304" pitchFamily="18" charset="0"/>
                    <a:cs typeface="Times New Roman" panose="02020603050405020304" pitchFamily="18" charset="0"/>
                  </a:rPr>
                  <a:t>前提</a:t>
                </a:r>
                <a:r>
                  <a:rPr kumimoji="1" lang="en-US" altLang="zh-CN" sz="2400" dirty="0">
                    <a:latin typeface="Times New Roman" panose="02020603050405020304" pitchFamily="18" charset="0"/>
                    <a:cs typeface="Times New Roman" panose="02020603050405020304" pitchFamily="18" charset="0"/>
                  </a:rPr>
                  <a:t>:</a:t>
                </a:r>
              </a:p>
              <a:p>
                <a:pPr lvl="1"/>
                <a:r>
                  <a:rPr lang="zh-CN" altLang="en-US" sz="2400" dirty="0">
                    <a:latin typeface="KaiTi" panose="02010609060101010101" pitchFamily="49" charset="-122"/>
                    <a:ea typeface="KaiTi" panose="02010609060101010101" pitchFamily="49" charset="-122"/>
                    <a:cs typeface="Times New Roman" panose="02020603050405020304" pitchFamily="18" charset="0"/>
                  </a:rPr>
                  <a:t>上帝保佑吃饱了饭的人民</a:t>
                </a:r>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altLang="zh-CN" sz="2400" b="0" i="1" dirty="0" smtClean="0">
                            <a:latin typeface="Cambria Math" panose="02040503050406030204" pitchFamily="18" charset="0"/>
                          </a:rPr>
                        </m:ctrlPr>
                      </m:dPr>
                      <m:e>
                        <m:r>
                          <a:rPr lang="en-US" altLang="zh-CN" sz="2400" i="1" dirty="0" smtClean="0">
                            <a:latin typeface="Cambria Math" panose="02040503050406030204" pitchFamily="18" charset="0"/>
                          </a:rPr>
                          <m:t>𝑌𝑍</m:t>
                        </m:r>
                      </m:e>
                    </m:d>
                    <m:r>
                      <a:rPr lang="en-US" altLang="zh-CN" sz="2400" b="0" i="1" dirty="0" smtClean="0">
                        <a:latin typeface="Cambria Math" panose="02040503050406030204" pitchFamily="18" charset="0"/>
                      </a:rPr>
                      <m:t>𝑋</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𝑌𝑍</m:t>
                    </m:r>
                  </m:oMath>
                </a14:m>
                <a:endParaRPr lang="en-US" altLang="zh-CN" sz="2400" dirty="0">
                  <a:latin typeface="Times New Roman" panose="02020603050405020304" pitchFamily="18" charset="0"/>
                  <a:cs typeface="Times New Roman" panose="02020603050405020304" pitchFamily="18" charset="0"/>
                </a:endParaRPr>
              </a:p>
              <a:p>
                <a:pPr lvl="2"/>
                <a:r>
                  <a:rPr lang="en-US" altLang="zh-CN" sz="2100" dirty="0">
                    <a:latin typeface="Times New Roman" panose="02020603050405020304" pitchFamily="18" charset="0"/>
                    <a:cs typeface="Times New Roman" panose="02020603050405020304" pitchFamily="18" charset="0"/>
                  </a:rPr>
                  <a:t>X: </a:t>
                </a:r>
                <a:r>
                  <a:rPr lang="zh-CN" altLang="en-US" sz="2100" dirty="0">
                    <a:latin typeface="KaiTi" panose="02010609060101010101" pitchFamily="49" charset="-122"/>
                    <a:ea typeface="KaiTi" panose="02010609060101010101" pitchFamily="49" charset="-122"/>
                    <a:cs typeface="Times New Roman" panose="02020603050405020304" pitchFamily="18" charset="0"/>
                  </a:rPr>
                  <a:t>被上帝保佑</a:t>
                </a:r>
                <a:r>
                  <a:rPr lang="en-US" altLang="zh-CN" sz="2100" dirty="0">
                    <a:latin typeface="Times New Roman" panose="02020603050405020304" pitchFamily="18" charset="0"/>
                    <a:cs typeface="Times New Roman" panose="02020603050405020304" pitchFamily="18" charset="0"/>
                  </a:rPr>
                  <a:t>;</a:t>
                </a:r>
                <a:r>
                  <a:rPr lang="zh-CN" altLang="en-US" sz="2100" dirty="0">
                    <a:latin typeface="Times New Roman" panose="02020603050405020304" pitchFamily="18" charset="0"/>
                    <a:cs typeface="Times New Roman" panose="02020603050405020304" pitchFamily="18" charset="0"/>
                  </a:rPr>
                  <a:t> </a:t>
                </a:r>
                <a:r>
                  <a:rPr lang="en-US" altLang="zh-CN" sz="2100" dirty="0">
                    <a:latin typeface="Times New Roman" panose="02020603050405020304" pitchFamily="18" charset="0"/>
                    <a:cs typeface="Times New Roman" panose="02020603050405020304" pitchFamily="18" charset="0"/>
                  </a:rPr>
                  <a:t>Y:</a:t>
                </a:r>
                <a:r>
                  <a:rPr lang="zh-CN" altLang="en-US" sz="2100" dirty="0">
                    <a:latin typeface="Times New Roman" panose="02020603050405020304" pitchFamily="18" charset="0"/>
                    <a:cs typeface="Times New Roman" panose="02020603050405020304" pitchFamily="18" charset="0"/>
                  </a:rPr>
                  <a:t> </a:t>
                </a:r>
                <a:r>
                  <a:rPr lang="zh-CN" altLang="en-US" sz="2100" dirty="0">
                    <a:latin typeface="KaiTi" panose="02010609060101010101" pitchFamily="49" charset="-122"/>
                    <a:ea typeface="KaiTi" panose="02010609060101010101" pitchFamily="49" charset="-122"/>
                    <a:cs typeface="Times New Roman" panose="02020603050405020304" pitchFamily="18" charset="0"/>
                  </a:rPr>
                  <a:t>吃饱了饭</a:t>
                </a:r>
                <a:r>
                  <a:rPr lang="en-US" altLang="zh-CN" sz="2100" dirty="0">
                    <a:latin typeface="Times New Roman" panose="02020603050405020304" pitchFamily="18" charset="0"/>
                    <a:cs typeface="Times New Roman" panose="02020603050405020304" pitchFamily="18" charset="0"/>
                  </a:rPr>
                  <a:t>;</a:t>
                </a:r>
                <a:r>
                  <a:rPr lang="zh-CN" altLang="en-US" sz="2100" dirty="0">
                    <a:latin typeface="Times New Roman" panose="02020603050405020304" pitchFamily="18" charset="0"/>
                    <a:cs typeface="Times New Roman" panose="02020603050405020304" pitchFamily="18" charset="0"/>
                  </a:rPr>
                  <a:t> </a:t>
                </a:r>
                <a:r>
                  <a:rPr lang="en-US" altLang="zh-CN" sz="2100" dirty="0">
                    <a:latin typeface="Times New Roman" panose="02020603050405020304" pitchFamily="18" charset="0"/>
                    <a:cs typeface="Times New Roman" panose="02020603050405020304" pitchFamily="18" charset="0"/>
                  </a:rPr>
                  <a:t>Z:</a:t>
                </a:r>
                <a:r>
                  <a:rPr lang="zh-CN" altLang="en-US" sz="2100" dirty="0">
                    <a:latin typeface="Times New Roman" panose="02020603050405020304" pitchFamily="18" charset="0"/>
                    <a:cs typeface="Times New Roman" panose="02020603050405020304" pitchFamily="18" charset="0"/>
                  </a:rPr>
                  <a:t> </a:t>
                </a:r>
                <a:r>
                  <a:rPr lang="zh-CN" altLang="en-US" sz="2100" dirty="0">
                    <a:latin typeface="KaiTi" panose="02010609060101010101" pitchFamily="49" charset="-122"/>
                    <a:ea typeface="KaiTi" panose="02010609060101010101" pitchFamily="49" charset="-122"/>
                    <a:cs typeface="Times New Roman" panose="02020603050405020304" pitchFamily="18" charset="0"/>
                  </a:rPr>
                  <a:t>人民</a:t>
                </a:r>
                <a:r>
                  <a:rPr lang="en-US" altLang="zh-CN" sz="2100" dirty="0">
                    <a:latin typeface="Times New Roman" panose="02020603050405020304" pitchFamily="18" charset="0"/>
                    <a:cs typeface="Times New Roman" panose="02020603050405020304" pitchFamily="18" charset="0"/>
                  </a:rPr>
                  <a:t>.</a:t>
                </a:r>
              </a:p>
              <a:p>
                <a:pPr lvl="1"/>
                <a:r>
                  <a:rPr lang="zh-CN" altLang="en-US" sz="2400" dirty="0">
                    <a:latin typeface="KaiTi" panose="02010609060101010101" pitchFamily="49" charset="-122"/>
                    <a:ea typeface="KaiTi" panose="02010609060101010101" pitchFamily="49" charset="-122"/>
                    <a:cs typeface="Times New Roman" panose="02020603050405020304" pitchFamily="18" charset="0"/>
                  </a:rPr>
                  <a:t>中国人是人民</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400" i="1" dirty="0" smtClean="0">
                        <a:latin typeface="Cambria Math" panose="02040503050406030204" pitchFamily="18" charset="0"/>
                      </a:rPr>
                      <m:t>𝐶𝑍</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𝐶</m:t>
                    </m:r>
                  </m:oMath>
                </a14:m>
                <a:endParaRPr lang="en-US" altLang="zh-CN" sz="2400" dirty="0">
                  <a:latin typeface="Times New Roman" panose="02020603050405020304" pitchFamily="18" charset="0"/>
                  <a:cs typeface="Times New Roman" panose="02020603050405020304" pitchFamily="18" charset="0"/>
                </a:endParaRPr>
              </a:p>
              <a:p>
                <a:pPr lvl="2"/>
                <a:r>
                  <a:rPr lang="en-US" altLang="zh-CN" sz="2100" dirty="0">
                    <a:latin typeface="Times New Roman" panose="02020603050405020304" pitchFamily="18" charset="0"/>
                    <a:cs typeface="Times New Roman" panose="02020603050405020304" pitchFamily="18" charset="0"/>
                  </a:rPr>
                  <a:t>C:</a:t>
                </a:r>
                <a:r>
                  <a:rPr lang="zh-CN" altLang="en-US" sz="2100" dirty="0">
                    <a:latin typeface="Times New Roman" panose="02020603050405020304" pitchFamily="18" charset="0"/>
                    <a:cs typeface="Times New Roman" panose="02020603050405020304" pitchFamily="18" charset="0"/>
                  </a:rPr>
                  <a:t> </a:t>
                </a:r>
                <a:r>
                  <a:rPr lang="zh-CN" altLang="en-US" sz="2100" dirty="0">
                    <a:latin typeface="KaiTi" panose="02010609060101010101" pitchFamily="49" charset="-122"/>
                    <a:ea typeface="KaiTi" panose="02010609060101010101" pitchFamily="49" charset="-122"/>
                    <a:cs typeface="Times New Roman" panose="02020603050405020304" pitchFamily="18" charset="0"/>
                  </a:rPr>
                  <a:t>中国人</a:t>
                </a:r>
                <a:endParaRPr lang="en-US" altLang="zh-CN" sz="2100" dirty="0">
                  <a:latin typeface="KaiTi" panose="02010609060101010101" pitchFamily="49" charset="-122"/>
                  <a:ea typeface="KaiTi" panose="02010609060101010101" pitchFamily="49" charset="-122"/>
                  <a:cs typeface="Times New Roman" panose="02020603050405020304" pitchFamily="18" charset="0"/>
                </a:endParaRPr>
              </a:p>
              <a:p>
                <a:pPr lvl="1"/>
                <a:r>
                  <a:rPr lang="zh-CN" altLang="en-US" sz="2400" dirty="0">
                    <a:latin typeface="KaiTi" panose="02010609060101010101" pitchFamily="49" charset="-122"/>
                    <a:ea typeface="KaiTi" panose="02010609060101010101" pitchFamily="49" charset="-122"/>
                    <a:cs typeface="Times New Roman" panose="02020603050405020304" pitchFamily="18" charset="0"/>
                  </a:rPr>
                  <a:t>中国人吃饱了饭</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lang="zh-CN" altLang="en-US" sz="2400" dirty="0">
                    <a:latin typeface="KaiTi" panose="02010609060101010101" pitchFamily="49" charset="-122"/>
                    <a:ea typeface="KaiTi" panose="02010609060101010101" pitchFamily="49" charset="-122"/>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400" i="1" dirty="0" smtClean="0">
                        <a:latin typeface="Cambria Math" panose="02040503050406030204" pitchFamily="18" charset="0"/>
                      </a:rPr>
                      <m:t>𝐶𝑌</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𝐶</m:t>
                    </m:r>
                  </m:oMath>
                </a14:m>
                <a:endParaRPr lang="en-US" altLang="zh-CN" sz="2400" dirty="0">
                  <a:latin typeface="Times New Roman" panose="02020603050405020304" pitchFamily="18" charset="0"/>
                  <a:cs typeface="Times New Roman" panose="02020603050405020304" pitchFamily="18" charset="0"/>
                </a:endParaRPr>
              </a:p>
              <a:p>
                <a:pPr>
                  <a:spcBef>
                    <a:spcPts val="1824"/>
                  </a:spcBef>
                </a:pPr>
                <a:r>
                  <a:rPr lang="zh-CN" altLang="en-US" sz="2400" dirty="0">
                    <a:latin typeface="Times New Roman" panose="02020603050405020304" pitchFamily="18" charset="0"/>
                    <a:cs typeface="Times New Roman" panose="02020603050405020304" pitchFamily="18" charset="0"/>
                  </a:rPr>
                  <a:t>推导</a:t>
                </a:r>
                <a:r>
                  <a:rPr kumimoji="1" lang="en-US" altLang="zh-CN" sz="2400" dirty="0">
                    <a:latin typeface="Times New Roman" panose="02020603050405020304" pitchFamily="18" charset="0"/>
                    <a:cs typeface="Times New Roman" panose="02020603050405020304" pitchFamily="18" charset="0"/>
                  </a:rPr>
                  <a:t>:</a:t>
                </a:r>
                <a:r>
                  <a:rPr kumimoji="1" lang="zh-CN" altLang="en-US" sz="2400" dirty="0">
                    <a:latin typeface="Times New Roman" panose="02020603050405020304" pitchFamily="18" charset="0"/>
                    <a:cs typeface="Times New Roman" panose="02020603050405020304" pitchFamily="18" charset="0"/>
                  </a:rPr>
                  <a:t> </a:t>
                </a:r>
                <a:r>
                  <a:rPr lang="zh-CN" altLang="en-US" sz="2400" dirty="0">
                    <a:latin typeface="KaiTi" panose="02010609060101010101" pitchFamily="49" charset="-122"/>
                    <a:ea typeface="KaiTi" panose="02010609060101010101" pitchFamily="49" charset="-122"/>
                    <a:cs typeface="Times New Roman" panose="02020603050405020304" pitchFamily="18" charset="0"/>
                  </a:rPr>
                  <a:t>上帝保佑中国人</a:t>
                </a:r>
                <a:r>
                  <a:rPr lang="en-US" altLang="zh-CN" sz="2400" dirty="0">
                    <a:latin typeface="KaiTi" panose="02010609060101010101" pitchFamily="49" charset="-122"/>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𝐶𝑋</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𝐶</m:t>
                    </m:r>
                  </m:oMath>
                </a14:m>
                <a:endParaRPr lang="en-US" altLang="zh-CN" sz="2400" i="1" dirty="0">
                  <a:latin typeface="Times New Roman" panose="02020603050405020304" pitchFamily="18" charset="0"/>
                  <a:cs typeface="Times New Roman" panose="02020603050405020304" pitchFamily="18" charset="0"/>
                </a:endParaRPr>
              </a:p>
              <a:p>
                <a:pPr marL="344487" lvl="1" indent="0">
                  <a:buNone/>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𝐶</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𝐶𝐶</m:t>
                      </m:r>
                      <m:r>
                        <a:rPr lang="en-US" altLang="zh-CN" sz="2400" i="1" dirty="0" smtClean="0">
                          <a:latin typeface="Cambria Math" panose="02040503050406030204" pitchFamily="18" charset="0"/>
                        </a:rPr>
                        <m:t>=</m:t>
                      </m:r>
                      <m:d>
                        <m:dPr>
                          <m:ctrlPr>
                            <a:rPr lang="en-US" altLang="zh-CN" sz="2400" b="0" i="1" dirty="0" smtClean="0">
                              <a:latin typeface="Cambria Math" panose="02040503050406030204" pitchFamily="18" charset="0"/>
                            </a:rPr>
                          </m:ctrlPr>
                        </m:dPr>
                        <m:e>
                          <m:r>
                            <a:rPr lang="en-US" altLang="zh-CN" sz="2400" i="1" dirty="0" smtClean="0">
                              <a:latin typeface="Cambria Math" panose="02040503050406030204" pitchFamily="18" charset="0"/>
                            </a:rPr>
                            <m:t>𝐶𝑌</m:t>
                          </m:r>
                        </m:e>
                      </m:d>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𝐶𝑍</m:t>
                          </m:r>
                        </m:e>
                      </m:d>
                      <m:r>
                        <a:rPr lang="en-US" altLang="zh-CN" sz="2400" b="0" i="1" dirty="0" smtClean="0">
                          <a:latin typeface="Cambria Math" panose="02040503050406030204" pitchFamily="18" charset="0"/>
                        </a:rPr>
                        <m:t>=</m:t>
                      </m:r>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𝐶𝐶</m:t>
                          </m:r>
                        </m:e>
                      </m:d>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𝑌𝑍</m:t>
                          </m:r>
                        </m:e>
                      </m:d>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𝐶𝑌𝑍</m:t>
                      </m:r>
                    </m:oMath>
                    <m:oMath xmlns:m="http://schemas.openxmlformats.org/officeDocument/2006/math">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𝐶</m:t>
                      </m:r>
                      <m:d>
                        <m:dPr>
                          <m:ctrlPr>
                            <a:rPr lang="en-US" altLang="zh-CN" sz="2400" b="0" i="1" dirty="0" smtClean="0">
                              <a:latin typeface="Cambria Math" panose="02040503050406030204" pitchFamily="18" charset="0"/>
                            </a:rPr>
                          </m:ctrlPr>
                        </m:dPr>
                        <m:e>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𝑌𝑍</m:t>
                              </m:r>
                            </m:e>
                          </m:d>
                          <m:r>
                            <a:rPr lang="en-US" altLang="zh-CN" sz="2400" b="0" i="1" dirty="0" smtClean="0">
                              <a:latin typeface="Cambria Math" panose="02040503050406030204" pitchFamily="18" charset="0"/>
                            </a:rPr>
                            <m:t>𝑋</m:t>
                          </m:r>
                        </m:e>
                      </m:d>
                      <m:r>
                        <a:rPr lang="en-US" altLang="zh-CN" sz="2400" b="0" i="1" dirty="0" smtClean="0">
                          <a:latin typeface="Cambria Math" panose="02040503050406030204" pitchFamily="18" charset="0"/>
                        </a:rPr>
                        <m:t>=</m:t>
                      </m:r>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𝐶𝑌𝑍</m:t>
                          </m:r>
                        </m:e>
                      </m:d>
                      <m:r>
                        <a:rPr lang="en-US" altLang="zh-CN" sz="2400" b="0" i="1" dirty="0" smtClean="0">
                          <a:latin typeface="Cambria Math" panose="02040503050406030204" pitchFamily="18" charset="0"/>
                        </a:rPr>
                        <m:t>𝑋</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𝐶𝑋</m:t>
                      </m:r>
                    </m:oMath>
                  </m:oMathPara>
                </a14:m>
                <a:endParaRPr lang="en-US" altLang="zh-CN" sz="2400" b="0" i="1" dirty="0">
                  <a:latin typeface="Times New Roman" panose="02020603050405020304" pitchFamily="18" charset="0"/>
                  <a:cs typeface="Times New Roman" panose="02020603050405020304" pitchFamily="18" charset="0"/>
                </a:endParaRPr>
              </a:p>
              <a:p>
                <a:pPr marL="344487" lvl="1" indent="0">
                  <a:buNone/>
                </a:pPr>
                <a:br>
                  <a:rPr lang="en-US" altLang="zh-CN" sz="2000" b="0" i="1" dirty="0">
                    <a:latin typeface="Times New Roman" panose="02020603050405020304" pitchFamily="18" charset="0"/>
                    <a:cs typeface="Times New Roman" panose="02020603050405020304" pitchFamily="18" charset="0"/>
                  </a:rPr>
                </a:br>
                <a:endParaRPr lang="zh-CN" altLang="en-US" sz="2000" i="1"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5D9A3D99-93CE-EE48-82A4-BC84200E96E9}"/>
                  </a:ext>
                </a:extLst>
              </p:cNvPr>
              <p:cNvSpPr>
                <a:spLocks noGrp="1" noRot="1" noChangeAspect="1" noMove="1" noResize="1" noEditPoints="1" noAdjustHandles="1" noChangeArrowheads="1" noChangeShapeType="1" noTextEdit="1"/>
              </p:cNvSpPr>
              <p:nvPr>
                <p:ph idx="1"/>
              </p:nvPr>
            </p:nvSpPr>
            <p:spPr>
              <a:blipFill>
                <a:blip r:embed="rId2"/>
                <a:stretch>
                  <a:fillRect l="-463" t="-143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82F9908-AC04-2D46-87D2-EC3804837807}"/>
              </a:ext>
            </a:extLst>
          </p:cNvPr>
          <p:cNvSpPr>
            <a:spLocks noGrp="1"/>
          </p:cNvSpPr>
          <p:nvPr>
            <p:ph type="dt" sz="half" idx="2"/>
          </p:nvPr>
        </p:nvSpPr>
        <p:spPr/>
        <p:txBody>
          <a:bodyPr/>
          <a:lstStyle/>
          <a:p>
            <a:pPr>
              <a:defRPr/>
            </a:pPr>
            <a:fld id="{434908AE-8CA9-6B40-9F5F-EE9F3F1FB2C0}"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5" name="页脚占位符 4">
            <a:extLst>
              <a:ext uri="{FF2B5EF4-FFF2-40B4-BE49-F238E27FC236}">
                <a16:creationId xmlns:a16="http://schemas.microsoft.com/office/drawing/2014/main" id="{8EE5865C-2682-3A47-8F28-35B6ECDC4D14}"/>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6" name="灯片编号占位符 5">
            <a:extLst>
              <a:ext uri="{FF2B5EF4-FFF2-40B4-BE49-F238E27FC236}">
                <a16:creationId xmlns:a16="http://schemas.microsoft.com/office/drawing/2014/main" id="{AE0B5BE3-3A7C-B741-AFBC-5B3F87763EAA}"/>
              </a:ext>
            </a:extLst>
          </p:cNvPr>
          <p:cNvSpPr>
            <a:spLocks noGrp="1"/>
          </p:cNvSpPr>
          <p:nvPr>
            <p:ph type="sldNum" sz="quarter" idx="4"/>
          </p:nvPr>
        </p:nvSpPr>
        <p:spPr/>
        <p:txBody>
          <a:bodyPr/>
          <a:lstStyle/>
          <a:p>
            <a:fld id="{EF2CBC89-708E-48CD-BCD6-CCB7D6409EDD}" type="slidenum">
              <a:rPr lang="en-US" altLang="zh-CN" smtClean="0"/>
              <a:pPr/>
              <a:t>6</a:t>
            </a:fld>
            <a:endParaRPr lang="en-US" altLang="zh-CN" dirty="0"/>
          </a:p>
        </p:txBody>
      </p:sp>
    </p:spTree>
    <p:extLst>
      <p:ext uri="{BB962C8B-B14F-4D97-AF65-F5344CB8AC3E}">
        <p14:creationId xmlns:p14="http://schemas.microsoft.com/office/powerpoint/2010/main" val="381582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D82323-AD59-DE4B-A5CE-C85CE402C6C1}"/>
              </a:ext>
            </a:extLst>
          </p:cNvPr>
          <p:cNvSpPr>
            <a:spLocks noGrp="1"/>
          </p:cNvSpPr>
          <p:nvPr>
            <p:ph type="title"/>
          </p:nvPr>
        </p:nvSpPr>
        <p:spPr/>
        <p:txBody>
          <a:bodyPr/>
          <a:lstStyle/>
          <a:p>
            <a:r>
              <a:rPr kumimoji="1" lang="zh-CN" altLang="en-US" dirty="0"/>
              <a:t>布尔代数</a:t>
            </a:r>
          </a:p>
        </p:txBody>
      </p:sp>
      <p:sp>
        <p:nvSpPr>
          <p:cNvPr id="3" name="文本占位符 2">
            <a:extLst>
              <a:ext uri="{FF2B5EF4-FFF2-40B4-BE49-F238E27FC236}">
                <a16:creationId xmlns:a16="http://schemas.microsoft.com/office/drawing/2014/main" id="{E96BBAF0-4845-1F4B-9912-5DDC1FF33ACE}"/>
              </a:ext>
            </a:extLst>
          </p:cNvPr>
          <p:cNvSpPr>
            <a:spLocks noGrp="1"/>
          </p:cNvSpPr>
          <p:nvPr>
            <p:ph type="body" idx="1"/>
          </p:nvPr>
        </p:nvSpPr>
        <p:spPr/>
        <p:txBody>
          <a:bodyPr/>
          <a:lstStyle/>
          <a:p>
            <a:r>
              <a:rPr kumimoji="1" lang="zh-CN" altLang="en-US" dirty="0"/>
              <a:t>公理化的抽象代数系统</a:t>
            </a:r>
          </a:p>
        </p:txBody>
      </p:sp>
      <p:sp>
        <p:nvSpPr>
          <p:cNvPr id="4" name="日期占位符 3">
            <a:extLst>
              <a:ext uri="{FF2B5EF4-FFF2-40B4-BE49-F238E27FC236}">
                <a16:creationId xmlns:a16="http://schemas.microsoft.com/office/drawing/2014/main" id="{F4FDA1BB-E4C1-F541-9F48-10DA1546C3D4}"/>
              </a:ext>
            </a:extLst>
          </p:cNvPr>
          <p:cNvSpPr>
            <a:spLocks noGrp="1"/>
          </p:cNvSpPr>
          <p:nvPr>
            <p:ph type="dt" sz="half" idx="2"/>
          </p:nvPr>
        </p:nvSpPr>
        <p:spPr/>
        <p:txBody>
          <a:bodyPr/>
          <a:lstStyle/>
          <a:p>
            <a:pPr>
              <a:defRPr/>
            </a:pPr>
            <a:fld id="{E359A658-A711-5C47-99F4-65241672EC41}"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5" name="页脚占位符 4">
            <a:extLst>
              <a:ext uri="{FF2B5EF4-FFF2-40B4-BE49-F238E27FC236}">
                <a16:creationId xmlns:a16="http://schemas.microsoft.com/office/drawing/2014/main" id="{E83F08B7-1552-1C48-B2B6-681D447373EC}"/>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03952491-E8DB-6941-B712-5A0EBF28273F}"/>
              </a:ext>
            </a:extLst>
          </p:cNvPr>
          <p:cNvSpPr>
            <a:spLocks noGrp="1"/>
          </p:cNvSpPr>
          <p:nvPr>
            <p:ph type="sldNum" sz="quarter" idx="4"/>
          </p:nvPr>
        </p:nvSpPr>
        <p:spPr/>
        <p:txBody>
          <a:bodyPr/>
          <a:lstStyle/>
          <a:p>
            <a:fld id="{EF2CBC89-708E-48CD-BCD6-CCB7D6409EDD}" type="slidenum">
              <a:rPr lang="en-US" altLang="zh-CN" smtClean="0"/>
              <a:pPr/>
              <a:t>7</a:t>
            </a:fld>
            <a:endParaRPr lang="en-US" altLang="zh-CN" dirty="0"/>
          </a:p>
        </p:txBody>
      </p:sp>
    </p:spTree>
    <p:extLst>
      <p:ext uri="{BB962C8B-B14F-4D97-AF65-F5344CB8AC3E}">
        <p14:creationId xmlns:p14="http://schemas.microsoft.com/office/powerpoint/2010/main" val="252438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CN" altLang="en-US" sz="3600"/>
              <a:t>布尔代数的抽象定义</a:t>
            </a:r>
          </a:p>
        </p:txBody>
      </p:sp>
      <mc:AlternateContent xmlns:mc="http://schemas.openxmlformats.org/markup-compatibility/2006" xmlns:a14="http://schemas.microsoft.com/office/drawing/2010/main">
        <mc:Choice Requires="a14">
          <p:sp>
            <p:nvSpPr>
              <p:cNvPr id="21507" name="Rectangle 3"/>
              <p:cNvSpPr>
                <a:spLocks noGrp="1" noChangeArrowheads="1"/>
              </p:cNvSpPr>
              <p:nvPr>
                <p:ph idx="1"/>
              </p:nvPr>
            </p:nvSpPr>
            <p:spPr/>
            <p:txBody>
              <a:bodyPr/>
              <a:lstStyle/>
              <a:p>
                <a:pPr algn="just" eaLnBrk="1" hangingPunct="1">
                  <a:lnSpc>
                    <a:spcPct val="115000"/>
                  </a:lnSpc>
                </a:pPr>
                <a:r>
                  <a:rPr lang="zh-CN" altLang="en-US" sz="2400" dirty="0">
                    <a:latin typeface="Times New Roman" panose="02020603050405020304" pitchFamily="18" charset="0"/>
                  </a:rPr>
                  <a:t>一个</a:t>
                </a:r>
                <a:r>
                  <a:rPr lang="zh-CN" altLang="en-US" sz="2400" b="1" dirty="0">
                    <a:solidFill>
                      <a:srgbClr val="0315BD"/>
                    </a:solidFill>
                    <a:latin typeface="Times New Roman" panose="02020603050405020304" pitchFamily="18" charset="0"/>
                  </a:rPr>
                  <a:t>布尔代数</a:t>
                </a:r>
                <a:r>
                  <a:rPr lang="zh-CN" altLang="en-US" sz="2400" dirty="0">
                    <a:latin typeface="Times New Roman" panose="02020603050405020304" pitchFamily="18" charset="0"/>
                  </a:rPr>
                  <a:t>是一个集合</a:t>
                </a:r>
                <a:r>
                  <a:rPr lang="en-US" altLang="zh-CN" sz="2400" i="1" dirty="0">
                    <a:latin typeface="Times New Roman" panose="02020603050405020304" pitchFamily="18" charset="0"/>
                  </a:rPr>
                  <a:t>B</a:t>
                </a:r>
                <a:r>
                  <a:rPr lang="zh-CN" altLang="en-US" sz="2400" dirty="0">
                    <a:latin typeface="Times New Roman" panose="02020603050405020304" pitchFamily="18" charset="0"/>
                  </a:rPr>
                  <a:t>，它有二元运算</a:t>
                </a:r>
                <a:r>
                  <a:rPr lang="zh-CN" altLang="en-US" sz="2400" dirty="0">
                    <a:latin typeface="Times New Roman" panose="02020603050405020304" pitchFamily="18" charset="0"/>
                    <a:sym typeface="Symbol" panose="05050102010706020507" pitchFamily="18" charset="2"/>
                  </a:rPr>
                  <a:t>和</a:t>
                </a:r>
                <a:r>
                  <a:rPr lang="zh-CN" altLang="en-US" sz="2400" dirty="0">
                    <a:latin typeface="Times New Roman" panose="02020603050405020304" pitchFamily="18" charset="0"/>
                  </a:rPr>
                  <a:t>、一元运算   以及特殊元素</a:t>
                </a:r>
                <a:r>
                  <a:rPr lang="en-US" altLang="zh-CN" sz="2400" b="1" dirty="0">
                    <a:latin typeface="Times New Roman" panose="02020603050405020304" pitchFamily="18" charset="0"/>
                  </a:rPr>
                  <a:t>0</a:t>
                </a:r>
                <a:r>
                  <a:rPr lang="zh-CN" altLang="en-US" sz="2400" dirty="0">
                    <a:latin typeface="Times New Roman" panose="02020603050405020304" pitchFamily="18" charset="0"/>
                  </a:rPr>
                  <a:t>和</a:t>
                </a:r>
                <a:r>
                  <a:rPr lang="en-US" altLang="zh-CN" sz="2400" b="1" dirty="0">
                    <a:latin typeface="Times New Roman" panose="02020603050405020304" pitchFamily="18" charset="0"/>
                  </a:rPr>
                  <a:t>1</a:t>
                </a:r>
                <a:r>
                  <a:rPr lang="zh-CN" altLang="en-US" sz="2400" dirty="0">
                    <a:latin typeface="Times New Roman" panose="02020603050405020304" pitchFamily="18" charset="0"/>
                  </a:rPr>
                  <a:t>，且</a:t>
                </a:r>
                <a14:m>
                  <m:oMath xmlns:m="http://schemas.openxmlformats.org/officeDocument/2006/math">
                    <m:r>
                      <a:rPr lang="zh-CN" altLang="en-US" sz="2400" i="1" dirty="0" smtClean="0">
                        <a:latin typeface="Cambria Math" panose="02040503050406030204" pitchFamily="18" charset="0"/>
                        <a:sym typeface="Symbol" panose="05050102010706020507" pitchFamily="18" charset="2"/>
                      </a:rPr>
                      <m:t></m:t>
                    </m:r>
                    <m:r>
                      <a:rPr lang="en-US" altLang="zh-CN" sz="2400" i="1" dirty="0" smtClean="0">
                        <a:latin typeface="Cambria Math" panose="02040503050406030204" pitchFamily="18" charset="0"/>
                        <a:cs typeface="Times New Roman" panose="02020603050405020304" pitchFamily="18" charset="0"/>
                      </a:rPr>
                      <m:t>𝑥</m:t>
                    </m:r>
                    <m:r>
                      <a:rPr lang="en-US" altLang="zh-CN" sz="2400" i="1" dirty="0" smtClean="0">
                        <a:latin typeface="Cambria Math" panose="02040503050406030204" pitchFamily="18" charset="0"/>
                        <a:cs typeface="Times New Roman" panose="02020603050405020304" pitchFamily="18" charset="0"/>
                      </a:rPr>
                      <m:t>, </m:t>
                    </m:r>
                    <m:r>
                      <a:rPr lang="en-US" altLang="zh-CN" sz="2400" i="1" dirty="0" smtClean="0">
                        <a:latin typeface="Cambria Math" panose="02040503050406030204" pitchFamily="18" charset="0"/>
                        <a:cs typeface="Times New Roman" panose="02020603050405020304" pitchFamily="18" charset="0"/>
                      </a:rPr>
                      <m:t>𝑦</m:t>
                    </m:r>
                    <m:r>
                      <a:rPr lang="en-US" altLang="zh-CN" sz="2400" i="1" dirty="0" smtClean="0">
                        <a:latin typeface="Cambria Math" panose="02040503050406030204" pitchFamily="18" charset="0"/>
                        <a:cs typeface="Times New Roman" panose="02020603050405020304" pitchFamily="18" charset="0"/>
                      </a:rPr>
                      <m:t>, </m:t>
                    </m:r>
                    <m:r>
                      <a:rPr lang="en-US" altLang="zh-CN" sz="2400" i="1" dirty="0" err="1" smtClean="0">
                        <a:latin typeface="Cambria Math" panose="02040503050406030204" pitchFamily="18" charset="0"/>
                        <a:cs typeface="Times New Roman" panose="02020603050405020304" pitchFamily="18" charset="0"/>
                      </a:rPr>
                      <m:t>𝑧</m:t>
                    </m:r>
                    <m:r>
                      <a:rPr lang="en-US" altLang="zh-CN" sz="2400" i="1" dirty="0" err="1" smtClean="0">
                        <a:latin typeface="Cambria Math" panose="02040503050406030204" pitchFamily="18" charset="0"/>
                        <a:cs typeface="Times New Roman" panose="02020603050405020304" pitchFamily="18" charset="0"/>
                        <a:sym typeface="Symbol" panose="05050102010706020507" pitchFamily="18" charset="2"/>
                      </a:rPr>
                      <m:t></m:t>
                    </m:r>
                    <m:r>
                      <a:rPr lang="en-US" altLang="zh-CN" sz="2400" i="1" dirty="0" err="1" smtClean="0">
                        <a:latin typeface="Cambria Math" panose="02040503050406030204" pitchFamily="18" charset="0"/>
                        <a:cs typeface="Times New Roman" panose="02020603050405020304" pitchFamily="18" charset="0"/>
                        <a:sym typeface="Symbol" panose="05050102010706020507" pitchFamily="18" charset="2"/>
                      </a:rPr>
                      <m:t>𝐵</m:t>
                    </m:r>
                  </m:oMath>
                </a14:m>
                <a:r>
                  <a:rPr lang="en-US" altLang="zh-CN" sz="2400" dirty="0">
                    <a:latin typeface="Times New Roman" panose="02020603050405020304" pitchFamily="18" charset="0"/>
                    <a:cs typeface="Times New Roman" panose="02020603050405020304" pitchFamily="18" charset="0"/>
                    <a:sym typeface="Symbol" panose="05050102010706020507" pitchFamily="18" charset="2"/>
                  </a:rPr>
                  <a:t>,</a:t>
                </a:r>
                <a:r>
                  <a:rPr lang="zh-CN" altLang="en-US" sz="2400" dirty="0">
                    <a:latin typeface="Times New Roman" panose="02020603050405020304" pitchFamily="18" charset="0"/>
                  </a:rPr>
                  <a:t>  下列性质成立：</a:t>
                </a:r>
                <a:endParaRPr lang="en-US" altLang="zh-CN" sz="2400" dirty="0">
                  <a:latin typeface="Times New Roman" panose="02020603050405020304" pitchFamily="18" charset="0"/>
                </a:endParaRPr>
              </a:p>
            </p:txBody>
          </p:sp>
        </mc:Choice>
        <mc:Fallback xmlns="">
          <p:sp>
            <p:nvSpPr>
              <p:cNvPr id="21507" name="Rectangle 3"/>
              <p:cNvSpPr>
                <a:spLocks noGrp="1" noRot="1" noChangeAspect="1" noMove="1" noResize="1" noEditPoints="1" noAdjustHandles="1" noChangeArrowheads="1" noChangeShapeType="1" noTextEdit="1"/>
              </p:cNvSpPr>
              <p:nvPr>
                <p:ph type="body" idx="1"/>
              </p:nvPr>
            </p:nvSpPr>
            <p:spPr>
              <a:xfrm>
                <a:off x="395288" y="1698625"/>
                <a:ext cx="8229600" cy="989013"/>
              </a:xfrm>
              <a:blipFill>
                <a:blip r:embed="rId3"/>
                <a:stretch>
                  <a:fillRect l="-308" t="-3797" r="-1079" b="-5063"/>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0282F06B-1BDD-F641-8902-451D20F68932}"/>
              </a:ext>
            </a:extLst>
          </p:cNvPr>
          <p:cNvSpPr>
            <a:spLocks noGrp="1"/>
          </p:cNvSpPr>
          <p:nvPr>
            <p:ph type="dt" sz="half" idx="2"/>
          </p:nvPr>
        </p:nvSpPr>
        <p:spPr/>
        <p:txBody>
          <a:bodyPr/>
          <a:lstStyle/>
          <a:p>
            <a:pPr>
              <a:defRPr/>
            </a:pPr>
            <a:fld id="{D706F457-9700-2E45-9167-8B1956590028}"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3" name="页脚占位符 2">
            <a:extLst>
              <a:ext uri="{FF2B5EF4-FFF2-40B4-BE49-F238E27FC236}">
                <a16:creationId xmlns:a16="http://schemas.microsoft.com/office/drawing/2014/main" id="{8D9814BE-484B-B34D-B0AF-74A5BECF9CB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21531" name="灯片编号占位符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8F9A77-F5FF-4F59-B8B7-02FEDF6AEF8B}" type="slidenum">
              <a:rPr lang="en-US" altLang="zh-CN" smtClean="0"/>
              <a:pPr/>
              <a:t>8</a:t>
            </a:fld>
            <a:endParaRPr lang="en-US" altLang="zh-CN"/>
          </a:p>
        </p:txBody>
      </p:sp>
      <p:cxnSp>
        <p:nvCxnSpPr>
          <p:cNvPr id="21508" name="直接连接符 3"/>
          <p:cNvCxnSpPr>
            <a:cxnSpLocks noChangeShapeType="1"/>
          </p:cNvCxnSpPr>
          <p:nvPr/>
        </p:nvCxnSpPr>
        <p:spPr bwMode="auto">
          <a:xfrm>
            <a:off x="1259185" y="2287588"/>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aphicFrame>
        <p:nvGraphicFramePr>
          <p:cNvPr id="5" name="表格 4"/>
          <p:cNvGraphicFramePr>
            <a:graphicFrameLocks noGrp="1"/>
          </p:cNvGraphicFramePr>
          <p:nvPr>
            <p:extLst>
              <p:ext uri="{D42A27DB-BD31-4B8C-83A1-F6EECF244321}">
                <p14:modId xmlns:p14="http://schemas.microsoft.com/office/powerpoint/2010/main" val="2291669039"/>
              </p:ext>
            </p:extLst>
          </p:nvPr>
        </p:nvGraphicFramePr>
        <p:xfrm>
          <a:off x="1692275" y="2787608"/>
          <a:ext cx="5329238" cy="3810040"/>
        </p:xfrm>
        <a:graphic>
          <a:graphicData uri="http://schemas.openxmlformats.org/drawingml/2006/table">
            <a:tbl>
              <a:tblPr firstRow="1" bandRow="1">
                <a:tableStyleId>{21E4AEA4-8DFA-4A89-87EB-49C32662AFE0}</a:tableStyleId>
              </a:tblPr>
              <a:tblGrid>
                <a:gridCol w="3598966">
                  <a:extLst>
                    <a:ext uri="{9D8B030D-6E8A-4147-A177-3AD203B41FA5}">
                      <a16:colId xmlns:a16="http://schemas.microsoft.com/office/drawing/2014/main" val="20000"/>
                    </a:ext>
                  </a:extLst>
                </a:gridCol>
                <a:gridCol w="1730272">
                  <a:extLst>
                    <a:ext uri="{9D8B030D-6E8A-4147-A177-3AD203B41FA5}">
                      <a16:colId xmlns:a16="http://schemas.microsoft.com/office/drawing/2014/main" val="20001"/>
                    </a:ext>
                  </a:extLst>
                </a:gridCol>
              </a:tblGrid>
              <a:tr h="675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0" dirty="0">
                          <a:latin typeface="Times New Roman" pitchFamily="18" charset="0"/>
                          <a:cs typeface="Times New Roman" pitchFamily="18" charset="0"/>
                        </a:rPr>
                        <a:t> </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y</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y</a:t>
                      </a:r>
                      <a:r>
                        <a:rPr lang="en-US" altLang="zh-CN" sz="2200" b="0" i="0" dirty="0">
                          <a:latin typeface="Times New Roman" pitchFamily="18" charset="0"/>
                          <a:cs typeface="Times New Roman" pitchFamily="18" charset="0"/>
                        </a:rPr>
                        <a:t>)</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endParaRPr lang="en-US" altLang="zh-CN" sz="2200" b="0" i="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y</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y</a:t>
                      </a:r>
                      <a:r>
                        <a:rPr lang="en-US" altLang="zh-CN" sz="2200" b="0" i="0" dirty="0">
                          <a:latin typeface="Times New Roman" pitchFamily="18" charset="0"/>
                          <a:cs typeface="Times New Roman" pitchFamily="18" charset="0"/>
                        </a:rPr>
                        <a:t>)</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endParaRPr lang="en-US" altLang="zh-CN" sz="2200" b="0" i="0" dirty="0">
                        <a:latin typeface="Times New Roman" pitchFamily="18" charset="0"/>
                        <a:cs typeface="Times New Roman" pitchFamily="18" charset="0"/>
                      </a:endParaRPr>
                    </a:p>
                  </a:txBody>
                  <a:tcPr marL="91451" marR="91451" marT="45724" marB="45724"/>
                </a:tc>
                <a:tc>
                  <a:txBody>
                    <a:bodyPr/>
                    <a:lstStyle/>
                    <a:p>
                      <a:pPr algn="ctr"/>
                      <a:r>
                        <a:rPr lang="zh-CN" altLang="en-US" sz="2200" b="0" dirty="0">
                          <a:latin typeface="Times New Roman" pitchFamily="18" charset="0"/>
                          <a:cs typeface="Times New Roman" pitchFamily="18" charset="0"/>
                        </a:rPr>
                        <a:t>结合律</a:t>
                      </a:r>
                    </a:p>
                  </a:txBody>
                  <a:tcPr marL="91451" marR="91451" marT="45724" marB="45724"/>
                </a:tc>
                <a:extLst>
                  <a:ext uri="{0D108BD9-81ED-4DB2-BD59-A6C34878D82A}">
                    <a16:rowId xmlns:a16="http://schemas.microsoft.com/office/drawing/2014/main" val="10000"/>
                  </a:ext>
                </a:extLst>
              </a:tr>
              <a:tr h="675539">
                <a:tc>
                  <a:txBody>
                    <a:bodyPr/>
                    <a:lstStyle/>
                    <a:p>
                      <a:pPr marL="0" marR="0" indent="0" algn="ctr" defTabSz="914400" rtl="0" eaLnBrk="1" fontAlgn="auto" latinLnBrk="0" hangingPunct="1">
                        <a:lnSpc>
                          <a:spcPct val="100000"/>
                        </a:lnSpc>
                        <a:spcBef>
                          <a:spcPts val="0"/>
                        </a:spcBef>
                        <a:spcAft>
                          <a:spcPts val="0"/>
                        </a:spcAft>
                        <a:buClrTx/>
                        <a:buSzTx/>
                        <a:buFont typeface="Symbol" pitchFamily="18" charset="2"/>
                        <a:buNone/>
                        <a:tabLst/>
                        <a:defRPr/>
                      </a:pPr>
                      <a:r>
                        <a:rPr lang="en-US" altLang="zh-CN" sz="2200" b="0" i="0" dirty="0">
                          <a:latin typeface="Times New Roman" pitchFamily="18" charset="0"/>
                          <a:cs typeface="Times New Roman" pitchFamily="18" charset="0"/>
                        </a:rPr>
                        <a:t> </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y</a:t>
                      </a:r>
                      <a:r>
                        <a:rPr lang="en-US" altLang="zh-CN" sz="2200" b="0" i="0" dirty="0">
                          <a:latin typeface="Times New Roman" pitchFamily="18" charset="0"/>
                          <a:cs typeface="Times New Roman" pitchFamily="18" charset="0"/>
                        </a:rPr>
                        <a:t> =</a:t>
                      </a:r>
                      <a:r>
                        <a:rPr lang="en-US" altLang="zh-CN" sz="2200" b="0" i="1" dirty="0">
                          <a:latin typeface="Times New Roman" pitchFamily="18" charset="0"/>
                          <a:cs typeface="Times New Roman" pitchFamily="18" charset="0"/>
                        </a:rPr>
                        <a:t>y</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x</a:t>
                      </a:r>
                      <a:endParaRPr lang="en-US" altLang="zh-CN" sz="2200" b="0" i="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 typeface="Symbol" pitchFamily="18" charset="2"/>
                        <a:buNone/>
                        <a:tabLst/>
                        <a:defRPr/>
                      </a:pP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y</a:t>
                      </a:r>
                      <a:r>
                        <a:rPr lang="en-US" altLang="zh-CN" sz="2200" b="0" i="0" dirty="0">
                          <a:latin typeface="Times New Roman" pitchFamily="18" charset="0"/>
                          <a:cs typeface="Times New Roman" pitchFamily="18" charset="0"/>
                        </a:rPr>
                        <a:t>= </a:t>
                      </a:r>
                      <a:r>
                        <a:rPr lang="en-US" altLang="zh-CN" sz="2200" b="0" i="1" dirty="0">
                          <a:latin typeface="Times New Roman" pitchFamily="18" charset="0"/>
                          <a:cs typeface="Times New Roman" pitchFamily="18" charset="0"/>
                        </a:rPr>
                        <a:t>y</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x</a:t>
                      </a:r>
                      <a:endParaRPr lang="zh-CN" altLang="en-US" sz="2200" b="0" dirty="0">
                        <a:latin typeface="Times New Roman" pitchFamily="18" charset="0"/>
                        <a:cs typeface="Times New Roman" pitchFamily="18" charset="0"/>
                      </a:endParaRPr>
                    </a:p>
                  </a:txBody>
                  <a:tcPr marL="91451" marR="91451" marT="45724" marB="45724"/>
                </a:tc>
                <a:tc>
                  <a:txBody>
                    <a:bodyPr/>
                    <a:lstStyle/>
                    <a:p>
                      <a:pPr algn="ctr"/>
                      <a:r>
                        <a:rPr lang="zh-CN" altLang="en-US" sz="2200" b="0" dirty="0">
                          <a:latin typeface="Times New Roman" pitchFamily="18" charset="0"/>
                          <a:cs typeface="Times New Roman" pitchFamily="18" charset="0"/>
                        </a:rPr>
                        <a:t>交换</a:t>
                      </a:r>
                      <a:r>
                        <a:rPr lang="zh-CN" altLang="en-US" sz="2200" b="0" baseline="0" dirty="0">
                          <a:latin typeface="Times New Roman" pitchFamily="18" charset="0"/>
                          <a:cs typeface="Times New Roman" pitchFamily="18" charset="0"/>
                        </a:rPr>
                        <a:t>律</a:t>
                      </a:r>
                      <a:endParaRPr lang="zh-CN" altLang="en-US" sz="2200" b="0" dirty="0">
                        <a:latin typeface="Times New Roman" pitchFamily="18" charset="0"/>
                        <a:cs typeface="Times New Roman" pitchFamily="18" charset="0"/>
                      </a:endParaRPr>
                    </a:p>
                  </a:txBody>
                  <a:tcPr marL="91451" marR="91451" marT="45724" marB="45724"/>
                </a:tc>
                <a:extLst>
                  <a:ext uri="{0D108BD9-81ED-4DB2-BD59-A6C34878D82A}">
                    <a16:rowId xmlns:a16="http://schemas.microsoft.com/office/drawing/2014/main" val="10001"/>
                  </a:ext>
                </a:extLst>
              </a:tr>
              <a:tr h="675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y</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y</a:t>
                      </a:r>
                      <a:r>
                        <a:rPr lang="en-US" altLang="zh-CN" sz="2200" b="0" i="0" dirty="0">
                          <a:latin typeface="Times New Roman" pitchFamily="18" charset="0"/>
                          <a:cs typeface="Times New Roman" pitchFamily="18" charset="0"/>
                        </a:rPr>
                        <a:t>)</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r>
                        <a:rPr lang="en-US" altLang="zh-CN" sz="2200" b="0" i="0" dirty="0">
                          <a:latin typeface="Times New Roman" pitchFamily="18" charset="0"/>
                          <a:cs typeface="Times New Roman" pitchFamily="18" charset="0"/>
                        </a:rPr>
                        <a:t>)</a:t>
                      </a:r>
                      <a:r>
                        <a:rPr lang="en-US" altLang="zh-CN" sz="2200" b="0" dirty="0">
                          <a:latin typeface="Times New Roman" pitchFamily="18" charset="0"/>
                          <a:cs typeface="Times New Roman" pitchFamily="18" charset="0"/>
                          <a:sym typeface="Symbo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y</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y</a:t>
                      </a:r>
                      <a:r>
                        <a:rPr lang="en-US" altLang="zh-CN" sz="2200" b="0" i="0" dirty="0">
                          <a:latin typeface="Times New Roman" pitchFamily="18" charset="0"/>
                          <a:cs typeface="Times New Roman" pitchFamily="18" charset="0"/>
                        </a:rPr>
                        <a:t>)</a:t>
                      </a:r>
                      <a:r>
                        <a:rPr lang="en-US" altLang="zh-CN" sz="2200" b="0" i="0" baseline="0" dirty="0">
                          <a:latin typeface="Times New Roman" pitchFamily="18" charset="0"/>
                          <a:cs typeface="Times New Roman" pitchFamily="18" charset="0"/>
                        </a:rPr>
                        <a:t> </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z</a:t>
                      </a:r>
                      <a:r>
                        <a:rPr lang="en-US" altLang="zh-CN" sz="2200" b="0" i="0" dirty="0">
                          <a:latin typeface="Times New Roman" pitchFamily="18" charset="0"/>
                          <a:cs typeface="Times New Roman" pitchFamily="18" charset="0"/>
                        </a:rPr>
                        <a:t>)</a:t>
                      </a:r>
                    </a:p>
                  </a:txBody>
                  <a:tcPr marL="91451" marR="91451" marT="45724" marB="45724"/>
                </a:tc>
                <a:tc>
                  <a:txBody>
                    <a:bodyPr/>
                    <a:lstStyle/>
                    <a:p>
                      <a:pPr algn="ctr"/>
                      <a:r>
                        <a:rPr lang="zh-CN" altLang="en-US" sz="2200" b="0" baseline="0" dirty="0">
                          <a:latin typeface="Times New Roman" pitchFamily="18" charset="0"/>
                          <a:cs typeface="Times New Roman" pitchFamily="18" charset="0"/>
                        </a:rPr>
                        <a:t>分配</a:t>
                      </a:r>
                      <a:r>
                        <a:rPr lang="zh-CN" altLang="en-US" sz="2200" b="0" dirty="0">
                          <a:latin typeface="Times New Roman" pitchFamily="18" charset="0"/>
                          <a:cs typeface="Times New Roman" pitchFamily="18" charset="0"/>
                        </a:rPr>
                        <a:t>律</a:t>
                      </a:r>
                    </a:p>
                  </a:txBody>
                  <a:tcPr marL="91451" marR="91451" marT="45724" marB="45724"/>
                </a:tc>
                <a:extLst>
                  <a:ext uri="{0D108BD9-81ED-4DB2-BD59-A6C34878D82A}">
                    <a16:rowId xmlns:a16="http://schemas.microsoft.com/office/drawing/2014/main" val="10002"/>
                  </a:ext>
                </a:extLst>
              </a:tr>
              <a:tr h="675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0 =</a:t>
                      </a:r>
                      <a:r>
                        <a:rPr lang="en-US" altLang="zh-CN" sz="2200" b="0" i="1" dirty="0">
                          <a:latin typeface="Times New Roman" pitchFamily="18" charset="0"/>
                          <a:cs typeface="Times New Roman" pitchFamily="18" charset="0"/>
                        </a:rPr>
                        <a:t> x</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1" dirty="0">
                          <a:latin typeface="Times New Roman" pitchFamily="18" charset="0"/>
                          <a:cs typeface="Times New Roman" pitchFamily="18" charset="0"/>
                        </a:rPr>
                        <a:t>x</a:t>
                      </a:r>
                      <a:r>
                        <a:rPr lang="zh-CN" altLang="en-US" sz="2200" b="0" dirty="0">
                          <a:latin typeface="Times New Roman" pitchFamily="18" charset="0"/>
                          <a:sym typeface="Symbol"/>
                        </a:rPr>
                        <a:t></a:t>
                      </a:r>
                      <a:r>
                        <a:rPr lang="en-US" altLang="zh-CN" sz="2200" b="0" i="0" dirty="0">
                          <a:latin typeface="Times New Roman" pitchFamily="18" charset="0"/>
                          <a:cs typeface="Times New Roman" pitchFamily="18" charset="0"/>
                        </a:rPr>
                        <a:t>1</a:t>
                      </a:r>
                      <a:r>
                        <a:rPr lang="en-US" altLang="zh-CN" sz="2200" b="0" i="1" dirty="0">
                          <a:latin typeface="Times New Roman" pitchFamily="18" charset="0"/>
                          <a:cs typeface="Times New Roman" pitchFamily="18" charset="0"/>
                        </a:rPr>
                        <a:t> </a:t>
                      </a:r>
                      <a:r>
                        <a:rPr lang="en-US" altLang="zh-CN" sz="2200" b="0" i="0" dirty="0">
                          <a:latin typeface="Times New Roman" pitchFamily="18" charset="0"/>
                          <a:cs typeface="Times New Roman" pitchFamily="18" charset="0"/>
                        </a:rPr>
                        <a:t>=</a:t>
                      </a:r>
                      <a:r>
                        <a:rPr lang="en-US" altLang="zh-CN" sz="2200" b="0" i="1" dirty="0">
                          <a:latin typeface="Times New Roman" pitchFamily="18" charset="0"/>
                          <a:cs typeface="Times New Roman" pitchFamily="18" charset="0"/>
                        </a:rPr>
                        <a:t> x</a:t>
                      </a:r>
                      <a:endParaRPr lang="zh-CN" altLang="en-US" sz="2200" b="0" i="1" dirty="0">
                        <a:latin typeface="Times New Roman" pitchFamily="18" charset="0"/>
                        <a:cs typeface="Times New Roman" pitchFamily="18" charset="0"/>
                      </a:endParaRPr>
                    </a:p>
                  </a:txBody>
                  <a:tcPr marL="91451" marR="91451" marT="45724" marB="45724"/>
                </a:tc>
                <a:tc>
                  <a:txBody>
                    <a:bodyPr/>
                    <a:lstStyle/>
                    <a:p>
                      <a:pPr algn="ctr"/>
                      <a:r>
                        <a:rPr lang="zh-CN" altLang="en-US" sz="2200" b="0" dirty="0">
                          <a:latin typeface="Times New Roman" pitchFamily="18" charset="0"/>
                          <a:cs typeface="Times New Roman" pitchFamily="18" charset="0"/>
                        </a:rPr>
                        <a:t>同一律</a:t>
                      </a:r>
                    </a:p>
                  </a:txBody>
                  <a:tcPr marL="91451" marR="91451" marT="45724" marB="45724"/>
                </a:tc>
                <a:extLst>
                  <a:ext uri="{0D108BD9-81ED-4DB2-BD59-A6C34878D82A}">
                    <a16:rowId xmlns:a16="http://schemas.microsoft.com/office/drawing/2014/main" val="10003"/>
                  </a:ext>
                </a:extLst>
              </a:tr>
              <a:tr h="675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0" dirty="0">
                          <a:latin typeface="Times New Roman" pitchFamily="18" charset="0"/>
                          <a:cs typeface="Times New Roman" pitchFamily="18" charset="0"/>
                        </a:rPr>
                        <a:t> </a:t>
                      </a:r>
                      <a:r>
                        <a:rPr lang="en-US" altLang="zh-CN" sz="2200" b="0" i="1" dirty="0">
                          <a:latin typeface="Times New Roman" pitchFamily="18" charset="0"/>
                          <a:cs typeface="Times New Roman" pitchFamily="18" charset="0"/>
                        </a:rPr>
                        <a:t>x </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 x </a:t>
                      </a:r>
                      <a:r>
                        <a:rPr lang="en-US" altLang="zh-CN" sz="2200" b="0" i="0" dirty="0">
                          <a:latin typeface="Times New Roman" pitchFamily="18" charset="0"/>
                          <a:cs typeface="Times New Roman" pitchFamily="18" charset="0"/>
                        </a:rPr>
                        <a:t>=</a:t>
                      </a:r>
                      <a:r>
                        <a:rPr lang="en-US" altLang="zh-CN" sz="2200" b="1" i="0" dirty="0">
                          <a:latin typeface="Times New Roman" pitchFamily="18" charset="0"/>
                          <a:cs typeface="Times New Roman" pitchFamily="18" charset="0"/>
                        </a:rPr>
                        <a:t>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200" b="0" i="0" dirty="0">
                          <a:latin typeface="Times New Roman" pitchFamily="18" charset="0"/>
                          <a:cs typeface="Times New Roman" pitchFamily="18" charset="0"/>
                        </a:rPr>
                        <a:t> </a:t>
                      </a:r>
                      <a:r>
                        <a:rPr lang="en-US" altLang="zh-CN" sz="2200" b="0" i="1" dirty="0">
                          <a:latin typeface="Times New Roman" pitchFamily="18" charset="0"/>
                          <a:cs typeface="Times New Roman" pitchFamily="18" charset="0"/>
                        </a:rPr>
                        <a:t>x </a:t>
                      </a:r>
                      <a:r>
                        <a:rPr lang="zh-CN" altLang="en-US" sz="2200" b="0" dirty="0">
                          <a:latin typeface="Times New Roman" pitchFamily="18" charset="0"/>
                          <a:sym typeface="Symbol"/>
                        </a:rPr>
                        <a:t></a:t>
                      </a:r>
                      <a:r>
                        <a:rPr lang="en-US" altLang="zh-CN" sz="2200" b="0" i="1" dirty="0">
                          <a:latin typeface="Times New Roman" pitchFamily="18" charset="0"/>
                          <a:cs typeface="Times New Roman" pitchFamily="18" charset="0"/>
                        </a:rPr>
                        <a:t> x </a:t>
                      </a:r>
                      <a:r>
                        <a:rPr lang="en-US" altLang="zh-CN" sz="2200" b="0" i="0" dirty="0">
                          <a:latin typeface="Times New Roman" pitchFamily="18" charset="0"/>
                          <a:cs typeface="Times New Roman" pitchFamily="18" charset="0"/>
                        </a:rPr>
                        <a:t>=</a:t>
                      </a:r>
                      <a:r>
                        <a:rPr lang="en-US" altLang="zh-CN" sz="2200" b="1" i="0" dirty="0">
                          <a:latin typeface="Times New Roman" pitchFamily="18" charset="0"/>
                          <a:cs typeface="Times New Roman" pitchFamily="18" charset="0"/>
                        </a:rPr>
                        <a:t>0</a:t>
                      </a:r>
                    </a:p>
                  </a:txBody>
                  <a:tcPr marL="91451" marR="91451" marT="45724" marB="45724"/>
                </a:tc>
                <a:tc>
                  <a:txBody>
                    <a:bodyPr/>
                    <a:lstStyle/>
                    <a:p>
                      <a:pPr algn="ctr"/>
                      <a:r>
                        <a:rPr lang="zh-CN" altLang="en-US" sz="2200" b="0" dirty="0">
                          <a:latin typeface="Times New Roman" pitchFamily="18" charset="0"/>
                          <a:cs typeface="Times New Roman" pitchFamily="18" charset="0"/>
                        </a:rPr>
                        <a:t>补    律</a:t>
                      </a:r>
                    </a:p>
                  </a:txBody>
                  <a:tcPr marL="91451" marR="91451" marT="45724" marB="45724"/>
                </a:tc>
                <a:extLst>
                  <a:ext uri="{0D108BD9-81ED-4DB2-BD59-A6C34878D82A}">
                    <a16:rowId xmlns:a16="http://schemas.microsoft.com/office/drawing/2014/main" val="10004"/>
                  </a:ext>
                </a:extLst>
              </a:tr>
            </a:tbl>
          </a:graphicData>
        </a:graphic>
      </p:graphicFrame>
      <p:cxnSp>
        <p:nvCxnSpPr>
          <p:cNvPr id="21529" name="直接连接符 5"/>
          <p:cNvCxnSpPr>
            <a:cxnSpLocks noChangeShapeType="1"/>
          </p:cNvCxnSpPr>
          <p:nvPr/>
        </p:nvCxnSpPr>
        <p:spPr bwMode="auto">
          <a:xfrm>
            <a:off x="3473450" y="5959475"/>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1530" name="直接连接符 6"/>
          <p:cNvCxnSpPr>
            <a:cxnSpLocks noChangeShapeType="1"/>
          </p:cNvCxnSpPr>
          <p:nvPr/>
        </p:nvCxnSpPr>
        <p:spPr bwMode="auto">
          <a:xfrm>
            <a:off x="3487738" y="6305550"/>
            <a:ext cx="144462"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3730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CN" altLang="en-US" sz="3600" dirty="0">
                <a:latin typeface="Times New Roman" panose="02020603050405020304" pitchFamily="18" charset="0"/>
                <a:cs typeface="Times New Roman" panose="02020603050405020304" pitchFamily="18" charset="0"/>
              </a:rPr>
              <a:t>布尔恒等式</a:t>
            </a:r>
          </a:p>
        </p:txBody>
      </p:sp>
      <p:sp>
        <p:nvSpPr>
          <p:cNvPr id="3" name="日期占位符 2">
            <a:extLst>
              <a:ext uri="{FF2B5EF4-FFF2-40B4-BE49-F238E27FC236}">
                <a16:creationId xmlns:a16="http://schemas.microsoft.com/office/drawing/2014/main" id="{1B1318D3-BF20-1E4B-A201-E31672E8ED26}"/>
              </a:ext>
            </a:extLst>
          </p:cNvPr>
          <p:cNvSpPr>
            <a:spLocks noGrp="1"/>
          </p:cNvSpPr>
          <p:nvPr>
            <p:ph type="dt" sz="half" idx="2"/>
          </p:nvPr>
        </p:nvSpPr>
        <p:spPr/>
        <p:txBody>
          <a:bodyPr/>
          <a:lstStyle/>
          <a:p>
            <a:pPr>
              <a:defRPr/>
            </a:pPr>
            <a:fld id="{4D2D82B4-9AFB-114D-B65A-5F571602CCDE}" type="datetime1">
              <a:rPr lang="zh-CN" altLang="en-US" smtClean="0">
                <a:latin typeface="KaiTi" panose="02010609060101010101" pitchFamily="49" charset="-122"/>
                <a:ea typeface="KaiTi" panose="02010609060101010101" pitchFamily="49" charset="-122"/>
              </a:rPr>
              <a:t>2022/4/23</a:t>
            </a:fld>
            <a:endParaRPr lang="zh-CN" altLang="en-US" dirty="0">
              <a:latin typeface="KaiTi" panose="02010609060101010101" pitchFamily="49" charset="-122"/>
              <a:ea typeface="KaiTi" panose="02010609060101010101" pitchFamily="49" charset="-122"/>
            </a:endParaRPr>
          </a:p>
        </p:txBody>
      </p:sp>
      <p:sp>
        <p:nvSpPr>
          <p:cNvPr id="4" name="页脚占位符 3">
            <a:extLst>
              <a:ext uri="{FF2B5EF4-FFF2-40B4-BE49-F238E27FC236}">
                <a16:creationId xmlns:a16="http://schemas.microsoft.com/office/drawing/2014/main" id="{C60E9C6A-7555-B541-A6AB-07AD0DF60A8C}"/>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17436" name="灯片编号占位符 1"/>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DBE9AAE-7A9A-4169-9B92-26F8AC71CF73}" type="slidenum">
              <a:rPr lang="en-US" altLang="zh-CN" smtClean="0"/>
              <a:pPr/>
              <a:t>9</a:t>
            </a:fld>
            <a:endParaRPr lang="en-US" altLang="zh-CN"/>
          </a:p>
        </p:txBody>
      </p:sp>
      <p:graphicFrame>
        <p:nvGraphicFramePr>
          <p:cNvPr id="6" name="表格 5"/>
          <p:cNvGraphicFramePr>
            <a:graphicFrameLocks noGrp="1"/>
          </p:cNvGraphicFramePr>
          <p:nvPr>
            <p:extLst>
              <p:ext uri="{D42A27DB-BD31-4B8C-83A1-F6EECF244321}">
                <p14:modId xmlns:p14="http://schemas.microsoft.com/office/powerpoint/2010/main" val="2256544111"/>
              </p:ext>
            </p:extLst>
          </p:nvPr>
        </p:nvGraphicFramePr>
        <p:xfrm>
          <a:off x="1547813" y="1773238"/>
          <a:ext cx="4824412" cy="4504373"/>
        </p:xfrm>
        <a:graphic>
          <a:graphicData uri="http://schemas.openxmlformats.org/drawingml/2006/table">
            <a:tbl>
              <a:tblPr firstRow="1" bandRow="1">
                <a:tableStyleId>{21E4AEA4-8DFA-4A89-87EB-49C32662AFE0}</a:tableStyleId>
              </a:tblPr>
              <a:tblGrid>
                <a:gridCol w="2952252">
                  <a:extLst>
                    <a:ext uri="{9D8B030D-6E8A-4147-A177-3AD203B41FA5}">
                      <a16:colId xmlns:a16="http://schemas.microsoft.com/office/drawing/2014/main" val="20000"/>
                    </a:ext>
                  </a:extLst>
                </a:gridCol>
                <a:gridCol w="1872160">
                  <a:extLst>
                    <a:ext uri="{9D8B030D-6E8A-4147-A177-3AD203B41FA5}">
                      <a16:colId xmlns:a16="http://schemas.microsoft.com/office/drawing/2014/main" val="20001"/>
                    </a:ext>
                  </a:extLst>
                </a:gridCol>
              </a:tblGrid>
              <a:tr h="542447">
                <a:tc>
                  <a:txBody>
                    <a:bodyPr/>
                    <a:lstStyle/>
                    <a:p>
                      <a:pPr algn="ctr"/>
                      <a:r>
                        <a:rPr lang="zh-CN" altLang="en-US" sz="2400" b="1" dirty="0">
                          <a:latin typeface="Times New Roman" pitchFamily="18" charset="0"/>
                          <a:cs typeface="Times New Roman" pitchFamily="18" charset="0"/>
                        </a:rPr>
                        <a:t>等  式</a:t>
                      </a:r>
                    </a:p>
                  </a:txBody>
                  <a:tcPr marL="91438" marR="91438" marT="45726" marB="45726"/>
                </a:tc>
                <a:tc>
                  <a:txBody>
                    <a:bodyPr/>
                    <a:lstStyle/>
                    <a:p>
                      <a:pPr algn="ctr"/>
                      <a:r>
                        <a:rPr lang="zh-CN" altLang="en-US" sz="2400" b="1" dirty="0">
                          <a:latin typeface="Times New Roman" pitchFamily="18" charset="0"/>
                          <a:cs typeface="Times New Roman" pitchFamily="18" charset="0"/>
                        </a:rPr>
                        <a:t>名  称</a:t>
                      </a:r>
                    </a:p>
                  </a:txBody>
                  <a:tcPr marL="91438" marR="91438" marT="45726" marB="45726"/>
                </a:tc>
                <a:extLst>
                  <a:ext uri="{0D108BD9-81ED-4DB2-BD59-A6C34878D82A}">
                    <a16:rowId xmlns:a16="http://schemas.microsoft.com/office/drawing/2014/main" val="10000"/>
                  </a:ext>
                </a:extLst>
              </a:tr>
              <a:tr h="5188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0" dirty="0">
                          <a:latin typeface="Times New Roman" pitchFamily="18" charset="0"/>
                          <a:cs typeface="Times New Roman" pitchFamily="18" charset="0"/>
                        </a:rPr>
                        <a:t> </a:t>
                      </a:r>
                      <a:r>
                        <a:rPr lang="en-US" altLang="zh-CN" sz="2400" b="0" i="1" dirty="0">
                          <a:latin typeface="Times New Roman" pitchFamily="18" charset="0"/>
                          <a:cs typeface="Times New Roman" pitchFamily="18" charset="0"/>
                        </a:rPr>
                        <a:t>x+</a:t>
                      </a:r>
                      <a:r>
                        <a:rPr lang="en-US" altLang="zh-CN" sz="2400" b="0" i="0" dirty="0">
                          <a:latin typeface="Times New Roman" pitchFamily="18" charset="0"/>
                          <a:cs typeface="Times New Roman" pitchFamily="18" charset="0"/>
                        </a:rPr>
                        <a:t>(</a:t>
                      </a:r>
                      <a:r>
                        <a:rPr lang="en-US" altLang="zh-CN" sz="2400" b="0" i="1" dirty="0" err="1">
                          <a:latin typeface="Times New Roman" pitchFamily="18" charset="0"/>
                          <a:cs typeface="Times New Roman" pitchFamily="18" charset="0"/>
                        </a:rPr>
                        <a:t>x</a:t>
                      </a:r>
                      <a:r>
                        <a:rPr lang="en-US" altLang="zh-CN" sz="2400" b="0" dirty="0" err="1">
                          <a:latin typeface="Times New Roman" pitchFamily="18" charset="0"/>
                          <a:cs typeface="Times New Roman" pitchFamily="18" charset="0"/>
                          <a:sym typeface="Symbol"/>
                        </a:rPr>
                        <a:t></a:t>
                      </a:r>
                      <a:r>
                        <a:rPr lang="en-US" altLang="zh-CN" sz="2400" b="0" i="1" dirty="0" err="1">
                          <a:latin typeface="Times New Roman" pitchFamily="18" charset="0"/>
                          <a:cs typeface="Times New Roman" pitchFamily="18" charset="0"/>
                        </a:rPr>
                        <a:t>y</a:t>
                      </a:r>
                      <a:r>
                        <a:rPr lang="en-US" altLang="zh-CN" sz="2400" b="0" i="0" dirty="0">
                          <a:latin typeface="Times New Roman" pitchFamily="18" charset="0"/>
                          <a:cs typeface="Times New Roman" pitchFamily="18" charset="0"/>
                        </a:rPr>
                        <a:t>)=</a:t>
                      </a:r>
                      <a:r>
                        <a:rPr lang="en-US" altLang="zh-CN" sz="2400" b="0" i="1" dirty="0">
                          <a:latin typeface="Times New Roman" pitchFamily="18" charset="0"/>
                          <a:cs typeface="Times New Roman" pitchFamily="18" charset="0"/>
                        </a:rPr>
                        <a:t>x</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1" dirty="0">
                          <a:latin typeface="Times New Roman" pitchFamily="18" charset="0"/>
                          <a:cs typeface="Times New Roman" pitchFamily="18" charset="0"/>
                        </a:rPr>
                        <a:t>x</a:t>
                      </a:r>
                      <a:r>
                        <a:rPr lang="en-US" altLang="zh-CN" sz="2400" b="0" dirty="0">
                          <a:latin typeface="Times New Roman" pitchFamily="18" charset="0"/>
                          <a:cs typeface="Times New Roman" pitchFamily="18" charset="0"/>
                          <a:sym typeface="Symbol"/>
                        </a:rPr>
                        <a:t> </a:t>
                      </a:r>
                      <a:r>
                        <a:rPr lang="en-US" altLang="zh-CN" sz="2400" b="0" i="0" dirty="0">
                          <a:latin typeface="Times New Roman" pitchFamily="18" charset="0"/>
                          <a:cs typeface="Times New Roman" pitchFamily="18" charset="0"/>
                        </a:rPr>
                        <a:t>(</a:t>
                      </a:r>
                      <a:r>
                        <a:rPr lang="en-US" altLang="zh-CN" sz="2400" b="0" i="1" dirty="0" err="1">
                          <a:latin typeface="Times New Roman" pitchFamily="18" charset="0"/>
                          <a:cs typeface="Times New Roman" pitchFamily="18" charset="0"/>
                        </a:rPr>
                        <a:t>x</a:t>
                      </a:r>
                      <a:r>
                        <a:rPr lang="en-US" altLang="zh-CN" sz="2400" b="0" dirty="0" err="1">
                          <a:latin typeface="Times New Roman" pitchFamily="18" charset="0"/>
                          <a:cs typeface="Times New Roman" pitchFamily="18" charset="0"/>
                          <a:sym typeface="Symbol"/>
                        </a:rPr>
                        <a:t>+</a:t>
                      </a:r>
                      <a:r>
                        <a:rPr lang="en-US" altLang="zh-CN" sz="2400" b="0" i="1" dirty="0" err="1">
                          <a:latin typeface="Times New Roman" pitchFamily="18" charset="0"/>
                          <a:cs typeface="Times New Roman" pitchFamily="18" charset="0"/>
                        </a:rPr>
                        <a:t>y</a:t>
                      </a:r>
                      <a:r>
                        <a:rPr lang="en-US" altLang="zh-CN" sz="2400" b="0" i="0" dirty="0">
                          <a:latin typeface="Times New Roman" pitchFamily="18" charset="0"/>
                          <a:cs typeface="Times New Roman" pitchFamily="18" charset="0"/>
                        </a:rPr>
                        <a:t>)=</a:t>
                      </a:r>
                      <a:r>
                        <a:rPr lang="en-US" altLang="zh-CN" sz="2400" b="0" i="1" dirty="0">
                          <a:latin typeface="Times New Roman" pitchFamily="18" charset="0"/>
                          <a:cs typeface="Times New Roman" pitchFamily="18" charset="0"/>
                        </a:rPr>
                        <a:t>x</a:t>
                      </a:r>
                      <a:endParaRPr lang="en-US" altLang="zh-CN" sz="2400" b="0" i="0" dirty="0">
                        <a:latin typeface="Times New Roman" pitchFamily="18" charset="0"/>
                        <a:cs typeface="Times New Roman" pitchFamily="18" charset="0"/>
                      </a:endParaRPr>
                    </a:p>
                  </a:txBody>
                  <a:tcPr marL="91438" marR="91438" marT="45726" marB="45726"/>
                </a:tc>
                <a:tc>
                  <a:txBody>
                    <a:bodyPr/>
                    <a:lstStyle/>
                    <a:p>
                      <a:pPr algn="ctr"/>
                      <a:r>
                        <a:rPr lang="zh-CN" altLang="en-US" sz="2400" b="1" dirty="0">
                          <a:latin typeface="Times New Roman" pitchFamily="18" charset="0"/>
                          <a:cs typeface="Times New Roman" pitchFamily="18" charset="0"/>
                        </a:rPr>
                        <a:t>吸收律</a:t>
                      </a:r>
                    </a:p>
                  </a:txBody>
                  <a:tcPr marL="91438" marR="91438" marT="45726" marB="45726"/>
                </a:tc>
                <a:extLst>
                  <a:ext uri="{0D108BD9-81ED-4DB2-BD59-A6C34878D82A}">
                    <a16:rowId xmlns:a16="http://schemas.microsoft.com/office/drawing/2014/main" val="10001"/>
                  </a:ext>
                </a:extLst>
              </a:tr>
              <a:tr h="823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1" dirty="0" err="1">
                          <a:latin typeface="Times New Roman" pitchFamily="18" charset="0"/>
                          <a:cs typeface="Times New Roman" pitchFamily="18" charset="0"/>
                        </a:rPr>
                        <a:t>x+x</a:t>
                      </a:r>
                      <a:r>
                        <a:rPr lang="en-US" altLang="zh-CN" sz="2400" b="0" i="1" dirty="0">
                          <a:latin typeface="Times New Roman" pitchFamily="18" charset="0"/>
                          <a:cs typeface="Times New Roman" pitchFamily="18" charset="0"/>
                        </a:rPr>
                        <a:t> </a:t>
                      </a:r>
                      <a:r>
                        <a:rPr lang="en-US" altLang="zh-CN" sz="2400" b="0" i="0" dirty="0">
                          <a:latin typeface="Times New Roman" pitchFamily="18" charset="0"/>
                          <a:cs typeface="Times New Roman" pitchFamily="18" charset="0"/>
                        </a:rPr>
                        <a:t>=</a:t>
                      </a:r>
                      <a:r>
                        <a:rPr lang="en-US" altLang="zh-CN" sz="2400" b="0" i="1" dirty="0">
                          <a:latin typeface="Times New Roman" pitchFamily="18" charset="0"/>
                          <a:cs typeface="Times New Roman" pitchFamily="18" charset="0"/>
                        </a:rPr>
                        <a:t> x</a:t>
                      </a:r>
                      <a:endParaRPr lang="zh-CN" altLang="en-US" sz="2400" b="0" i="1"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1" dirty="0" err="1">
                          <a:latin typeface="Times New Roman" pitchFamily="18" charset="0"/>
                          <a:cs typeface="Times New Roman" pitchFamily="18" charset="0"/>
                        </a:rPr>
                        <a:t>x</a:t>
                      </a:r>
                      <a:r>
                        <a:rPr lang="en-US" altLang="zh-CN" sz="2400" b="0" dirty="0" err="1">
                          <a:latin typeface="Times New Roman" pitchFamily="18" charset="0"/>
                          <a:cs typeface="Times New Roman" pitchFamily="18" charset="0"/>
                          <a:sym typeface="Symbol"/>
                        </a:rPr>
                        <a:t></a:t>
                      </a:r>
                      <a:r>
                        <a:rPr lang="en-US" altLang="zh-CN" sz="2400" b="0" i="1" dirty="0" err="1">
                          <a:latin typeface="Times New Roman" pitchFamily="18" charset="0"/>
                          <a:cs typeface="Times New Roman" pitchFamily="18" charset="0"/>
                        </a:rPr>
                        <a:t>x</a:t>
                      </a:r>
                      <a:r>
                        <a:rPr lang="en-US" altLang="zh-CN" sz="2400" b="0" i="1" dirty="0">
                          <a:latin typeface="Times New Roman" pitchFamily="18" charset="0"/>
                          <a:cs typeface="Times New Roman" pitchFamily="18" charset="0"/>
                        </a:rPr>
                        <a:t> </a:t>
                      </a:r>
                      <a:r>
                        <a:rPr lang="en-US" altLang="zh-CN" sz="2400" b="0" i="0" dirty="0">
                          <a:latin typeface="Times New Roman" pitchFamily="18" charset="0"/>
                          <a:cs typeface="Times New Roman" pitchFamily="18" charset="0"/>
                        </a:rPr>
                        <a:t>=</a:t>
                      </a:r>
                      <a:r>
                        <a:rPr lang="en-US" altLang="zh-CN" sz="2400" b="0" i="1" dirty="0">
                          <a:latin typeface="Times New Roman" pitchFamily="18" charset="0"/>
                          <a:cs typeface="Times New Roman" pitchFamily="18" charset="0"/>
                        </a:rPr>
                        <a:t> x</a:t>
                      </a:r>
                      <a:endParaRPr lang="zh-CN" altLang="en-US" sz="2400" b="0" i="1" dirty="0">
                        <a:latin typeface="Times New Roman" pitchFamily="18" charset="0"/>
                        <a:cs typeface="Times New Roman" pitchFamily="18" charset="0"/>
                      </a:endParaRPr>
                    </a:p>
                  </a:txBody>
                  <a:tcPr marL="91438" marR="91438"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a:latin typeface="Times New Roman" pitchFamily="18" charset="0"/>
                          <a:cs typeface="Times New Roman" pitchFamily="18" charset="0"/>
                        </a:rPr>
                        <a:t>幂等律</a:t>
                      </a:r>
                    </a:p>
                    <a:p>
                      <a:pPr algn="ctr"/>
                      <a:endParaRPr lang="zh-CN" altLang="en-US" sz="2400" b="1" dirty="0">
                        <a:latin typeface="Times New Roman" pitchFamily="18" charset="0"/>
                        <a:cs typeface="Times New Roman" pitchFamily="18" charset="0"/>
                      </a:endParaRPr>
                    </a:p>
                  </a:txBody>
                  <a:tcPr marL="91438" marR="91438" marT="45726" marB="45726"/>
                </a:tc>
                <a:extLst>
                  <a:ext uri="{0D108BD9-81ED-4DB2-BD59-A6C34878D82A}">
                    <a16:rowId xmlns:a16="http://schemas.microsoft.com/office/drawing/2014/main" val="10002"/>
                  </a:ext>
                </a:extLst>
              </a:tr>
              <a:tr h="823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1" dirty="0">
                          <a:latin typeface="Times New Roman" pitchFamily="18" charset="0"/>
                          <a:cs typeface="Times New Roman" pitchFamily="18" charset="0"/>
                        </a:rPr>
                        <a:t>x+</a:t>
                      </a:r>
                      <a:r>
                        <a:rPr lang="en-US" altLang="zh-CN" sz="2400" b="0" i="0" dirty="0">
                          <a:latin typeface="Times New Roman" pitchFamily="18" charset="0"/>
                          <a:cs typeface="Times New Roman" pitchFamily="18" charset="0"/>
                        </a:rPr>
                        <a:t>1 = 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1" dirty="0">
                          <a:latin typeface="Times New Roman" pitchFamily="18" charset="0"/>
                          <a:cs typeface="Times New Roman" pitchFamily="18" charset="0"/>
                        </a:rPr>
                        <a:t>x</a:t>
                      </a:r>
                      <a:r>
                        <a:rPr lang="en-US" altLang="zh-CN" sz="2400" b="0" dirty="0">
                          <a:latin typeface="Times New Roman" pitchFamily="18" charset="0"/>
                          <a:cs typeface="Times New Roman" pitchFamily="18" charset="0"/>
                          <a:sym typeface="Symbol"/>
                        </a:rPr>
                        <a:t></a:t>
                      </a:r>
                      <a:r>
                        <a:rPr lang="en-US" altLang="zh-CN" sz="2400" b="0" i="0" dirty="0">
                          <a:latin typeface="Times New Roman" pitchFamily="18" charset="0"/>
                          <a:cs typeface="Times New Roman" pitchFamily="18" charset="0"/>
                        </a:rPr>
                        <a:t>0</a:t>
                      </a:r>
                      <a:r>
                        <a:rPr lang="en-US" altLang="zh-CN" sz="2400" b="0" i="1" dirty="0">
                          <a:latin typeface="Times New Roman" pitchFamily="18" charset="0"/>
                          <a:cs typeface="Times New Roman" pitchFamily="18" charset="0"/>
                        </a:rPr>
                        <a:t> </a:t>
                      </a:r>
                      <a:r>
                        <a:rPr lang="en-US" altLang="zh-CN" sz="2400" b="0" i="0" dirty="0">
                          <a:latin typeface="Times New Roman" pitchFamily="18" charset="0"/>
                          <a:cs typeface="Times New Roman" pitchFamily="18" charset="0"/>
                        </a:rPr>
                        <a:t>=</a:t>
                      </a:r>
                      <a:r>
                        <a:rPr lang="en-US" altLang="zh-CN" sz="2400" b="0" i="1" dirty="0">
                          <a:latin typeface="Times New Roman" pitchFamily="18" charset="0"/>
                          <a:cs typeface="Times New Roman" pitchFamily="18" charset="0"/>
                        </a:rPr>
                        <a:t> </a:t>
                      </a:r>
                      <a:r>
                        <a:rPr lang="en-US" altLang="zh-CN" sz="2400" b="0" i="0" dirty="0">
                          <a:latin typeface="Times New Roman" pitchFamily="18" charset="0"/>
                          <a:cs typeface="Times New Roman" pitchFamily="18" charset="0"/>
                        </a:rPr>
                        <a:t>0</a:t>
                      </a:r>
                      <a:endParaRPr lang="zh-CN" altLang="en-US" sz="2400" b="0" i="0" dirty="0">
                        <a:latin typeface="Times New Roman" pitchFamily="18" charset="0"/>
                        <a:cs typeface="Times New Roman" pitchFamily="18" charset="0"/>
                      </a:endParaRPr>
                    </a:p>
                  </a:txBody>
                  <a:tcPr marL="91438" marR="91438" marT="45726" marB="45726"/>
                </a:tc>
                <a:tc>
                  <a:txBody>
                    <a:bodyPr/>
                    <a:lstStyle/>
                    <a:p>
                      <a:pPr algn="ctr"/>
                      <a:r>
                        <a:rPr lang="zh-CN" altLang="en-US" sz="2400" b="1" baseline="0" dirty="0">
                          <a:latin typeface="Times New Roman" pitchFamily="18" charset="0"/>
                          <a:cs typeface="Times New Roman" pitchFamily="18" charset="0"/>
                        </a:rPr>
                        <a:t>支配</a:t>
                      </a:r>
                      <a:r>
                        <a:rPr lang="zh-CN" altLang="en-US" sz="2400" b="1" dirty="0">
                          <a:latin typeface="Times New Roman" pitchFamily="18" charset="0"/>
                          <a:cs typeface="Times New Roman" pitchFamily="18" charset="0"/>
                        </a:rPr>
                        <a:t>律</a:t>
                      </a:r>
                    </a:p>
                  </a:txBody>
                  <a:tcPr marL="91438" marR="91438" marT="45726" marB="45726"/>
                </a:tc>
                <a:extLst>
                  <a:ext uri="{0D108BD9-81ED-4DB2-BD59-A6C34878D82A}">
                    <a16:rowId xmlns:a16="http://schemas.microsoft.com/office/drawing/2014/main" val="10003"/>
                  </a:ext>
                </a:extLst>
              </a:tr>
              <a:tr h="5164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i="1" dirty="0">
                          <a:latin typeface="Times New Roman" pitchFamily="18" charset="0"/>
                          <a:cs typeface="Times New Roman" pitchFamily="18" charset="0"/>
                        </a:rPr>
                        <a:t>x </a:t>
                      </a:r>
                      <a:r>
                        <a:rPr lang="en-US" altLang="zh-CN" sz="2400" b="0" i="0" dirty="0">
                          <a:latin typeface="Times New Roman" pitchFamily="18" charset="0"/>
                          <a:cs typeface="Times New Roman" pitchFamily="18" charset="0"/>
                        </a:rPr>
                        <a:t>=</a:t>
                      </a:r>
                      <a:r>
                        <a:rPr lang="en-US" altLang="zh-CN" sz="2400" b="0" i="1" dirty="0">
                          <a:latin typeface="Times New Roman" pitchFamily="18" charset="0"/>
                          <a:cs typeface="Times New Roman" pitchFamily="18" charset="0"/>
                        </a:rPr>
                        <a:t> x</a:t>
                      </a:r>
                      <a:endParaRPr lang="zh-CN" altLang="en-US" sz="2400" b="0" i="1" dirty="0">
                        <a:latin typeface="Times New Roman" pitchFamily="18" charset="0"/>
                        <a:cs typeface="Times New Roman" pitchFamily="18" charset="0"/>
                      </a:endParaRPr>
                    </a:p>
                  </a:txBody>
                  <a:tcPr marL="91438" marR="91438" marT="45726" marB="45726"/>
                </a:tc>
                <a:tc>
                  <a:txBody>
                    <a:bodyPr/>
                    <a:lstStyle/>
                    <a:p>
                      <a:pPr algn="ctr"/>
                      <a:r>
                        <a:rPr lang="zh-CN" altLang="en-US" sz="2400" b="1" baseline="0" dirty="0">
                          <a:latin typeface="Times New Roman" pitchFamily="18" charset="0"/>
                          <a:cs typeface="Times New Roman" pitchFamily="18" charset="0"/>
                        </a:rPr>
                        <a:t>双重补律</a:t>
                      </a:r>
                      <a:endParaRPr lang="zh-CN" altLang="en-US" sz="2400" b="1" dirty="0">
                        <a:latin typeface="Times New Roman" pitchFamily="18" charset="0"/>
                        <a:cs typeface="Times New Roman" pitchFamily="18" charset="0"/>
                      </a:endParaRPr>
                    </a:p>
                  </a:txBody>
                  <a:tcPr marL="91438" marR="91438" marT="45726" marB="45726"/>
                </a:tc>
                <a:extLst>
                  <a:ext uri="{0D108BD9-81ED-4DB2-BD59-A6C34878D82A}">
                    <a16:rowId xmlns:a16="http://schemas.microsoft.com/office/drawing/2014/main" val="10004"/>
                  </a:ext>
                </a:extLst>
              </a:tr>
              <a:tr h="976403">
                <a:tc>
                  <a:txBody>
                    <a:bodyPr/>
                    <a:lstStyle/>
                    <a:p>
                      <a:pPr marL="0" marR="0" indent="0" algn="ctr" defTabSz="914400" rtl="0" eaLnBrk="1" fontAlgn="auto" latinLnBrk="0" hangingPunct="1">
                        <a:lnSpc>
                          <a:spcPct val="100000"/>
                        </a:lnSpc>
                        <a:spcBef>
                          <a:spcPts val="0"/>
                        </a:spcBef>
                        <a:spcAft>
                          <a:spcPts val="0"/>
                        </a:spcAft>
                        <a:buClrTx/>
                        <a:buSzTx/>
                        <a:buFont typeface="Symbol" pitchFamily="18" charset="2"/>
                        <a:buNone/>
                        <a:tabLst/>
                        <a:defRPr/>
                      </a:pPr>
                      <a:r>
                        <a:rPr lang="en-US" altLang="zh-CN" sz="2400" b="0" i="0" dirty="0">
                          <a:latin typeface="Times New Roman" pitchFamily="18" charset="0"/>
                          <a:cs typeface="Times New Roman" pitchFamily="18" charset="0"/>
                        </a:rPr>
                        <a:t>(</a:t>
                      </a:r>
                      <a:r>
                        <a:rPr lang="en-US" altLang="zh-CN" sz="2400" b="0" i="1" dirty="0">
                          <a:latin typeface="Times New Roman" pitchFamily="18" charset="0"/>
                          <a:cs typeface="Times New Roman" pitchFamily="18" charset="0"/>
                        </a:rPr>
                        <a:t>x </a:t>
                      </a:r>
                      <a:r>
                        <a:rPr lang="en-US" altLang="zh-CN" sz="2400" b="0" dirty="0">
                          <a:latin typeface="Times New Roman" pitchFamily="18" charset="0"/>
                          <a:cs typeface="Times New Roman" pitchFamily="18" charset="0"/>
                          <a:sym typeface="Symbol"/>
                        </a:rPr>
                        <a:t> </a:t>
                      </a:r>
                      <a:r>
                        <a:rPr lang="en-US" altLang="zh-CN" sz="2400" b="0" i="1" dirty="0">
                          <a:latin typeface="Times New Roman" pitchFamily="18" charset="0"/>
                          <a:cs typeface="Times New Roman" pitchFamily="18" charset="0"/>
                        </a:rPr>
                        <a:t>y</a:t>
                      </a:r>
                      <a:r>
                        <a:rPr lang="en-US" altLang="zh-CN" sz="2400" b="0" i="0" dirty="0">
                          <a:latin typeface="Times New Roman" pitchFamily="18" charset="0"/>
                          <a:cs typeface="Times New Roman" pitchFamily="18" charset="0"/>
                        </a:rPr>
                        <a:t>) = </a:t>
                      </a:r>
                      <a:r>
                        <a:rPr lang="en-US" altLang="zh-CN" sz="2400" b="0" i="1" dirty="0">
                          <a:latin typeface="Times New Roman" pitchFamily="18" charset="0"/>
                          <a:cs typeface="Times New Roman" pitchFamily="18" charset="0"/>
                        </a:rPr>
                        <a:t>x </a:t>
                      </a:r>
                      <a:r>
                        <a:rPr lang="en-US" altLang="zh-CN" sz="2400" b="0" dirty="0">
                          <a:latin typeface="Times New Roman" pitchFamily="18" charset="0"/>
                          <a:cs typeface="Times New Roman" pitchFamily="18" charset="0"/>
                          <a:sym typeface="Symbol"/>
                        </a:rPr>
                        <a:t>+ </a:t>
                      </a:r>
                      <a:r>
                        <a:rPr lang="en-US" altLang="zh-CN" sz="2400" b="0" i="1" dirty="0">
                          <a:latin typeface="Times New Roman" pitchFamily="18" charset="0"/>
                          <a:cs typeface="Times New Roman" pitchFamily="18" charset="0"/>
                        </a:rPr>
                        <a:t>y</a:t>
                      </a:r>
                      <a:endParaRPr lang="en-US" altLang="zh-CN" sz="2400" b="0" i="0"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 typeface="Symbol" pitchFamily="18" charset="2"/>
                        <a:buNone/>
                        <a:tabLst/>
                        <a:defRPr/>
                      </a:pPr>
                      <a:r>
                        <a:rPr lang="en-US" altLang="zh-CN" sz="2400" b="0" i="0" dirty="0">
                          <a:latin typeface="Times New Roman" pitchFamily="18" charset="0"/>
                          <a:cs typeface="Times New Roman" pitchFamily="18" charset="0"/>
                        </a:rPr>
                        <a:t>(</a:t>
                      </a:r>
                      <a:r>
                        <a:rPr lang="en-US" altLang="zh-CN" sz="2400" b="0" i="1" dirty="0" err="1">
                          <a:latin typeface="Times New Roman" pitchFamily="18" charset="0"/>
                          <a:cs typeface="Times New Roman" pitchFamily="18" charset="0"/>
                        </a:rPr>
                        <a:t>x+y</a:t>
                      </a:r>
                      <a:r>
                        <a:rPr lang="en-US" altLang="zh-CN" sz="2400" b="0" i="0" dirty="0">
                          <a:latin typeface="Times New Roman" pitchFamily="18" charset="0"/>
                          <a:cs typeface="Times New Roman" pitchFamily="18" charset="0"/>
                        </a:rPr>
                        <a:t>) = </a:t>
                      </a:r>
                      <a:r>
                        <a:rPr lang="en-US" altLang="zh-CN" sz="2400" b="0" i="1" dirty="0">
                          <a:latin typeface="Times New Roman" pitchFamily="18" charset="0"/>
                          <a:cs typeface="Times New Roman" pitchFamily="18" charset="0"/>
                        </a:rPr>
                        <a:t>x </a:t>
                      </a:r>
                      <a:r>
                        <a:rPr lang="en-US" altLang="zh-CN" sz="2400" b="0" dirty="0">
                          <a:latin typeface="Times New Roman" pitchFamily="18" charset="0"/>
                          <a:cs typeface="Times New Roman" pitchFamily="18" charset="0"/>
                          <a:sym typeface="Symbol"/>
                        </a:rPr>
                        <a:t> </a:t>
                      </a:r>
                      <a:r>
                        <a:rPr lang="en-US" altLang="zh-CN" sz="2400" b="0" i="1" dirty="0">
                          <a:latin typeface="Times New Roman" pitchFamily="18" charset="0"/>
                          <a:cs typeface="Times New Roman" pitchFamily="18" charset="0"/>
                        </a:rPr>
                        <a:t>y</a:t>
                      </a:r>
                      <a:endParaRPr lang="zh-CN" altLang="en-US" sz="2400" b="0" dirty="0">
                        <a:latin typeface="Times New Roman" pitchFamily="18" charset="0"/>
                        <a:cs typeface="Times New Roman" pitchFamily="18" charset="0"/>
                      </a:endParaRPr>
                    </a:p>
                  </a:txBody>
                  <a:tcPr marL="91438" marR="91438"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a:latin typeface="Times New Roman" pitchFamily="18" charset="0"/>
                          <a:cs typeface="Times New Roman" pitchFamily="18" charset="0"/>
                        </a:rPr>
                        <a:t>德摩根律</a:t>
                      </a:r>
                    </a:p>
                    <a:p>
                      <a:pPr algn="ctr"/>
                      <a:endParaRPr lang="zh-CN" altLang="en-US" sz="2400" b="1" dirty="0">
                        <a:latin typeface="Times New Roman" pitchFamily="18" charset="0"/>
                        <a:cs typeface="Times New Roman" pitchFamily="18" charset="0"/>
                      </a:endParaRPr>
                    </a:p>
                  </a:txBody>
                  <a:tcPr marL="91438" marR="91438" marT="45726" marB="45726"/>
                </a:tc>
                <a:extLst>
                  <a:ext uri="{0D108BD9-81ED-4DB2-BD59-A6C34878D82A}">
                    <a16:rowId xmlns:a16="http://schemas.microsoft.com/office/drawing/2014/main" val="10005"/>
                  </a:ext>
                </a:extLst>
              </a:tr>
            </a:tbl>
          </a:graphicData>
        </a:graphic>
      </p:graphicFrame>
      <p:grpSp>
        <p:nvGrpSpPr>
          <p:cNvPr id="2" name="组合 1"/>
          <p:cNvGrpSpPr/>
          <p:nvPr/>
        </p:nvGrpSpPr>
        <p:grpSpPr>
          <a:xfrm>
            <a:off x="2709028" y="4878396"/>
            <a:ext cx="144463" cy="55562"/>
            <a:chOff x="2711450" y="2408238"/>
            <a:chExt cx="144463" cy="55562"/>
          </a:xfrm>
        </p:grpSpPr>
        <p:cxnSp>
          <p:nvCxnSpPr>
            <p:cNvPr id="17434" name="直接连接符 3"/>
            <p:cNvCxnSpPr>
              <a:cxnSpLocks noChangeShapeType="1"/>
            </p:cNvCxnSpPr>
            <p:nvPr/>
          </p:nvCxnSpPr>
          <p:spPr bwMode="auto">
            <a:xfrm>
              <a:off x="2711450" y="2408238"/>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7435" name="直接连接符 4"/>
            <p:cNvCxnSpPr>
              <a:cxnSpLocks noChangeShapeType="1"/>
            </p:cNvCxnSpPr>
            <p:nvPr/>
          </p:nvCxnSpPr>
          <p:spPr bwMode="auto">
            <a:xfrm>
              <a:off x="2711450" y="2463800"/>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8" name="组合 7"/>
          <p:cNvGrpSpPr/>
          <p:nvPr/>
        </p:nvGrpSpPr>
        <p:grpSpPr>
          <a:xfrm>
            <a:off x="2267744" y="5390896"/>
            <a:ext cx="1579562" cy="417513"/>
            <a:chOff x="2592388" y="3860800"/>
            <a:chExt cx="1579562" cy="417513"/>
          </a:xfrm>
        </p:grpSpPr>
        <p:cxnSp>
          <p:nvCxnSpPr>
            <p:cNvPr id="9" name="直接连接符 3"/>
            <p:cNvCxnSpPr>
              <a:cxnSpLocks noChangeShapeType="1"/>
            </p:cNvCxnSpPr>
            <p:nvPr/>
          </p:nvCxnSpPr>
          <p:spPr bwMode="auto">
            <a:xfrm>
              <a:off x="3570288" y="3890963"/>
              <a:ext cx="144462"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0" name="直接连接符 4"/>
            <p:cNvCxnSpPr>
              <a:cxnSpLocks noChangeShapeType="1"/>
            </p:cNvCxnSpPr>
            <p:nvPr/>
          </p:nvCxnSpPr>
          <p:spPr bwMode="auto">
            <a:xfrm>
              <a:off x="4027488" y="3890963"/>
              <a:ext cx="144462"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1" name="直接连接符 6"/>
            <p:cNvCxnSpPr>
              <a:cxnSpLocks noChangeShapeType="1"/>
            </p:cNvCxnSpPr>
            <p:nvPr/>
          </p:nvCxnSpPr>
          <p:spPr bwMode="auto">
            <a:xfrm>
              <a:off x="3930650" y="4265613"/>
              <a:ext cx="144463"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2" name="直接连接符 7"/>
            <p:cNvCxnSpPr>
              <a:cxnSpLocks noChangeShapeType="1"/>
            </p:cNvCxnSpPr>
            <p:nvPr/>
          </p:nvCxnSpPr>
          <p:spPr bwMode="auto">
            <a:xfrm>
              <a:off x="3570288" y="4278313"/>
              <a:ext cx="144462" cy="0"/>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3" name="直接连接符 8"/>
            <p:cNvCxnSpPr>
              <a:cxnSpLocks noChangeShapeType="1"/>
            </p:cNvCxnSpPr>
            <p:nvPr/>
          </p:nvCxnSpPr>
          <p:spPr bwMode="auto">
            <a:xfrm flipV="1">
              <a:off x="2614613" y="4248150"/>
              <a:ext cx="588962" cy="3175"/>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4" name="直接连接符 10"/>
            <p:cNvCxnSpPr>
              <a:cxnSpLocks noChangeShapeType="1"/>
            </p:cNvCxnSpPr>
            <p:nvPr/>
          </p:nvCxnSpPr>
          <p:spPr bwMode="auto">
            <a:xfrm flipV="1">
              <a:off x="2592388" y="3860800"/>
              <a:ext cx="588962" cy="3175"/>
            </a:xfrm>
            <a:prstGeom prst="line">
              <a:avLst/>
            </a:prstGeom>
            <a:noFill/>
            <a:ln w="22225" algn="ctr">
              <a:solidFill>
                <a:schemeClr val="tx1"/>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02621611"/>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7805</TotalTime>
  <Words>4340</Words>
  <Application>Microsoft Macintosh PowerPoint</Application>
  <PresentationFormat>全屏显示(4:3)</PresentationFormat>
  <Paragraphs>557</Paragraphs>
  <Slides>46</Slides>
  <Notes>26</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56" baseType="lpstr">
      <vt:lpstr>STFangsong</vt:lpstr>
      <vt:lpstr>KaiTi</vt:lpstr>
      <vt:lpstr>Arial</vt:lpstr>
      <vt:lpstr>Cambria Math</vt:lpstr>
      <vt:lpstr>Symbol</vt:lpstr>
      <vt:lpstr>Tahoma</vt:lpstr>
      <vt:lpstr>Times New Roman</vt:lpstr>
      <vt:lpstr>Wingdings</vt:lpstr>
      <vt:lpstr>Network</vt:lpstr>
      <vt:lpstr>公式</vt:lpstr>
      <vt:lpstr>布尔代数</vt:lpstr>
      <vt:lpstr>提要</vt:lpstr>
      <vt:lpstr>历史背景</vt:lpstr>
      <vt:lpstr>历史背景</vt:lpstr>
      <vt:lpstr>George Boole的基本想法</vt:lpstr>
      <vt:lpstr>George Boole的基本想法</vt:lpstr>
      <vt:lpstr>布尔代数</vt:lpstr>
      <vt:lpstr>布尔代数的抽象定义</vt:lpstr>
      <vt:lpstr>布尔恒等式</vt:lpstr>
      <vt:lpstr>布尔代数的性质</vt:lpstr>
      <vt:lpstr>布尔代数的性质</vt:lpstr>
      <vt:lpstr>布尔代数的性质</vt:lpstr>
      <vt:lpstr>布尔代数的性质</vt:lpstr>
      <vt:lpstr>布尔代数的性质</vt:lpstr>
      <vt:lpstr>下列格是否构成布尔代数？</vt:lpstr>
      <vt:lpstr>布尔代数（举例）</vt:lpstr>
      <vt:lpstr>B_n 是 n 个 B 的乘积</vt:lpstr>
      <vt:lpstr>布尔代数</vt:lpstr>
      <vt:lpstr>布尔代数</vt:lpstr>
      <vt:lpstr>有限布尔代数的表示定理</vt:lpstr>
      <vt:lpstr>格中的原子</vt:lpstr>
      <vt:lpstr>格中的原子</vt:lpstr>
      <vt:lpstr>布尔代数中的原子</vt:lpstr>
      <vt:lpstr>有限布尔代数的表示定理</vt:lpstr>
      <vt:lpstr>有限布尔代数的表示定理</vt:lpstr>
      <vt:lpstr>有限布尔代数基数是2的整数次幂</vt:lpstr>
      <vt:lpstr>例如</vt:lpstr>
      <vt:lpstr>Dn 何时构成布尔代数?</vt:lpstr>
      <vt:lpstr>Dn 何时不构成布尔代数?</vt:lpstr>
      <vt:lpstr>布尔函数</vt:lpstr>
      <vt:lpstr>布尔函数上的运算</vt:lpstr>
      <vt:lpstr>布尔代数</vt:lpstr>
      <vt:lpstr>逻辑电路建模与分析</vt:lpstr>
      <vt:lpstr>香农的硕士论文</vt:lpstr>
      <vt:lpstr>香农的硕士论文</vt:lpstr>
      <vt:lpstr>香农的硕士论文</vt:lpstr>
      <vt:lpstr>香农的硕士论文</vt:lpstr>
      <vt:lpstr>换成现代三极管器件</vt:lpstr>
      <vt:lpstr>布尔代数与数字逻辑电路设计</vt:lpstr>
      <vt:lpstr>回顾：命题表达式的主析取范式</vt:lpstr>
      <vt:lpstr>一个逻辑电路设计的例子</vt:lpstr>
      <vt:lpstr>一个逻辑电路设计的例子</vt:lpstr>
      <vt:lpstr>用卡诺图化简</vt:lpstr>
      <vt:lpstr>用卡诺图化简</vt:lpstr>
      <vt:lpstr>化简后的电路</vt:lpstr>
      <vt:lpstr>小结</vt:lpstr>
    </vt:vector>
  </TitlesOfParts>
  <Company>Nanjing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二元关系的性质</dc:title>
  <dc:creator>CHEN DAOXU</dc:creator>
  <cp:lastModifiedBy>马晓星</cp:lastModifiedBy>
  <cp:revision>406</cp:revision>
  <cp:lastPrinted>2020-04-26T11:25:23Z</cp:lastPrinted>
  <dcterms:created xsi:type="dcterms:W3CDTF">2001-04-23T02:58:46Z</dcterms:created>
  <dcterms:modified xsi:type="dcterms:W3CDTF">2022-04-23T08:40:35Z</dcterms:modified>
</cp:coreProperties>
</file>