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4" r:id="rId1"/>
  </p:sldMasterIdLst>
  <p:notesMasterIdLst>
    <p:notesMasterId r:id="rId43"/>
  </p:notesMasterIdLst>
  <p:handoutMasterIdLst>
    <p:handoutMasterId r:id="rId44"/>
  </p:handoutMasterIdLst>
  <p:sldIdLst>
    <p:sldId id="325" r:id="rId2"/>
    <p:sldId id="313" r:id="rId3"/>
    <p:sldId id="372" r:id="rId4"/>
    <p:sldId id="389" r:id="rId5"/>
    <p:sldId id="406" r:id="rId6"/>
    <p:sldId id="390" r:id="rId7"/>
    <p:sldId id="391" r:id="rId8"/>
    <p:sldId id="392" r:id="rId9"/>
    <p:sldId id="393" r:id="rId10"/>
    <p:sldId id="394" r:id="rId11"/>
    <p:sldId id="395" r:id="rId12"/>
    <p:sldId id="396" r:id="rId13"/>
    <p:sldId id="397" r:id="rId14"/>
    <p:sldId id="398" r:id="rId15"/>
    <p:sldId id="399" r:id="rId16"/>
    <p:sldId id="400" r:id="rId17"/>
    <p:sldId id="410" r:id="rId18"/>
    <p:sldId id="411" r:id="rId19"/>
    <p:sldId id="374" r:id="rId20"/>
    <p:sldId id="401" r:id="rId21"/>
    <p:sldId id="402" r:id="rId22"/>
    <p:sldId id="403" r:id="rId23"/>
    <p:sldId id="404" r:id="rId24"/>
    <p:sldId id="405" r:id="rId25"/>
    <p:sldId id="373" r:id="rId26"/>
    <p:sldId id="377" r:id="rId27"/>
    <p:sldId id="379" r:id="rId28"/>
    <p:sldId id="378" r:id="rId29"/>
    <p:sldId id="380" r:id="rId30"/>
    <p:sldId id="376" r:id="rId31"/>
    <p:sldId id="368" r:id="rId32"/>
    <p:sldId id="381" r:id="rId33"/>
    <p:sldId id="385" r:id="rId34"/>
    <p:sldId id="386" r:id="rId35"/>
    <p:sldId id="407" r:id="rId36"/>
    <p:sldId id="408" r:id="rId37"/>
    <p:sldId id="295" r:id="rId38"/>
    <p:sldId id="305" r:id="rId39"/>
    <p:sldId id="296" r:id="rId40"/>
    <p:sldId id="409" r:id="rId41"/>
    <p:sldId id="375"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2F3F9"/>
    <a:srgbClr val="0315BD"/>
    <a:srgbClr val="99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4"/>
    <p:restoredTop sz="87750" autoAdjust="0"/>
  </p:normalViewPr>
  <p:slideViewPr>
    <p:cSldViewPr>
      <p:cViewPr varScale="1">
        <p:scale>
          <a:sx n="114" d="100"/>
          <a:sy n="114" d="100"/>
        </p:scale>
        <p:origin x="24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97348F-0B74-4747-B752-69C942F8EC99}" type="datetimeFigureOut">
              <a:rPr lang="en-US" altLang="zh-CN" smtClean="0"/>
              <a:t>3/15/22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375D53-AA90-1742-99BF-9AD77C3512D6}" type="slidenum">
              <a:rPr lang="en-US" altLang="zh-CN" smtClean="0"/>
              <a:t>‹#›</a:t>
            </a:fld>
            <a:endParaRPr lang="zh-CN" altLang="en-US"/>
          </a:p>
        </p:txBody>
      </p:sp>
    </p:spTree>
    <p:extLst>
      <p:ext uri="{BB962C8B-B14F-4D97-AF65-F5344CB8AC3E}">
        <p14:creationId xmlns:p14="http://schemas.microsoft.com/office/powerpoint/2010/main" val="1493400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a:latin typeface="Tahoma" pitchFamily="34" charset="0"/>
                <a:ea typeface="宋体" panose="02010600030101010101" pitchFamily="2" charset="-122"/>
                <a:cs typeface="+mn-cs"/>
              </a:defRPr>
            </a:lvl1pPr>
          </a:lstStyle>
          <a:p>
            <a:pPr>
              <a:defRPr/>
            </a:pPr>
            <a:endParaRPr lang="zh-CN" altLang="en-US"/>
          </a:p>
        </p:txBody>
      </p:sp>
      <p:sp>
        <p:nvSpPr>
          <p:cNvPr id="983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a:latin typeface="Tahoma" pitchFamily="34" charset="0"/>
                <a:ea typeface="宋体" panose="02010600030101010101" pitchFamily="2" charset="-122"/>
                <a:cs typeface="+mn-cs"/>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83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a:latin typeface="Tahoma" pitchFamily="34" charset="0"/>
                <a:ea typeface="宋体" panose="02010600030101010101" pitchFamily="2" charset="-122"/>
                <a:cs typeface="+mn-cs"/>
              </a:defRPr>
            </a:lvl1pPr>
          </a:lstStyle>
          <a:p>
            <a:pPr>
              <a:defRPr/>
            </a:pPr>
            <a:endParaRPr lang="en-US" altLang="zh-CN"/>
          </a:p>
        </p:txBody>
      </p:sp>
      <p:sp>
        <p:nvSpPr>
          <p:cNvPr id="983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a:latin typeface="Tahoma" panose="020B0604030504040204" pitchFamily="34" charset="0"/>
              </a:defRPr>
            </a:lvl1pPr>
          </a:lstStyle>
          <a:p>
            <a:fld id="{48C14618-CA5C-4CB3-994C-FDD68F872231}" type="slidenum">
              <a:rPr lang="zh-CN" altLang="en-US"/>
              <a:pPr/>
              <a:t>‹#›</a:t>
            </a:fld>
            <a:endParaRPr lang="en-US" altLang="zh-CN"/>
          </a:p>
        </p:txBody>
      </p:sp>
    </p:spTree>
    <p:extLst>
      <p:ext uri="{BB962C8B-B14F-4D97-AF65-F5344CB8AC3E}">
        <p14:creationId xmlns:p14="http://schemas.microsoft.com/office/powerpoint/2010/main" val="1856667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宋体"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Tahoma" pitchFamily="34"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800EC6-4BFD-4754-8DDC-7AEAA68FD5D9}" type="slidenum">
              <a:rPr kumimoji="1" lang="zh-CN" altLang="en-US" sz="12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zh-CN" sz="12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zh-CN" altLang="en-US" dirty="0"/>
          </a:p>
        </p:txBody>
      </p:sp>
    </p:spTree>
    <p:extLst>
      <p:ext uri="{BB962C8B-B14F-4D97-AF65-F5344CB8AC3E}">
        <p14:creationId xmlns:p14="http://schemas.microsoft.com/office/powerpoint/2010/main" val="195674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转化成每种水果至少取</a:t>
            </a:r>
            <a:r>
              <a:rPr kumimoji="1" lang="en-US" altLang="zh-CN" dirty="0"/>
              <a:t>1</a:t>
            </a:r>
            <a:r>
              <a:rPr kumimoji="1" lang="zh-CN" altLang="en-US" dirty="0"/>
              <a:t>个</a:t>
            </a:r>
            <a:r>
              <a:rPr kumimoji="1" lang="en-US" altLang="zh-CN" dirty="0"/>
              <a:t>;</a:t>
            </a:r>
            <a:r>
              <a:rPr kumimoji="1" lang="zh-CN" altLang="en-US" dirty="0"/>
              <a:t> 这个例子里取</a:t>
            </a:r>
            <a:r>
              <a:rPr kumimoji="1" lang="en-US" altLang="zh-CN" dirty="0"/>
              <a:t>7</a:t>
            </a:r>
            <a:r>
              <a:rPr kumimoji="1" lang="zh-CN" altLang="en-US" dirty="0"/>
              <a:t>个</a:t>
            </a:r>
            <a:r>
              <a:rPr kumimoji="1" lang="en-US" altLang="zh-CN" dirty="0"/>
              <a:t>;</a:t>
            </a:r>
            <a:r>
              <a:rPr kumimoji="1" lang="zh-CN" altLang="en-US" dirty="0"/>
              <a:t> 插板就方便了；</a:t>
            </a:r>
            <a:endParaRPr kumimoji="1" lang="en-US" altLang="zh-CN" dirty="0"/>
          </a:p>
          <a:p>
            <a:r>
              <a:rPr kumimoji="1" lang="zh-CN" altLang="en-US" dirty="0"/>
              <a:t>或者考虑</a:t>
            </a:r>
            <a:r>
              <a:rPr kumimoji="1" lang="en-US" altLang="zh-CN" dirty="0"/>
              <a:t>n</a:t>
            </a:r>
            <a:r>
              <a:rPr kumimoji="1" lang="zh-CN" altLang="en-US" dirty="0"/>
              <a:t>个水果，</a:t>
            </a:r>
            <a:r>
              <a:rPr kumimoji="1" lang="en-US" altLang="zh-CN" dirty="0"/>
              <a:t>r-1</a:t>
            </a:r>
            <a:r>
              <a:rPr kumimoji="1" lang="zh-CN" altLang="en-US" dirty="0"/>
              <a:t>个插板都是“物件”，</a:t>
            </a:r>
            <a:r>
              <a:rPr kumimoji="1" lang="en-US" altLang="zh-CN" dirty="0"/>
              <a:t>n+r-1</a:t>
            </a:r>
            <a:r>
              <a:rPr kumimoji="1" lang="zh-CN" altLang="en-US" dirty="0"/>
              <a:t>个物件位置选</a:t>
            </a:r>
            <a:r>
              <a:rPr kumimoji="1" lang="en-US" altLang="zh-CN" dirty="0"/>
              <a:t>r</a:t>
            </a:r>
            <a:r>
              <a:rPr kumimoji="1" lang="zh-CN" altLang="en-US" dirty="0"/>
              <a:t>个插板位</a:t>
            </a:r>
          </a:p>
        </p:txBody>
      </p:sp>
      <p:sp>
        <p:nvSpPr>
          <p:cNvPr id="4" name="灯片编号占位符 3"/>
          <p:cNvSpPr>
            <a:spLocks noGrp="1"/>
          </p:cNvSpPr>
          <p:nvPr>
            <p:ph type="sldNum" sz="quarter" idx="5"/>
          </p:nvPr>
        </p:nvSpPr>
        <p:spPr/>
        <p:txBody>
          <a:bodyPr/>
          <a:lstStyle/>
          <a:p>
            <a:fld id="{48C14618-CA5C-4CB3-994C-FDD68F872231}" type="slidenum">
              <a:rPr lang="zh-CN" altLang="en-US" smtClean="0"/>
              <a:pPr/>
              <a:t>22</a:t>
            </a:fld>
            <a:endParaRPr lang="en-US" altLang="zh-CN"/>
          </a:p>
        </p:txBody>
      </p:sp>
    </p:spTree>
    <p:extLst>
      <p:ext uri="{BB962C8B-B14F-4D97-AF65-F5344CB8AC3E}">
        <p14:creationId xmlns:p14="http://schemas.microsoft.com/office/powerpoint/2010/main" val="290798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X’=x-1; y’=y-2; z’=z-3. </a:t>
            </a:r>
            <a:endParaRPr kumimoji="1" lang="zh-CN" altLang="en-US" dirty="0"/>
          </a:p>
        </p:txBody>
      </p:sp>
      <p:sp>
        <p:nvSpPr>
          <p:cNvPr id="4" name="灯片编号占位符 3"/>
          <p:cNvSpPr>
            <a:spLocks noGrp="1"/>
          </p:cNvSpPr>
          <p:nvPr>
            <p:ph type="sldNum" sz="quarter" idx="5"/>
          </p:nvPr>
        </p:nvSpPr>
        <p:spPr/>
        <p:txBody>
          <a:bodyPr/>
          <a:lstStyle/>
          <a:p>
            <a:fld id="{48C14618-CA5C-4CB3-994C-FDD68F872231}" type="slidenum">
              <a:rPr lang="zh-CN" altLang="en-US" smtClean="0"/>
              <a:pPr/>
              <a:t>23</a:t>
            </a:fld>
            <a:endParaRPr lang="en-US" altLang="zh-CN"/>
          </a:p>
        </p:txBody>
      </p:sp>
    </p:spTree>
    <p:extLst>
      <p:ext uri="{BB962C8B-B14F-4D97-AF65-F5344CB8AC3E}">
        <p14:creationId xmlns:p14="http://schemas.microsoft.com/office/powerpoint/2010/main" val="3052946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21297E7B-579A-704E-A9C9-980579D91860}" type="slidenum">
              <a:rPr lang="en-US" altLang="zh-CN" sz="1200">
                <a:latin typeface="Times New Roman" charset="0"/>
                <a:ea typeface="黑体" charset="0"/>
                <a:cs typeface="黑体" charset="0"/>
              </a:rPr>
              <a:pPr/>
              <a:t>31</a:t>
            </a:fld>
            <a:endParaRPr lang="en-US" altLang="zh-CN" sz="1200">
              <a:latin typeface="Times New Roman" charset="0"/>
              <a:ea typeface="黑体" charset="0"/>
              <a:cs typeface="黑体"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273309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38F0032D-39B5-214D-A508-318036948531}" type="slidenum">
              <a:rPr lang="en-US" altLang="zh-CN" sz="1200">
                <a:latin typeface="Times New Roman" charset="0"/>
                <a:ea typeface="黑体" charset="0"/>
                <a:cs typeface="黑体" charset="0"/>
              </a:rPr>
              <a:pPr/>
              <a:t>35</a:t>
            </a:fld>
            <a:endParaRPr lang="en-US" altLang="zh-CN" sz="1200">
              <a:latin typeface="Times New Roman" charset="0"/>
              <a:ea typeface="黑体" charset="0"/>
              <a:cs typeface="黑体"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323168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F24DFCFA-1168-CB49-9385-C37F8B670C10}" type="slidenum">
              <a:rPr lang="en-US" altLang="zh-CN" sz="1200">
                <a:latin typeface="Times New Roman" charset="0"/>
                <a:ea typeface="黑体" charset="0"/>
                <a:cs typeface="黑体" charset="0"/>
              </a:rPr>
              <a:pPr/>
              <a:t>36</a:t>
            </a:fld>
            <a:endParaRPr lang="en-US" altLang="zh-CN" sz="1200">
              <a:latin typeface="Times New Roman" charset="0"/>
              <a:ea typeface="黑体" charset="0"/>
              <a:cs typeface="黑体"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301101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DB7942B8-8A2A-114A-A41E-821D3809CA3C}" type="slidenum">
              <a:rPr lang="en-US" altLang="zh-CN" sz="1200">
                <a:latin typeface="Times New Roman" charset="0"/>
                <a:ea typeface="黑体" charset="0"/>
                <a:cs typeface="黑体" charset="0"/>
              </a:rPr>
              <a:pPr/>
              <a:t>37</a:t>
            </a:fld>
            <a:endParaRPr lang="en-US" altLang="zh-CN" sz="1200">
              <a:latin typeface="Times New Roman" charset="0"/>
              <a:ea typeface="黑体" charset="0"/>
              <a:cs typeface="黑体"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3688629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35A45A57-42D4-A341-AC40-6F01A556FCD5}" type="slidenum">
              <a:rPr lang="en-US" altLang="zh-CN" sz="1200">
                <a:latin typeface="Times New Roman" charset="0"/>
                <a:ea typeface="黑体" charset="0"/>
                <a:cs typeface="黑体" charset="0"/>
              </a:rPr>
              <a:pPr/>
              <a:t>38</a:t>
            </a:fld>
            <a:endParaRPr lang="en-US" altLang="zh-CN" sz="1200">
              <a:latin typeface="Times New Roman" charset="0"/>
              <a:ea typeface="黑体" charset="0"/>
              <a:cs typeface="黑体"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4218257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fld id="{68E9B840-E72F-D04D-ABBD-7BE9B688E0EF}" type="slidenum">
              <a:rPr lang="en-US" altLang="zh-CN" sz="1200">
                <a:latin typeface="Times New Roman" charset="0"/>
                <a:ea typeface="黑体" charset="0"/>
                <a:cs typeface="黑体" charset="0"/>
              </a:rPr>
              <a:pPr/>
              <a:t>39</a:t>
            </a:fld>
            <a:endParaRPr lang="en-US" altLang="zh-CN" sz="1200">
              <a:latin typeface="Times New Roman" charset="0"/>
              <a:ea typeface="黑体" charset="0"/>
              <a:cs typeface="黑体"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kumimoji="0" lang="en-US">
              <a:latin typeface="Times New Roman" charset="0"/>
              <a:ea typeface="黑体" charset="0"/>
              <a:cs typeface="黑体" charset="0"/>
            </a:endParaRPr>
          </a:p>
        </p:txBody>
      </p:sp>
    </p:spTree>
    <p:extLst>
      <p:ext uri="{BB962C8B-B14F-4D97-AF65-F5344CB8AC3E}">
        <p14:creationId xmlns:p14="http://schemas.microsoft.com/office/powerpoint/2010/main" val="237811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5689187B-6EDA-1D4E-A7EE-2904FBA4286D}" type="slidenum">
              <a:rPr lang="zh-CN" altLang="en-US" sz="1200">
                <a:latin typeface="Times New Roman" charset="0"/>
                <a:ea typeface="黑体" charset="0"/>
                <a:cs typeface="黑体" charset="0"/>
              </a:rPr>
              <a:pPr/>
              <a:t>4</a:t>
            </a:fld>
            <a:endParaRPr lang="en-US" altLang="zh-CN" sz="1200">
              <a:latin typeface="Times New Roman" charset="0"/>
              <a:ea typeface="黑体" charset="0"/>
              <a:cs typeface="黑体"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zh-CN">
                <a:latin typeface="Times New Roman" charset="0"/>
                <a:ea typeface="黑体" charset="0"/>
                <a:cs typeface="黑体" charset="0"/>
              </a:rPr>
              <a:t>10</a:t>
            </a:r>
            <a:r>
              <a:rPr lang="zh-CN" altLang="en-US">
                <a:latin typeface="Times New Roman" charset="0"/>
                <a:ea typeface="黑体" charset="0"/>
                <a:cs typeface="黑体" charset="0"/>
              </a:rPr>
              <a:t>的</a:t>
            </a:r>
            <a:r>
              <a:rPr lang="en-US" altLang="zh-CN">
                <a:latin typeface="Times New Roman" charset="0"/>
                <a:ea typeface="黑体" charset="0"/>
                <a:cs typeface="黑体" charset="0"/>
              </a:rPr>
              <a:t>4</a:t>
            </a:r>
            <a:r>
              <a:rPr lang="zh-CN" altLang="en-US">
                <a:latin typeface="Times New Roman" charset="0"/>
                <a:ea typeface="黑体" charset="0"/>
                <a:cs typeface="黑体" charset="0"/>
              </a:rPr>
              <a:t>次方－</a:t>
            </a:r>
            <a:r>
              <a:rPr lang="en-US" altLang="zh-CN">
                <a:latin typeface="Times New Roman" charset="0"/>
                <a:ea typeface="黑体" charset="0"/>
                <a:cs typeface="黑体" charset="0"/>
              </a:rPr>
              <a:t>1:</a:t>
            </a:r>
            <a:r>
              <a:rPr lang="zh-CN" altLang="en-US">
                <a:latin typeface="Times New Roman" charset="0"/>
                <a:ea typeface="黑体" charset="0"/>
                <a:cs typeface="黑体" charset="0"/>
              </a:rPr>
              <a:t>正整数个数；</a:t>
            </a:r>
          </a:p>
          <a:p>
            <a:pPr eaLnBrk="1" hangingPunct="1"/>
            <a:r>
              <a:rPr lang="en-US" altLang="zh-CN">
                <a:latin typeface="Times New Roman" charset="0"/>
                <a:ea typeface="黑体" charset="0"/>
                <a:cs typeface="黑体" charset="0"/>
              </a:rPr>
              <a:t>9</a:t>
            </a:r>
            <a:r>
              <a:rPr lang="zh-CN" altLang="en-US">
                <a:latin typeface="Times New Roman" charset="0"/>
                <a:ea typeface="黑体" charset="0"/>
                <a:cs typeface="黑体" charset="0"/>
              </a:rPr>
              <a:t>的</a:t>
            </a:r>
            <a:r>
              <a:rPr lang="en-US" altLang="zh-CN">
                <a:latin typeface="Times New Roman" charset="0"/>
                <a:ea typeface="黑体" charset="0"/>
                <a:cs typeface="黑体" charset="0"/>
              </a:rPr>
              <a:t>4</a:t>
            </a:r>
            <a:r>
              <a:rPr lang="zh-CN" altLang="en-US">
                <a:latin typeface="Times New Roman" charset="0"/>
                <a:ea typeface="黑体" charset="0"/>
                <a:cs typeface="黑体" charset="0"/>
              </a:rPr>
              <a:t>次方－</a:t>
            </a:r>
            <a:r>
              <a:rPr lang="en-US" altLang="zh-CN">
                <a:latin typeface="Times New Roman" charset="0"/>
                <a:ea typeface="黑体" charset="0"/>
                <a:cs typeface="黑体" charset="0"/>
              </a:rPr>
              <a:t>1:</a:t>
            </a:r>
            <a:r>
              <a:rPr lang="zh-CN" altLang="en-US">
                <a:latin typeface="Times New Roman" charset="0"/>
                <a:ea typeface="黑体" charset="0"/>
                <a:cs typeface="黑体" charset="0"/>
              </a:rPr>
              <a:t>不含</a:t>
            </a:r>
            <a:r>
              <a:rPr lang="en-US" altLang="zh-CN">
                <a:latin typeface="Times New Roman" charset="0"/>
                <a:ea typeface="黑体" charset="0"/>
                <a:cs typeface="黑体" charset="0"/>
              </a:rPr>
              <a:t>1</a:t>
            </a:r>
            <a:r>
              <a:rPr lang="zh-CN" altLang="en-US">
                <a:latin typeface="Times New Roman" charset="0"/>
                <a:ea typeface="黑体" charset="0"/>
                <a:cs typeface="黑体" charset="0"/>
              </a:rPr>
              <a:t>的正整数；</a:t>
            </a:r>
          </a:p>
          <a:p>
            <a:pPr eaLnBrk="1" hangingPunct="1"/>
            <a:r>
              <a:rPr lang="zh-CN" altLang="en-US">
                <a:latin typeface="Times New Roman" charset="0"/>
                <a:ea typeface="黑体" charset="0"/>
                <a:cs typeface="黑体" charset="0"/>
              </a:rPr>
              <a:t>相减得结果</a:t>
            </a:r>
          </a:p>
        </p:txBody>
      </p:sp>
    </p:spTree>
    <p:extLst>
      <p:ext uri="{BB962C8B-B14F-4D97-AF65-F5344CB8AC3E}">
        <p14:creationId xmlns:p14="http://schemas.microsoft.com/office/powerpoint/2010/main" val="2927421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9</a:t>
            </a:r>
            <a:r>
              <a:rPr kumimoji="1" lang="zh-CN" altLang="en-US" dirty="0"/>
              <a:t>种</a:t>
            </a:r>
          </a:p>
        </p:txBody>
      </p:sp>
      <p:sp>
        <p:nvSpPr>
          <p:cNvPr id="4" name="灯片编号占位符 3"/>
          <p:cNvSpPr>
            <a:spLocks noGrp="1"/>
          </p:cNvSpPr>
          <p:nvPr>
            <p:ph type="sldNum" sz="quarter" idx="5"/>
          </p:nvPr>
        </p:nvSpPr>
        <p:spPr/>
        <p:txBody>
          <a:bodyPr/>
          <a:lstStyle/>
          <a:p>
            <a:fld id="{48C14618-CA5C-4CB3-994C-FDD68F872231}" type="slidenum">
              <a:rPr lang="zh-CN" altLang="en-US" smtClean="0"/>
              <a:pPr/>
              <a:t>5</a:t>
            </a:fld>
            <a:endParaRPr lang="en-US" altLang="zh-CN"/>
          </a:p>
        </p:txBody>
      </p:sp>
    </p:spTree>
    <p:extLst>
      <p:ext uri="{BB962C8B-B14F-4D97-AF65-F5344CB8AC3E}">
        <p14:creationId xmlns:p14="http://schemas.microsoft.com/office/powerpoint/2010/main" val="87699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700A95CA-2AA5-3E48-BAD5-A755D3E29089}" type="slidenum">
              <a:rPr lang="zh-CN" altLang="en-US" sz="1200">
                <a:latin typeface="Times New Roman" charset="0"/>
                <a:ea typeface="黑体" charset="0"/>
                <a:cs typeface="黑体" charset="0"/>
              </a:rPr>
              <a:pPr/>
              <a:t>6</a:t>
            </a:fld>
            <a:endParaRPr lang="en-US" altLang="zh-CN" sz="1200">
              <a:latin typeface="Times New Roman" charset="0"/>
              <a:ea typeface="黑体" charset="0"/>
              <a:cs typeface="黑体"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zh-CN" altLang="en-US">
              <a:latin typeface="Times New Roman" charset="0"/>
              <a:ea typeface="黑体" charset="0"/>
              <a:cs typeface="黑体" charset="0"/>
            </a:endParaRPr>
          </a:p>
        </p:txBody>
      </p:sp>
    </p:spTree>
    <p:extLst>
      <p:ext uri="{BB962C8B-B14F-4D97-AF65-F5344CB8AC3E}">
        <p14:creationId xmlns:p14="http://schemas.microsoft.com/office/powerpoint/2010/main" val="361853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816EB591-51C4-8C48-9673-9A4A309F2FB1}" type="slidenum">
              <a:rPr lang="zh-CN" altLang="en-US" sz="1200">
                <a:latin typeface="Times New Roman" charset="0"/>
                <a:ea typeface="黑体" charset="0"/>
                <a:cs typeface="黑体" charset="0"/>
              </a:rPr>
              <a:pPr/>
              <a:t>10</a:t>
            </a:fld>
            <a:endParaRPr lang="en-US" altLang="zh-CN" sz="1200">
              <a:latin typeface="Times New Roman" charset="0"/>
              <a:ea typeface="黑体" charset="0"/>
              <a:cs typeface="黑体"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zh-CN">
              <a:latin typeface="Times New Roman" charset="0"/>
              <a:ea typeface="黑体" charset="0"/>
              <a:cs typeface="黑体" charset="0"/>
            </a:endParaRPr>
          </a:p>
        </p:txBody>
      </p:sp>
    </p:spTree>
    <p:extLst>
      <p:ext uri="{BB962C8B-B14F-4D97-AF65-F5344CB8AC3E}">
        <p14:creationId xmlns:p14="http://schemas.microsoft.com/office/powerpoint/2010/main" val="2245901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kern="1200" dirty="0">
                <a:solidFill>
                  <a:schemeClr val="tx1"/>
                </a:solidFill>
                <a:effectLst/>
                <a:latin typeface="Tahoma" pitchFamily="34" charset="0"/>
                <a:ea typeface="宋体" pitchFamily="2" charset="-122"/>
                <a:cs typeface="宋体" charset="0"/>
              </a:rPr>
              <a:t>% (1+x)^{</a:t>
            </a:r>
            <a:r>
              <a:rPr kumimoji="1" lang="en-US" altLang="zh-CN" sz="1200" kern="1200" dirty="0" err="1">
                <a:solidFill>
                  <a:schemeClr val="tx1"/>
                </a:solidFill>
                <a:effectLst/>
                <a:latin typeface="Tahoma" pitchFamily="34" charset="0"/>
                <a:ea typeface="宋体" pitchFamily="2" charset="-122"/>
                <a:cs typeface="宋体" charset="0"/>
              </a:rPr>
              <a:t>m+n</a:t>
            </a:r>
            <a:r>
              <a:rPr kumimoji="1" lang="en-US" altLang="zh-CN" sz="1200" kern="1200" dirty="0">
                <a:solidFill>
                  <a:schemeClr val="tx1"/>
                </a:solidFill>
                <a:effectLst/>
                <a:latin typeface="Tahoma" pitchFamily="34" charset="0"/>
                <a:ea typeface="宋体" pitchFamily="2" charset="-122"/>
                <a:cs typeface="宋体" charset="0"/>
              </a:rPr>
              <a:t>} = \sum_{r=0}^{</a:t>
            </a:r>
            <a:r>
              <a:rPr kumimoji="1" lang="en-US" altLang="zh-CN" sz="1200" kern="1200" dirty="0" err="1">
                <a:solidFill>
                  <a:schemeClr val="tx1"/>
                </a:solidFill>
                <a:effectLst/>
                <a:latin typeface="Tahoma" pitchFamily="34" charset="0"/>
                <a:ea typeface="宋体" pitchFamily="2" charset="-122"/>
                <a:cs typeface="宋体" charset="0"/>
              </a:rPr>
              <a:t>m+n</a:t>
            </a:r>
            <a:r>
              <a:rPr kumimoji="1" lang="en-US" altLang="zh-CN" sz="1200" kern="1200" dirty="0">
                <a:solidFill>
                  <a:schemeClr val="tx1"/>
                </a:solidFill>
                <a:effectLst/>
                <a:latin typeface="Tahoma" pitchFamily="34" charset="0"/>
                <a:ea typeface="宋体" pitchFamily="2" charset="-122"/>
                <a:cs typeface="宋体" charset="0"/>
              </a:rPr>
              <a:t>} {</a:t>
            </a:r>
            <a:r>
              <a:rPr kumimoji="1" lang="en-US" altLang="zh-CN" sz="1200" kern="1200" dirty="0" err="1">
                <a:solidFill>
                  <a:schemeClr val="tx1"/>
                </a:solidFill>
                <a:effectLst/>
                <a:latin typeface="Tahoma" pitchFamily="34" charset="0"/>
                <a:ea typeface="宋体" pitchFamily="2" charset="-122"/>
                <a:cs typeface="宋体" charset="0"/>
              </a:rPr>
              <a:t>m+n</a:t>
            </a:r>
            <a:r>
              <a:rPr kumimoji="1" lang="en-US" altLang="zh-CN" sz="1200" kern="1200" dirty="0">
                <a:solidFill>
                  <a:schemeClr val="tx1"/>
                </a:solidFill>
                <a:effectLst/>
                <a:latin typeface="Tahoma" pitchFamily="34" charset="0"/>
                <a:ea typeface="宋体" pitchFamily="2" charset="-122"/>
                <a:cs typeface="宋体" charset="0"/>
              </a:rPr>
              <a:t> \choose r}</a:t>
            </a:r>
            <a:r>
              <a:rPr kumimoji="1" lang="en-US" altLang="zh-CN" sz="1200" kern="1200" dirty="0" err="1">
                <a:solidFill>
                  <a:schemeClr val="tx1"/>
                </a:solidFill>
                <a:effectLst/>
                <a:latin typeface="Tahoma" pitchFamily="34" charset="0"/>
                <a:ea typeface="宋体" pitchFamily="2" charset="-122"/>
                <a:cs typeface="宋体" charset="0"/>
              </a:rPr>
              <a:t>x^r</a:t>
            </a:r>
            <a:endParaRPr kumimoji="1" lang="en-US" altLang="zh-CN" sz="1200" kern="1200" dirty="0">
              <a:solidFill>
                <a:schemeClr val="tx1"/>
              </a:solidFill>
              <a:effectLst/>
              <a:latin typeface="Tahoma" pitchFamily="34" charset="0"/>
              <a:ea typeface="宋体" pitchFamily="2" charset="-122"/>
              <a:cs typeface="宋体" charset="0"/>
            </a:endParaRPr>
          </a:p>
          <a:p>
            <a:r>
              <a:rPr kumimoji="1" lang="en-US" altLang="zh-CN" sz="1200" kern="1200" dirty="0">
                <a:solidFill>
                  <a:schemeClr val="tx1"/>
                </a:solidFill>
                <a:effectLst/>
                <a:latin typeface="Tahoma" pitchFamily="34" charset="0"/>
                <a:ea typeface="宋体" pitchFamily="2" charset="-122"/>
                <a:cs typeface="宋体" charset="0"/>
              </a:rPr>
              <a:t>\begin{align*}</a:t>
            </a:r>
          </a:p>
          <a:p>
            <a:r>
              <a:rPr kumimoji="1" lang="en-US" altLang="zh-CN" sz="1200" kern="1200" dirty="0">
                <a:solidFill>
                  <a:schemeClr val="tx1"/>
                </a:solidFill>
                <a:effectLst/>
                <a:latin typeface="Tahoma" pitchFamily="34" charset="0"/>
                <a:ea typeface="宋体" pitchFamily="2" charset="-122"/>
                <a:cs typeface="宋体" charset="0"/>
              </a:rPr>
              <a:t>\sum_{r=0}^{</a:t>
            </a:r>
            <a:r>
              <a:rPr kumimoji="1" lang="en-US" altLang="zh-CN" sz="1200" kern="1200" dirty="0" err="1">
                <a:solidFill>
                  <a:schemeClr val="tx1"/>
                </a:solidFill>
                <a:effectLst/>
                <a:latin typeface="Tahoma" pitchFamily="34" charset="0"/>
                <a:ea typeface="宋体" pitchFamily="2" charset="-122"/>
                <a:cs typeface="宋体" charset="0"/>
              </a:rPr>
              <a:t>m+n</a:t>
            </a:r>
            <a:r>
              <a:rPr kumimoji="1" lang="en-US" altLang="zh-CN" sz="1200" kern="1200" dirty="0">
                <a:solidFill>
                  <a:schemeClr val="tx1"/>
                </a:solidFill>
                <a:effectLst/>
                <a:latin typeface="Tahoma" pitchFamily="34" charset="0"/>
                <a:ea typeface="宋体" pitchFamily="2" charset="-122"/>
                <a:cs typeface="宋体" charset="0"/>
              </a:rPr>
              <a:t>} {</a:t>
            </a:r>
            <a:r>
              <a:rPr kumimoji="1" lang="en-US" altLang="zh-CN" sz="1200" kern="1200" dirty="0" err="1">
                <a:solidFill>
                  <a:schemeClr val="tx1"/>
                </a:solidFill>
                <a:effectLst/>
                <a:latin typeface="Tahoma" pitchFamily="34" charset="0"/>
                <a:ea typeface="宋体" pitchFamily="2" charset="-122"/>
                <a:cs typeface="宋体" charset="0"/>
              </a:rPr>
              <a:t>m+n</a:t>
            </a:r>
            <a:r>
              <a:rPr kumimoji="1" lang="en-US" altLang="zh-CN" sz="1200" kern="1200" dirty="0">
                <a:solidFill>
                  <a:schemeClr val="tx1"/>
                </a:solidFill>
                <a:effectLst/>
                <a:latin typeface="Tahoma" pitchFamily="34" charset="0"/>
                <a:ea typeface="宋体" pitchFamily="2" charset="-122"/>
                <a:cs typeface="宋体" charset="0"/>
              </a:rPr>
              <a:t> \choose r}</a:t>
            </a:r>
            <a:r>
              <a:rPr kumimoji="1" lang="en-US" altLang="zh-CN" sz="1200" kern="1200" dirty="0" err="1">
                <a:solidFill>
                  <a:schemeClr val="tx1"/>
                </a:solidFill>
                <a:effectLst/>
                <a:latin typeface="Tahoma" pitchFamily="34" charset="0"/>
                <a:ea typeface="宋体" pitchFamily="2" charset="-122"/>
                <a:cs typeface="宋体" charset="0"/>
              </a:rPr>
              <a:t>x^r</a:t>
            </a:r>
            <a:endParaRPr kumimoji="1" lang="en-US" altLang="zh-CN" sz="1200" kern="1200" dirty="0">
              <a:solidFill>
                <a:schemeClr val="tx1"/>
              </a:solidFill>
              <a:effectLst/>
              <a:latin typeface="Tahoma" pitchFamily="34" charset="0"/>
              <a:ea typeface="宋体" pitchFamily="2" charset="-122"/>
              <a:cs typeface="宋体" charset="0"/>
            </a:endParaRPr>
          </a:p>
          <a:p>
            <a:r>
              <a:rPr kumimoji="1" lang="en-US" altLang="zh-CN" sz="1200" kern="1200" dirty="0">
                <a:solidFill>
                  <a:schemeClr val="tx1"/>
                </a:solidFill>
                <a:effectLst/>
                <a:latin typeface="Tahoma" pitchFamily="34" charset="0"/>
                <a:ea typeface="宋体" pitchFamily="2" charset="-122"/>
                <a:cs typeface="宋体" charset="0"/>
              </a:rPr>
              <a:t>&amp;= (1+x)^{</a:t>
            </a:r>
            <a:r>
              <a:rPr kumimoji="1" lang="en-US" altLang="zh-CN" sz="1200" kern="1200" dirty="0" err="1">
                <a:solidFill>
                  <a:schemeClr val="tx1"/>
                </a:solidFill>
                <a:effectLst/>
                <a:latin typeface="Tahoma" pitchFamily="34" charset="0"/>
                <a:ea typeface="宋体" pitchFamily="2" charset="-122"/>
                <a:cs typeface="宋体" charset="0"/>
              </a:rPr>
              <a:t>m+n</a:t>
            </a:r>
            <a:r>
              <a:rPr kumimoji="1" lang="en-US" altLang="zh-CN" sz="1200" kern="1200" dirty="0">
                <a:solidFill>
                  <a:schemeClr val="tx1"/>
                </a:solidFill>
                <a:effectLst/>
                <a:latin typeface="Tahoma" pitchFamily="34" charset="0"/>
                <a:ea typeface="宋体" pitchFamily="2" charset="-122"/>
                <a:cs typeface="宋体" charset="0"/>
              </a:rPr>
              <a:t>}\\</a:t>
            </a:r>
          </a:p>
          <a:p>
            <a:r>
              <a:rPr kumimoji="1" lang="en-US" altLang="zh-CN" sz="1200" kern="1200" dirty="0">
                <a:solidFill>
                  <a:schemeClr val="tx1"/>
                </a:solidFill>
                <a:effectLst/>
                <a:latin typeface="Tahoma" pitchFamily="34" charset="0"/>
                <a:ea typeface="宋体" pitchFamily="2" charset="-122"/>
                <a:cs typeface="宋体" charset="0"/>
              </a:rPr>
              <a:t>&amp;= (1+x)^m (1+x)^n \\</a:t>
            </a:r>
          </a:p>
          <a:p>
            <a:r>
              <a:rPr kumimoji="1" lang="en-US" altLang="zh-CN" sz="1200" kern="1200" dirty="0">
                <a:solidFill>
                  <a:schemeClr val="tx1"/>
                </a:solidFill>
                <a:effectLst/>
                <a:latin typeface="Tahoma" pitchFamily="34" charset="0"/>
                <a:ea typeface="宋体" pitchFamily="2" charset="-122"/>
                <a:cs typeface="宋体" charset="0"/>
              </a:rPr>
              <a:t>&amp;= \</a:t>
            </a:r>
            <a:r>
              <a:rPr kumimoji="1" lang="en-US" altLang="zh-CN" sz="1200" kern="1200" dirty="0" err="1">
                <a:solidFill>
                  <a:schemeClr val="tx1"/>
                </a:solidFill>
                <a:effectLst/>
                <a:latin typeface="Tahoma" pitchFamily="34" charset="0"/>
                <a:ea typeface="宋体" pitchFamily="2" charset="-122"/>
                <a:cs typeface="宋体" charset="0"/>
              </a:rPr>
              <a:t>biggl</a:t>
            </a:r>
            <a:r>
              <a:rPr kumimoji="1" lang="en-US" altLang="zh-CN" sz="1200" kern="1200" dirty="0">
                <a:solidFill>
                  <a:schemeClr val="tx1"/>
                </a:solidFill>
                <a:effectLst/>
                <a:latin typeface="Tahoma" pitchFamily="34" charset="0"/>
                <a:ea typeface="宋体" pitchFamily="2" charset="-122"/>
                <a:cs typeface="宋体" charset="0"/>
              </a:rPr>
              <a:t>(\sum_{</a:t>
            </a:r>
            <a:r>
              <a:rPr kumimoji="1" lang="en-US" altLang="zh-CN" sz="1200" kern="1200" dirty="0" err="1">
                <a:solidFill>
                  <a:schemeClr val="tx1"/>
                </a:solidFill>
                <a:effectLst/>
                <a:latin typeface="Tahoma" pitchFamily="34" charset="0"/>
                <a:ea typeface="宋体" pitchFamily="2" charset="-122"/>
                <a:cs typeface="宋体" charset="0"/>
              </a:rPr>
              <a:t>i</a:t>
            </a:r>
            <a:r>
              <a:rPr kumimoji="1" lang="en-US" altLang="zh-CN" sz="1200" kern="1200" dirty="0">
                <a:solidFill>
                  <a:schemeClr val="tx1"/>
                </a:solidFill>
                <a:effectLst/>
                <a:latin typeface="Tahoma" pitchFamily="34" charset="0"/>
                <a:ea typeface="宋体" pitchFamily="2" charset="-122"/>
                <a:cs typeface="宋体" charset="0"/>
              </a:rPr>
              <a:t>=0}^m {m\choose </a:t>
            </a:r>
            <a:r>
              <a:rPr kumimoji="1" lang="en-US" altLang="zh-CN" sz="1200" kern="1200" dirty="0" err="1">
                <a:solidFill>
                  <a:schemeClr val="tx1"/>
                </a:solidFill>
                <a:effectLst/>
                <a:latin typeface="Tahoma" pitchFamily="34" charset="0"/>
                <a:ea typeface="宋体" pitchFamily="2" charset="-122"/>
                <a:cs typeface="宋体" charset="0"/>
              </a:rPr>
              <a:t>i</a:t>
            </a:r>
            <a:r>
              <a:rPr kumimoji="1" lang="en-US" altLang="zh-CN" sz="1200" kern="1200" dirty="0">
                <a:solidFill>
                  <a:schemeClr val="tx1"/>
                </a:solidFill>
                <a:effectLst/>
                <a:latin typeface="Tahoma" pitchFamily="34" charset="0"/>
                <a:ea typeface="宋体" pitchFamily="2" charset="-122"/>
                <a:cs typeface="宋体" charset="0"/>
              </a:rPr>
              <a:t>}</a:t>
            </a:r>
            <a:r>
              <a:rPr kumimoji="1" lang="en-US" altLang="zh-CN" sz="1200" kern="1200" dirty="0" err="1">
                <a:solidFill>
                  <a:schemeClr val="tx1"/>
                </a:solidFill>
                <a:effectLst/>
                <a:latin typeface="Tahoma" pitchFamily="34" charset="0"/>
                <a:ea typeface="宋体" pitchFamily="2" charset="-122"/>
                <a:cs typeface="宋体" charset="0"/>
              </a:rPr>
              <a:t>x^i</a:t>
            </a:r>
            <a:r>
              <a:rPr kumimoji="1" lang="en-US" altLang="zh-CN" sz="1200" kern="1200" dirty="0">
                <a:solidFill>
                  <a:schemeClr val="tx1"/>
                </a:solidFill>
                <a:effectLst/>
                <a:latin typeface="Tahoma" pitchFamily="34" charset="0"/>
                <a:ea typeface="宋体" pitchFamily="2" charset="-122"/>
                <a:cs typeface="宋体" charset="0"/>
              </a:rPr>
              <a:t>\</a:t>
            </a:r>
            <a:r>
              <a:rPr kumimoji="1" lang="en-US" altLang="zh-CN" sz="1200" kern="1200" dirty="0" err="1">
                <a:solidFill>
                  <a:schemeClr val="tx1"/>
                </a:solidFill>
                <a:effectLst/>
                <a:latin typeface="Tahoma" pitchFamily="34" charset="0"/>
                <a:ea typeface="宋体" pitchFamily="2" charset="-122"/>
                <a:cs typeface="宋体" charset="0"/>
              </a:rPr>
              <a:t>biggr</a:t>
            </a:r>
            <a:r>
              <a:rPr kumimoji="1" lang="en-US" altLang="zh-CN" sz="1200" kern="1200" dirty="0">
                <a:solidFill>
                  <a:schemeClr val="tx1"/>
                </a:solidFill>
                <a:effectLst/>
                <a:latin typeface="Tahoma" pitchFamily="34" charset="0"/>
                <a:ea typeface="宋体" pitchFamily="2" charset="-122"/>
                <a:cs typeface="宋体" charset="0"/>
              </a:rPr>
              <a:t>)</a:t>
            </a:r>
          </a:p>
          <a:p>
            <a:r>
              <a:rPr kumimoji="1" lang="en-US" altLang="zh-CN" sz="1200" kern="1200" dirty="0">
                <a:solidFill>
                  <a:schemeClr val="tx1"/>
                </a:solidFill>
                <a:effectLst/>
                <a:latin typeface="Tahoma" pitchFamily="34" charset="0"/>
                <a:ea typeface="宋体" pitchFamily="2" charset="-122"/>
                <a:cs typeface="宋体" charset="0"/>
              </a:rPr>
              <a:t>   \</a:t>
            </a:r>
            <a:r>
              <a:rPr kumimoji="1" lang="en-US" altLang="zh-CN" sz="1200" kern="1200" dirty="0" err="1">
                <a:solidFill>
                  <a:schemeClr val="tx1"/>
                </a:solidFill>
                <a:effectLst/>
                <a:latin typeface="Tahoma" pitchFamily="34" charset="0"/>
                <a:ea typeface="宋体" pitchFamily="2" charset="-122"/>
                <a:cs typeface="宋体" charset="0"/>
              </a:rPr>
              <a:t>biggl</a:t>
            </a:r>
            <a:r>
              <a:rPr kumimoji="1" lang="en-US" altLang="zh-CN" sz="1200" kern="1200" dirty="0">
                <a:solidFill>
                  <a:schemeClr val="tx1"/>
                </a:solidFill>
                <a:effectLst/>
                <a:latin typeface="Tahoma" pitchFamily="34" charset="0"/>
                <a:ea typeface="宋体" pitchFamily="2" charset="-122"/>
                <a:cs typeface="宋体" charset="0"/>
              </a:rPr>
              <a:t>(\sum_{j=0}^n {n\choose j}</a:t>
            </a:r>
            <a:r>
              <a:rPr kumimoji="1" lang="en-US" altLang="zh-CN" sz="1200" kern="1200" dirty="0" err="1">
                <a:solidFill>
                  <a:schemeClr val="tx1"/>
                </a:solidFill>
                <a:effectLst/>
                <a:latin typeface="Tahoma" pitchFamily="34" charset="0"/>
                <a:ea typeface="宋体" pitchFamily="2" charset="-122"/>
                <a:cs typeface="宋体" charset="0"/>
              </a:rPr>
              <a:t>x^j</a:t>
            </a:r>
            <a:r>
              <a:rPr kumimoji="1" lang="en-US" altLang="zh-CN" sz="1200" kern="1200" dirty="0">
                <a:solidFill>
                  <a:schemeClr val="tx1"/>
                </a:solidFill>
                <a:effectLst/>
                <a:latin typeface="Tahoma" pitchFamily="34" charset="0"/>
                <a:ea typeface="宋体" pitchFamily="2" charset="-122"/>
                <a:cs typeface="宋体" charset="0"/>
              </a:rPr>
              <a:t>\</a:t>
            </a:r>
            <a:r>
              <a:rPr kumimoji="1" lang="en-US" altLang="zh-CN" sz="1200" kern="1200" dirty="0" err="1">
                <a:solidFill>
                  <a:schemeClr val="tx1"/>
                </a:solidFill>
                <a:effectLst/>
                <a:latin typeface="Tahoma" pitchFamily="34" charset="0"/>
                <a:ea typeface="宋体" pitchFamily="2" charset="-122"/>
                <a:cs typeface="宋体" charset="0"/>
              </a:rPr>
              <a:t>biggr</a:t>
            </a:r>
            <a:r>
              <a:rPr kumimoji="1" lang="en-US" altLang="zh-CN" sz="1200" kern="1200" dirty="0">
                <a:solidFill>
                  <a:schemeClr val="tx1"/>
                </a:solidFill>
                <a:effectLst/>
                <a:latin typeface="Tahoma" pitchFamily="34" charset="0"/>
                <a:ea typeface="宋体" pitchFamily="2" charset="-122"/>
                <a:cs typeface="宋体" charset="0"/>
              </a:rPr>
              <a:t>)\\</a:t>
            </a:r>
          </a:p>
          <a:p>
            <a:r>
              <a:rPr kumimoji="1" lang="en-US" altLang="zh-CN" sz="1200" kern="1200" dirty="0">
                <a:solidFill>
                  <a:schemeClr val="tx1"/>
                </a:solidFill>
                <a:effectLst/>
                <a:latin typeface="Tahoma" pitchFamily="34" charset="0"/>
                <a:ea typeface="宋体" pitchFamily="2" charset="-122"/>
                <a:cs typeface="宋体" charset="0"/>
              </a:rPr>
              <a:t>&amp;=\sum_{r=0}^{</a:t>
            </a:r>
            <a:r>
              <a:rPr kumimoji="1" lang="en-US" altLang="zh-CN" sz="1200" kern="1200" dirty="0" err="1">
                <a:solidFill>
                  <a:schemeClr val="tx1"/>
                </a:solidFill>
                <a:effectLst/>
                <a:latin typeface="Tahoma" pitchFamily="34" charset="0"/>
                <a:ea typeface="宋体" pitchFamily="2" charset="-122"/>
                <a:cs typeface="宋体" charset="0"/>
              </a:rPr>
              <a:t>m+n</a:t>
            </a:r>
            <a:r>
              <a:rPr kumimoji="1" lang="en-US" altLang="zh-CN" sz="1200" kern="1200" dirty="0">
                <a:solidFill>
                  <a:schemeClr val="tx1"/>
                </a:solidFill>
                <a:effectLst/>
                <a:latin typeface="Tahoma" pitchFamily="34" charset="0"/>
                <a:ea typeface="宋体" pitchFamily="2" charset="-122"/>
                <a:cs typeface="宋体" charset="0"/>
              </a:rPr>
              <a:t>}\</a:t>
            </a:r>
            <a:r>
              <a:rPr kumimoji="1" lang="en-US" altLang="zh-CN" sz="1200" kern="1200" dirty="0" err="1">
                <a:solidFill>
                  <a:schemeClr val="tx1"/>
                </a:solidFill>
                <a:effectLst/>
                <a:latin typeface="Tahoma" pitchFamily="34" charset="0"/>
                <a:ea typeface="宋体" pitchFamily="2" charset="-122"/>
                <a:cs typeface="宋体" charset="0"/>
              </a:rPr>
              <a:t>biggl</a:t>
            </a:r>
            <a:r>
              <a:rPr kumimoji="1" lang="en-US" altLang="zh-CN" sz="1200" kern="1200" dirty="0">
                <a:solidFill>
                  <a:schemeClr val="tx1"/>
                </a:solidFill>
                <a:effectLst/>
                <a:latin typeface="Tahoma" pitchFamily="34" charset="0"/>
                <a:ea typeface="宋体" pitchFamily="2" charset="-122"/>
                <a:cs typeface="宋体" charset="0"/>
              </a:rPr>
              <a:t>(\sum_{k=0}^r {m\choose k} {n\choose r-k}\</a:t>
            </a:r>
            <a:r>
              <a:rPr kumimoji="1" lang="en-US" altLang="zh-CN" sz="1200" kern="1200" dirty="0" err="1">
                <a:solidFill>
                  <a:schemeClr val="tx1"/>
                </a:solidFill>
                <a:effectLst/>
                <a:latin typeface="Tahoma" pitchFamily="34" charset="0"/>
                <a:ea typeface="宋体" pitchFamily="2" charset="-122"/>
                <a:cs typeface="宋体" charset="0"/>
              </a:rPr>
              <a:t>biggr</a:t>
            </a:r>
            <a:r>
              <a:rPr kumimoji="1" lang="en-US" altLang="zh-CN" sz="1200" kern="1200" dirty="0">
                <a:solidFill>
                  <a:schemeClr val="tx1"/>
                </a:solidFill>
                <a:effectLst/>
                <a:latin typeface="Tahoma" pitchFamily="34" charset="0"/>
                <a:ea typeface="宋体" pitchFamily="2" charset="-122"/>
                <a:cs typeface="宋体" charset="0"/>
              </a:rPr>
              <a:t>) </a:t>
            </a:r>
            <a:r>
              <a:rPr kumimoji="1" lang="en-US" altLang="zh-CN" sz="1200" kern="1200" dirty="0" err="1">
                <a:solidFill>
                  <a:schemeClr val="tx1"/>
                </a:solidFill>
                <a:effectLst/>
                <a:latin typeface="Tahoma" pitchFamily="34" charset="0"/>
                <a:ea typeface="宋体" pitchFamily="2" charset="-122"/>
                <a:cs typeface="宋体" charset="0"/>
              </a:rPr>
              <a:t>x^r</a:t>
            </a:r>
            <a:r>
              <a:rPr kumimoji="1" lang="en-US" altLang="zh-CN" sz="1200" kern="1200" dirty="0">
                <a:solidFill>
                  <a:schemeClr val="tx1"/>
                </a:solidFill>
                <a:effectLst/>
                <a:latin typeface="Tahoma" pitchFamily="34" charset="0"/>
                <a:ea typeface="宋体" pitchFamily="2" charset="-122"/>
                <a:cs typeface="宋体" charset="0"/>
              </a:rPr>
              <a:t>,</a:t>
            </a:r>
          </a:p>
          <a:p>
            <a:r>
              <a:rPr kumimoji="1" lang="en-US" altLang="zh-CN" sz="1200" kern="1200" dirty="0">
                <a:solidFill>
                  <a:schemeClr val="tx1"/>
                </a:solidFill>
                <a:effectLst/>
                <a:latin typeface="Tahoma" pitchFamily="34" charset="0"/>
                <a:ea typeface="宋体" pitchFamily="2" charset="-122"/>
                <a:cs typeface="宋体" charset="0"/>
              </a:rPr>
              <a:t>\end{align*}</a:t>
            </a:r>
          </a:p>
          <a:p>
            <a:endParaRPr kumimoji="1" lang="zh-CN" altLang="en-US" dirty="0"/>
          </a:p>
        </p:txBody>
      </p:sp>
      <p:sp>
        <p:nvSpPr>
          <p:cNvPr id="4" name="灯片编号占位符 3"/>
          <p:cNvSpPr>
            <a:spLocks noGrp="1"/>
          </p:cNvSpPr>
          <p:nvPr>
            <p:ph type="sldNum" sz="quarter" idx="5"/>
          </p:nvPr>
        </p:nvSpPr>
        <p:spPr/>
        <p:txBody>
          <a:bodyPr/>
          <a:lstStyle/>
          <a:p>
            <a:fld id="{48C14618-CA5C-4CB3-994C-FDD68F872231}" type="slidenum">
              <a:rPr lang="zh-CN" altLang="en-US" smtClean="0"/>
              <a:pPr/>
              <a:t>16</a:t>
            </a:fld>
            <a:endParaRPr lang="en-US" altLang="zh-CN"/>
          </a:p>
        </p:txBody>
      </p:sp>
    </p:spTree>
    <p:extLst>
      <p:ext uri="{BB962C8B-B14F-4D97-AF65-F5344CB8AC3E}">
        <p14:creationId xmlns:p14="http://schemas.microsoft.com/office/powerpoint/2010/main" val="223141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kern="1200" dirty="0">
                <a:solidFill>
                  <a:schemeClr val="tx1"/>
                </a:solidFill>
                <a:effectLst/>
                <a:latin typeface="Tahoma" pitchFamily="34" charset="0"/>
                <a:ea typeface="宋体" pitchFamily="2" charset="-122"/>
                <a:cs typeface="宋体" charset="0"/>
              </a:rPr>
              <a:t>%(x_1 + x_2  + \</a:t>
            </a:r>
            <a:r>
              <a:rPr kumimoji="1" lang="en-US" altLang="zh-CN" sz="1200" kern="1200" dirty="0" err="1">
                <a:solidFill>
                  <a:schemeClr val="tx1"/>
                </a:solidFill>
                <a:effectLst/>
                <a:latin typeface="Tahoma" pitchFamily="34" charset="0"/>
                <a:ea typeface="宋体" pitchFamily="2" charset="-122"/>
                <a:cs typeface="宋体" charset="0"/>
              </a:rPr>
              <a:t>cdots</a:t>
            </a:r>
            <a:r>
              <a:rPr kumimoji="1" lang="en-US" altLang="zh-CN" sz="1200" kern="1200" dirty="0">
                <a:solidFill>
                  <a:schemeClr val="tx1"/>
                </a:solidFill>
                <a:effectLst/>
                <a:latin typeface="Tahoma" pitchFamily="34" charset="0"/>
                <a:ea typeface="宋体" pitchFamily="2" charset="-122"/>
                <a:cs typeface="宋体" charset="0"/>
              </a:rPr>
              <a:t> + </a:t>
            </a:r>
            <a:r>
              <a:rPr kumimoji="1" lang="en-US" altLang="zh-CN" sz="1200" kern="1200" dirty="0" err="1">
                <a:solidFill>
                  <a:schemeClr val="tx1"/>
                </a:solidFill>
                <a:effectLst/>
                <a:latin typeface="Tahoma" pitchFamily="34" charset="0"/>
                <a:ea typeface="宋体" pitchFamily="2" charset="-122"/>
                <a:cs typeface="宋体" charset="0"/>
              </a:rPr>
              <a:t>x_m</a:t>
            </a:r>
            <a:r>
              <a:rPr kumimoji="1" lang="en-US" altLang="zh-CN" sz="1200" kern="1200" dirty="0">
                <a:solidFill>
                  <a:schemeClr val="tx1"/>
                </a:solidFill>
                <a:effectLst/>
                <a:latin typeface="Tahoma" pitchFamily="34" charset="0"/>
                <a:ea typeface="宋体" pitchFamily="2" charset="-122"/>
                <a:cs typeface="宋体" charset="0"/>
              </a:rPr>
              <a:t>)^n</a:t>
            </a:r>
          </a:p>
          <a:p>
            <a:r>
              <a:rPr kumimoji="1" lang="en-US" altLang="zh-CN" sz="1200" kern="1200" dirty="0">
                <a:solidFill>
                  <a:schemeClr val="tx1"/>
                </a:solidFill>
                <a:effectLst/>
                <a:latin typeface="Tahoma" pitchFamily="34" charset="0"/>
                <a:ea typeface="宋体" pitchFamily="2" charset="-122"/>
                <a:cs typeface="宋体" charset="0"/>
              </a:rPr>
              <a:t>% = \sum_{k_1+k_2+\</a:t>
            </a:r>
            <a:r>
              <a:rPr kumimoji="1" lang="en-US" altLang="zh-CN" sz="1200" kern="1200" dirty="0" err="1">
                <a:solidFill>
                  <a:schemeClr val="tx1"/>
                </a:solidFill>
                <a:effectLst/>
                <a:latin typeface="Tahoma" pitchFamily="34" charset="0"/>
                <a:ea typeface="宋体" pitchFamily="2" charset="-122"/>
                <a:cs typeface="宋体" charset="0"/>
              </a:rPr>
              <a:t>cdots+k_m</a:t>
            </a:r>
            <a:r>
              <a:rPr kumimoji="1" lang="en-US" altLang="zh-CN" sz="1200" kern="1200" dirty="0">
                <a:solidFill>
                  <a:schemeClr val="tx1"/>
                </a:solidFill>
                <a:effectLst/>
                <a:latin typeface="Tahoma" pitchFamily="34" charset="0"/>
                <a:ea typeface="宋体" pitchFamily="2" charset="-122"/>
                <a:cs typeface="宋体" charset="0"/>
              </a:rPr>
              <a:t>=n} {n \choose k_1, k_2, \</a:t>
            </a:r>
            <a:r>
              <a:rPr kumimoji="1" lang="en-US" altLang="zh-CN" sz="1200" kern="1200" dirty="0" err="1">
                <a:solidFill>
                  <a:schemeClr val="tx1"/>
                </a:solidFill>
                <a:effectLst/>
                <a:latin typeface="Tahoma" pitchFamily="34" charset="0"/>
                <a:ea typeface="宋体" pitchFamily="2" charset="-122"/>
                <a:cs typeface="宋体" charset="0"/>
              </a:rPr>
              <a:t>ldots</a:t>
            </a:r>
            <a:r>
              <a:rPr kumimoji="1" lang="en-US" altLang="zh-CN" sz="1200" kern="1200" dirty="0">
                <a:solidFill>
                  <a:schemeClr val="tx1"/>
                </a:solidFill>
                <a:effectLst/>
                <a:latin typeface="Tahoma" pitchFamily="34" charset="0"/>
                <a:ea typeface="宋体" pitchFamily="2" charset="-122"/>
                <a:cs typeface="宋体" charset="0"/>
              </a:rPr>
              <a:t>, </a:t>
            </a:r>
            <a:r>
              <a:rPr kumimoji="1" lang="en-US" altLang="zh-CN" sz="1200" kern="1200" dirty="0" err="1">
                <a:solidFill>
                  <a:schemeClr val="tx1"/>
                </a:solidFill>
                <a:effectLst/>
                <a:latin typeface="Tahoma" pitchFamily="34" charset="0"/>
                <a:ea typeface="宋体" pitchFamily="2" charset="-122"/>
                <a:cs typeface="宋体" charset="0"/>
              </a:rPr>
              <a:t>k_m</a:t>
            </a:r>
            <a:r>
              <a:rPr kumimoji="1" lang="en-US" altLang="zh-CN" sz="1200" kern="1200" dirty="0">
                <a:solidFill>
                  <a:schemeClr val="tx1"/>
                </a:solidFill>
                <a:effectLst/>
                <a:latin typeface="Tahoma" pitchFamily="34" charset="0"/>
                <a:ea typeface="宋体" pitchFamily="2" charset="-122"/>
                <a:cs typeface="宋体" charset="0"/>
              </a:rPr>
              <a:t>}</a:t>
            </a:r>
          </a:p>
          <a:p>
            <a:r>
              <a:rPr kumimoji="1" lang="en-US" altLang="zh-CN" sz="1200" kern="1200" dirty="0">
                <a:solidFill>
                  <a:schemeClr val="tx1"/>
                </a:solidFill>
                <a:effectLst/>
                <a:latin typeface="Tahoma" pitchFamily="34" charset="0"/>
                <a:ea typeface="宋体" pitchFamily="2" charset="-122"/>
                <a:cs typeface="宋体" charset="0"/>
              </a:rPr>
              <a:t>%  \prod_{t=1}^m </a:t>
            </a:r>
            <a:r>
              <a:rPr kumimoji="1" lang="en-US" altLang="zh-CN" sz="1200" kern="1200" dirty="0" err="1">
                <a:solidFill>
                  <a:schemeClr val="tx1"/>
                </a:solidFill>
                <a:effectLst/>
                <a:latin typeface="Tahoma" pitchFamily="34" charset="0"/>
                <a:ea typeface="宋体" pitchFamily="2" charset="-122"/>
                <a:cs typeface="宋体" charset="0"/>
              </a:rPr>
              <a:t>x_t</a:t>
            </a:r>
            <a:r>
              <a:rPr kumimoji="1" lang="en-US" altLang="zh-CN" sz="1200" kern="1200" dirty="0">
                <a:solidFill>
                  <a:schemeClr val="tx1"/>
                </a:solidFill>
                <a:effectLst/>
                <a:latin typeface="Tahoma" pitchFamily="34" charset="0"/>
                <a:ea typeface="宋体" pitchFamily="2" charset="-122"/>
                <a:cs typeface="宋体" charset="0"/>
              </a:rPr>
              <a:t>^{</a:t>
            </a:r>
            <a:r>
              <a:rPr kumimoji="1" lang="en-US" altLang="zh-CN" sz="1200" kern="1200" dirty="0" err="1">
                <a:solidFill>
                  <a:schemeClr val="tx1"/>
                </a:solidFill>
                <a:effectLst/>
                <a:latin typeface="Tahoma" pitchFamily="34" charset="0"/>
                <a:ea typeface="宋体" pitchFamily="2" charset="-122"/>
                <a:cs typeface="宋体" charset="0"/>
              </a:rPr>
              <a:t>k_t</a:t>
            </a:r>
            <a:r>
              <a:rPr kumimoji="1" lang="en-US" altLang="zh-CN" sz="1200" kern="1200" dirty="0">
                <a:solidFill>
                  <a:schemeClr val="tx1"/>
                </a:solidFill>
                <a:effectLst/>
                <a:latin typeface="Tahoma" pitchFamily="34" charset="0"/>
                <a:ea typeface="宋体" pitchFamily="2" charset="-122"/>
                <a:cs typeface="宋体" charset="0"/>
              </a:rPr>
              <a:t>}\,,</a:t>
            </a:r>
          </a:p>
          <a:p>
            <a:r>
              <a:rPr kumimoji="1" lang="en-US" altLang="zh-CN" sz="1200" kern="1200" dirty="0">
                <a:solidFill>
                  <a:schemeClr val="tx1"/>
                </a:solidFill>
                <a:effectLst/>
                <a:latin typeface="Tahoma" pitchFamily="34" charset="0"/>
                <a:ea typeface="宋体" pitchFamily="2" charset="-122"/>
                <a:cs typeface="宋体" charset="0"/>
              </a:rPr>
              <a:t>%{n \choose k_1, k_2, \</a:t>
            </a:r>
            <a:r>
              <a:rPr kumimoji="1" lang="en-US" altLang="zh-CN" sz="1200" kern="1200" dirty="0" err="1">
                <a:solidFill>
                  <a:schemeClr val="tx1"/>
                </a:solidFill>
                <a:effectLst/>
                <a:latin typeface="Tahoma" pitchFamily="34" charset="0"/>
                <a:ea typeface="宋体" pitchFamily="2" charset="-122"/>
                <a:cs typeface="宋体" charset="0"/>
              </a:rPr>
              <a:t>ldots</a:t>
            </a:r>
            <a:r>
              <a:rPr kumimoji="1" lang="en-US" altLang="zh-CN" sz="1200" kern="1200" dirty="0">
                <a:solidFill>
                  <a:schemeClr val="tx1"/>
                </a:solidFill>
                <a:effectLst/>
                <a:latin typeface="Tahoma" pitchFamily="34" charset="0"/>
                <a:ea typeface="宋体" pitchFamily="2" charset="-122"/>
                <a:cs typeface="宋体" charset="0"/>
              </a:rPr>
              <a:t>, </a:t>
            </a:r>
            <a:r>
              <a:rPr kumimoji="1" lang="en-US" altLang="zh-CN" sz="1200" kern="1200" dirty="0" err="1">
                <a:solidFill>
                  <a:schemeClr val="tx1"/>
                </a:solidFill>
                <a:effectLst/>
                <a:latin typeface="Tahoma" pitchFamily="34" charset="0"/>
                <a:ea typeface="宋体" pitchFamily="2" charset="-122"/>
                <a:cs typeface="宋体" charset="0"/>
              </a:rPr>
              <a:t>k_m</a:t>
            </a:r>
            <a:r>
              <a:rPr kumimoji="1" lang="en-US" altLang="zh-CN" sz="1200" kern="1200" dirty="0">
                <a:solidFill>
                  <a:schemeClr val="tx1"/>
                </a:solidFill>
                <a:effectLst/>
                <a:latin typeface="Tahoma" pitchFamily="34" charset="0"/>
                <a:ea typeface="宋体" pitchFamily="2" charset="-122"/>
                <a:cs typeface="宋体" charset="0"/>
              </a:rPr>
              <a:t>}</a:t>
            </a:r>
          </a:p>
          <a:p>
            <a:r>
              <a:rPr kumimoji="1" lang="en-US" altLang="zh-CN" sz="1200" kern="1200" dirty="0">
                <a:solidFill>
                  <a:schemeClr val="tx1"/>
                </a:solidFill>
                <a:effectLst/>
                <a:latin typeface="Tahoma" pitchFamily="34" charset="0"/>
                <a:ea typeface="宋体" pitchFamily="2" charset="-122"/>
                <a:cs typeface="宋体" charset="0"/>
              </a:rPr>
              <a:t>% = \frac{n!}{k_1!\, k_2! \</a:t>
            </a:r>
            <a:r>
              <a:rPr kumimoji="1" lang="en-US" altLang="zh-CN" sz="1200" kern="1200" dirty="0" err="1">
                <a:solidFill>
                  <a:schemeClr val="tx1"/>
                </a:solidFill>
                <a:effectLst/>
                <a:latin typeface="Tahoma" pitchFamily="34" charset="0"/>
                <a:ea typeface="宋体" pitchFamily="2" charset="-122"/>
                <a:cs typeface="宋体" charset="0"/>
              </a:rPr>
              <a:t>cdots</a:t>
            </a:r>
            <a:r>
              <a:rPr kumimoji="1" lang="en-US" altLang="zh-CN" sz="1200" kern="1200" dirty="0">
                <a:solidFill>
                  <a:schemeClr val="tx1"/>
                </a:solidFill>
                <a:effectLst/>
                <a:latin typeface="Tahoma" pitchFamily="34" charset="0"/>
                <a:ea typeface="宋体" pitchFamily="2" charset="-122"/>
                <a:cs typeface="宋体" charset="0"/>
              </a:rPr>
              <a:t> </a:t>
            </a:r>
            <a:r>
              <a:rPr kumimoji="1" lang="en-US" altLang="zh-CN" sz="1200" kern="1200" dirty="0" err="1">
                <a:solidFill>
                  <a:schemeClr val="tx1"/>
                </a:solidFill>
                <a:effectLst/>
                <a:latin typeface="Tahoma" pitchFamily="34" charset="0"/>
                <a:ea typeface="宋体" pitchFamily="2" charset="-122"/>
                <a:cs typeface="宋体" charset="0"/>
              </a:rPr>
              <a:t>k_m</a:t>
            </a:r>
            <a:r>
              <a:rPr kumimoji="1" lang="en-US" altLang="zh-CN" sz="1200" kern="1200" dirty="0">
                <a:solidFill>
                  <a:schemeClr val="tx1"/>
                </a:solidFill>
                <a:effectLst/>
                <a:latin typeface="Tahoma" pitchFamily="34" charset="0"/>
                <a:ea typeface="宋体" pitchFamily="2" charset="-122"/>
                <a:cs typeface="宋体" charset="0"/>
              </a:rPr>
              <a:t>!}</a:t>
            </a:r>
          </a:p>
          <a:p>
            <a:br>
              <a:rPr kumimoji="1" lang="en-US" altLang="zh-CN" sz="1200" kern="1200" dirty="0">
                <a:solidFill>
                  <a:schemeClr val="tx1"/>
                </a:solidFill>
                <a:effectLst/>
                <a:latin typeface="Tahoma" pitchFamily="34" charset="0"/>
                <a:ea typeface="宋体" pitchFamily="2" charset="-122"/>
                <a:cs typeface="宋体" charset="0"/>
              </a:rPr>
            </a:br>
            <a:endParaRPr kumimoji="1" lang="en-US" altLang="zh-CN" sz="1200" kern="1200" dirty="0">
              <a:solidFill>
                <a:schemeClr val="tx1"/>
              </a:solidFill>
              <a:effectLst/>
              <a:latin typeface="Tahoma" pitchFamily="34" charset="0"/>
              <a:ea typeface="宋体" pitchFamily="2" charset="-122"/>
              <a:cs typeface="宋体" charset="0"/>
            </a:endParaRPr>
          </a:p>
          <a:p>
            <a:r>
              <a:rPr kumimoji="1" lang="en-US" altLang="zh-CN" sz="1200" kern="1200" dirty="0">
                <a:solidFill>
                  <a:schemeClr val="tx1"/>
                </a:solidFill>
                <a:effectLst/>
                <a:latin typeface="Tahoma" pitchFamily="34" charset="0"/>
                <a:ea typeface="宋体" pitchFamily="2" charset="-122"/>
                <a:cs typeface="宋体" charset="0"/>
              </a:rPr>
              <a:t>%\begin{align*}</a:t>
            </a:r>
          </a:p>
          <a:p>
            <a:r>
              <a:rPr kumimoji="1" lang="en-US" altLang="zh-CN" sz="1200" kern="1200" dirty="0">
                <a:solidFill>
                  <a:schemeClr val="tx1"/>
                </a:solidFill>
                <a:effectLst/>
                <a:latin typeface="Tahoma" pitchFamily="34" charset="0"/>
                <a:ea typeface="宋体" pitchFamily="2" charset="-122"/>
                <a:cs typeface="宋体" charset="0"/>
              </a:rPr>
              <a:t>%&amp; (x_1+x_2+\</a:t>
            </a:r>
            <a:r>
              <a:rPr kumimoji="1" lang="en-US" altLang="zh-CN" sz="1200" kern="1200" dirty="0" err="1">
                <a:solidFill>
                  <a:schemeClr val="tx1"/>
                </a:solidFill>
                <a:effectLst/>
                <a:latin typeface="Tahoma" pitchFamily="34" charset="0"/>
                <a:ea typeface="宋体" pitchFamily="2" charset="-122"/>
                <a:cs typeface="宋体" charset="0"/>
              </a:rPr>
              <a:t>cdots+x_m+x</a:t>
            </a:r>
            <a:r>
              <a:rPr kumimoji="1" lang="en-US" altLang="zh-CN" sz="1200" kern="1200" dirty="0">
                <a:solidFill>
                  <a:schemeClr val="tx1"/>
                </a:solidFill>
                <a:effectLst/>
                <a:latin typeface="Tahoma" pitchFamily="34" charset="0"/>
                <a:ea typeface="宋体" pitchFamily="2" charset="-122"/>
                <a:cs typeface="宋体" charset="0"/>
              </a:rPr>
              <a:t>_{m+1})^n = (x_1+x_2+\</a:t>
            </a:r>
            <a:r>
              <a:rPr kumimoji="1" lang="en-US" altLang="zh-CN" sz="1200" kern="1200" dirty="0" err="1">
                <a:solidFill>
                  <a:schemeClr val="tx1"/>
                </a:solidFill>
                <a:effectLst/>
                <a:latin typeface="Tahoma" pitchFamily="34" charset="0"/>
                <a:ea typeface="宋体" pitchFamily="2" charset="-122"/>
                <a:cs typeface="宋体" charset="0"/>
              </a:rPr>
              <a:t>cdots</a:t>
            </a:r>
            <a:r>
              <a:rPr kumimoji="1" lang="en-US" altLang="zh-CN" sz="1200" kern="1200" dirty="0">
                <a:solidFill>
                  <a:schemeClr val="tx1"/>
                </a:solidFill>
                <a:effectLst/>
                <a:latin typeface="Tahoma" pitchFamily="34" charset="0"/>
                <a:ea typeface="宋体" pitchFamily="2" charset="-122"/>
                <a:cs typeface="宋体" charset="0"/>
              </a:rPr>
              <a:t>+(</a:t>
            </a:r>
            <a:r>
              <a:rPr kumimoji="1" lang="en-US" altLang="zh-CN" sz="1200" kern="1200" dirty="0" err="1">
                <a:solidFill>
                  <a:schemeClr val="tx1"/>
                </a:solidFill>
                <a:effectLst/>
                <a:latin typeface="Tahoma" pitchFamily="34" charset="0"/>
                <a:ea typeface="宋体" pitchFamily="2" charset="-122"/>
                <a:cs typeface="宋体" charset="0"/>
              </a:rPr>
              <a:t>x_m+x</a:t>
            </a:r>
            <a:r>
              <a:rPr kumimoji="1" lang="en-US" altLang="zh-CN" sz="1200" kern="1200" dirty="0">
                <a:solidFill>
                  <a:schemeClr val="tx1"/>
                </a:solidFill>
                <a:effectLst/>
                <a:latin typeface="Tahoma" pitchFamily="34" charset="0"/>
                <a:ea typeface="宋体" pitchFamily="2" charset="-122"/>
                <a:cs typeface="宋体" charset="0"/>
              </a:rPr>
              <a:t>_{m+1}))^n \\[6pt]</a:t>
            </a:r>
          </a:p>
          <a:p>
            <a:r>
              <a:rPr kumimoji="1" lang="en-US" altLang="zh-CN" sz="1200" kern="1200" dirty="0">
                <a:solidFill>
                  <a:schemeClr val="tx1"/>
                </a:solidFill>
                <a:effectLst/>
                <a:latin typeface="Tahoma" pitchFamily="34" charset="0"/>
                <a:ea typeface="宋体" pitchFamily="2" charset="-122"/>
                <a:cs typeface="宋体" charset="0"/>
              </a:rPr>
              <a:t>%= {} &amp; \sum_{k_1+k_2+\</a:t>
            </a:r>
            <a:r>
              <a:rPr kumimoji="1" lang="en-US" altLang="zh-CN" sz="1200" kern="1200" dirty="0" err="1">
                <a:solidFill>
                  <a:schemeClr val="tx1"/>
                </a:solidFill>
                <a:effectLst/>
                <a:latin typeface="Tahoma" pitchFamily="34" charset="0"/>
                <a:ea typeface="宋体" pitchFamily="2" charset="-122"/>
                <a:cs typeface="宋体" charset="0"/>
              </a:rPr>
              <a:t>cdots+k</a:t>
            </a:r>
            <a:r>
              <a:rPr kumimoji="1" lang="en-US" altLang="zh-CN" sz="1200" kern="1200" dirty="0">
                <a:solidFill>
                  <a:schemeClr val="tx1"/>
                </a:solidFill>
                <a:effectLst/>
                <a:latin typeface="Tahoma" pitchFamily="34" charset="0"/>
                <a:ea typeface="宋体" pitchFamily="2" charset="-122"/>
                <a:cs typeface="宋体" charset="0"/>
              </a:rPr>
              <a:t>_{m-1}+K=n}{n\choose k_1,k_2,\</a:t>
            </a:r>
            <a:r>
              <a:rPr kumimoji="1" lang="en-US" altLang="zh-CN" sz="1200" kern="1200" dirty="0" err="1">
                <a:solidFill>
                  <a:schemeClr val="tx1"/>
                </a:solidFill>
                <a:effectLst/>
                <a:latin typeface="Tahoma" pitchFamily="34" charset="0"/>
                <a:ea typeface="宋体" pitchFamily="2" charset="-122"/>
                <a:cs typeface="宋体" charset="0"/>
              </a:rPr>
              <a:t>ldots,k</a:t>
            </a:r>
            <a:r>
              <a:rPr kumimoji="1" lang="en-US" altLang="zh-CN" sz="1200" kern="1200" dirty="0">
                <a:solidFill>
                  <a:schemeClr val="tx1"/>
                </a:solidFill>
                <a:effectLst/>
                <a:latin typeface="Tahoma" pitchFamily="34" charset="0"/>
                <a:ea typeface="宋体" pitchFamily="2" charset="-122"/>
                <a:cs typeface="宋体" charset="0"/>
              </a:rPr>
              <a:t>_{m-1},K} x_1^{k_1} x_2^{k_2}\</a:t>
            </a:r>
            <a:r>
              <a:rPr kumimoji="1" lang="en-US" altLang="zh-CN" sz="1200" kern="1200" dirty="0" err="1">
                <a:solidFill>
                  <a:schemeClr val="tx1"/>
                </a:solidFill>
                <a:effectLst/>
                <a:latin typeface="Tahoma" pitchFamily="34" charset="0"/>
                <a:ea typeface="宋体" pitchFamily="2" charset="-122"/>
                <a:cs typeface="宋体" charset="0"/>
              </a:rPr>
              <a:t>cdots</a:t>
            </a:r>
            <a:r>
              <a:rPr kumimoji="1" lang="en-US" altLang="zh-CN" sz="1200" kern="1200" dirty="0">
                <a:solidFill>
                  <a:schemeClr val="tx1"/>
                </a:solidFill>
                <a:effectLst/>
                <a:latin typeface="Tahoma" pitchFamily="34" charset="0"/>
                <a:ea typeface="宋体" pitchFamily="2" charset="-122"/>
                <a:cs typeface="宋体" charset="0"/>
              </a:rPr>
              <a:t> x_{m-1}^{k_{m-1}}(</a:t>
            </a:r>
            <a:r>
              <a:rPr kumimoji="1" lang="en-US" altLang="zh-CN" sz="1200" kern="1200" dirty="0" err="1">
                <a:solidFill>
                  <a:schemeClr val="tx1"/>
                </a:solidFill>
                <a:effectLst/>
                <a:latin typeface="Tahoma" pitchFamily="34" charset="0"/>
                <a:ea typeface="宋体" pitchFamily="2" charset="-122"/>
                <a:cs typeface="宋体" charset="0"/>
              </a:rPr>
              <a:t>x_m+x</a:t>
            </a:r>
            <a:r>
              <a:rPr kumimoji="1" lang="en-US" altLang="zh-CN" sz="1200" kern="1200" dirty="0">
                <a:solidFill>
                  <a:schemeClr val="tx1"/>
                </a:solidFill>
                <a:effectLst/>
                <a:latin typeface="Tahoma" pitchFamily="34" charset="0"/>
                <a:ea typeface="宋体" pitchFamily="2" charset="-122"/>
                <a:cs typeface="宋体" charset="0"/>
              </a:rPr>
              <a:t>_{m+1})^K</a:t>
            </a:r>
          </a:p>
          <a:p>
            <a:r>
              <a:rPr kumimoji="1" lang="en-US" altLang="zh-CN" sz="1200" kern="1200" dirty="0">
                <a:solidFill>
                  <a:schemeClr val="tx1"/>
                </a:solidFill>
                <a:effectLst/>
                <a:latin typeface="Tahoma" pitchFamily="34" charset="0"/>
                <a:ea typeface="宋体" pitchFamily="2" charset="-122"/>
                <a:cs typeface="宋体" charset="0"/>
              </a:rPr>
              <a:t>%\end{align*}</a:t>
            </a:r>
          </a:p>
          <a:p>
            <a:r>
              <a:rPr kumimoji="1" lang="en-US" altLang="zh-CN" sz="1200" kern="1200" dirty="0">
                <a:solidFill>
                  <a:schemeClr val="tx1"/>
                </a:solidFill>
                <a:effectLst/>
                <a:latin typeface="Tahoma" pitchFamily="34" charset="0"/>
                <a:ea typeface="宋体" pitchFamily="2" charset="-122"/>
                <a:cs typeface="宋体" charset="0"/>
              </a:rPr>
              <a:t>$\</a:t>
            </a:r>
            <a:r>
              <a:rPr kumimoji="1" lang="en-US" altLang="zh-CN" sz="1200" kern="1200" dirty="0" err="1">
                <a:solidFill>
                  <a:schemeClr val="tx1"/>
                </a:solidFill>
                <a:effectLst/>
                <a:latin typeface="Tahoma" pitchFamily="34" charset="0"/>
                <a:ea typeface="宋体" pitchFamily="2" charset="-122"/>
                <a:cs typeface="宋体" charset="0"/>
              </a:rPr>
              <a:t>displaystyle</a:t>
            </a:r>
            <a:r>
              <a:rPr kumimoji="1" lang="en-US" altLang="zh-CN" sz="1200" kern="1200" dirty="0">
                <a:solidFill>
                  <a:schemeClr val="tx1"/>
                </a:solidFill>
                <a:effectLst/>
                <a:latin typeface="Tahoma" pitchFamily="34" charset="0"/>
                <a:ea typeface="宋体" pitchFamily="2" charset="-122"/>
                <a:cs typeface="宋体" charset="0"/>
              </a:rPr>
              <a:t> \</a:t>
            </a:r>
            <a:r>
              <a:rPr kumimoji="1" lang="en-US" altLang="zh-CN" sz="1200" kern="1200" dirty="0" err="1">
                <a:solidFill>
                  <a:schemeClr val="tx1"/>
                </a:solidFill>
                <a:effectLst/>
                <a:latin typeface="Tahoma" pitchFamily="34" charset="0"/>
                <a:ea typeface="宋体" pitchFamily="2" charset="-122"/>
                <a:cs typeface="宋体" charset="0"/>
              </a:rPr>
              <a:t>binom</a:t>
            </a:r>
            <a:r>
              <a:rPr kumimoji="1" lang="en-US" altLang="zh-CN" sz="1200" kern="1200" dirty="0">
                <a:solidFill>
                  <a:schemeClr val="tx1"/>
                </a:solidFill>
                <a:effectLst/>
                <a:latin typeface="Tahoma" pitchFamily="34" charset="0"/>
                <a:ea typeface="宋体" pitchFamily="2" charset="-122"/>
                <a:cs typeface="宋体" charset="0"/>
              </a:rPr>
              <a:t>{n}{n_1} \</a:t>
            </a:r>
            <a:r>
              <a:rPr kumimoji="1" lang="en-US" altLang="zh-CN" sz="1200" kern="1200" dirty="0" err="1">
                <a:solidFill>
                  <a:schemeClr val="tx1"/>
                </a:solidFill>
                <a:effectLst/>
                <a:latin typeface="Tahoma" pitchFamily="34" charset="0"/>
                <a:ea typeface="宋体" pitchFamily="2" charset="-122"/>
                <a:cs typeface="宋体" charset="0"/>
              </a:rPr>
              <a:t>binom</a:t>
            </a:r>
            <a:r>
              <a:rPr kumimoji="1" lang="en-US" altLang="zh-CN" sz="1200" kern="1200" dirty="0">
                <a:solidFill>
                  <a:schemeClr val="tx1"/>
                </a:solidFill>
                <a:effectLst/>
                <a:latin typeface="Tahoma" pitchFamily="34" charset="0"/>
                <a:ea typeface="宋体" pitchFamily="2" charset="-122"/>
                <a:cs typeface="宋体" charset="0"/>
              </a:rPr>
              <a:t>{n-n_1}{n_2} \</a:t>
            </a:r>
            <a:r>
              <a:rPr kumimoji="1" lang="en-US" altLang="zh-CN" sz="1200" kern="1200" dirty="0" err="1">
                <a:solidFill>
                  <a:schemeClr val="tx1"/>
                </a:solidFill>
                <a:effectLst/>
                <a:latin typeface="Tahoma" pitchFamily="34" charset="0"/>
                <a:ea typeface="宋体" pitchFamily="2" charset="-122"/>
                <a:cs typeface="宋体" charset="0"/>
              </a:rPr>
              <a:t>binom</a:t>
            </a:r>
            <a:r>
              <a:rPr kumimoji="1" lang="en-US" altLang="zh-CN" sz="1200" kern="1200" dirty="0">
                <a:solidFill>
                  <a:schemeClr val="tx1"/>
                </a:solidFill>
                <a:effectLst/>
                <a:latin typeface="Tahoma" pitchFamily="34" charset="0"/>
                <a:ea typeface="宋体" pitchFamily="2" charset="-122"/>
                <a:cs typeface="宋体" charset="0"/>
              </a:rPr>
              <a:t>{n-n_1-n_2}{n_3} \</a:t>
            </a:r>
            <a:r>
              <a:rPr kumimoji="1" lang="en-US" altLang="zh-CN" sz="1200" kern="1200" dirty="0" err="1">
                <a:solidFill>
                  <a:schemeClr val="tx1"/>
                </a:solidFill>
                <a:effectLst/>
                <a:latin typeface="Tahoma" pitchFamily="34" charset="0"/>
                <a:ea typeface="宋体" pitchFamily="2" charset="-122"/>
                <a:cs typeface="宋体" charset="0"/>
              </a:rPr>
              <a:t>cdots</a:t>
            </a:r>
            <a:r>
              <a:rPr kumimoji="1" lang="en-US" altLang="zh-CN" sz="1200" kern="1200" dirty="0">
                <a:solidFill>
                  <a:schemeClr val="tx1"/>
                </a:solidFill>
                <a:effectLst/>
                <a:latin typeface="Tahoma" pitchFamily="34" charset="0"/>
                <a:ea typeface="宋体" pitchFamily="2" charset="-122"/>
                <a:cs typeface="宋体" charset="0"/>
              </a:rPr>
              <a:t> \</a:t>
            </a:r>
            <a:r>
              <a:rPr kumimoji="1" lang="en-US" altLang="zh-CN" sz="1200" kern="1200" dirty="0" err="1">
                <a:solidFill>
                  <a:schemeClr val="tx1"/>
                </a:solidFill>
                <a:effectLst/>
                <a:latin typeface="Tahoma" pitchFamily="34" charset="0"/>
                <a:ea typeface="宋体" pitchFamily="2" charset="-122"/>
                <a:cs typeface="宋体" charset="0"/>
              </a:rPr>
              <a:t>binom</a:t>
            </a:r>
            <a:r>
              <a:rPr kumimoji="1" lang="en-US" altLang="zh-CN" sz="1200" kern="1200" dirty="0">
                <a:solidFill>
                  <a:schemeClr val="tx1"/>
                </a:solidFill>
                <a:effectLst/>
                <a:latin typeface="Tahoma" pitchFamily="34" charset="0"/>
                <a:ea typeface="宋体" pitchFamily="2" charset="-122"/>
                <a:cs typeface="宋体" charset="0"/>
              </a:rPr>
              <a:t>{n-n_1-n_2-\</a:t>
            </a:r>
            <a:r>
              <a:rPr kumimoji="1" lang="en-US" altLang="zh-CN" sz="1200" kern="1200" dirty="0" err="1">
                <a:solidFill>
                  <a:schemeClr val="tx1"/>
                </a:solidFill>
                <a:effectLst/>
                <a:latin typeface="Tahoma" pitchFamily="34" charset="0"/>
                <a:ea typeface="宋体" pitchFamily="2" charset="-122"/>
                <a:cs typeface="宋体" charset="0"/>
              </a:rPr>
              <a:t>cdots</a:t>
            </a:r>
            <a:r>
              <a:rPr kumimoji="1" lang="en-US" altLang="zh-CN" sz="1200" kern="1200" dirty="0">
                <a:solidFill>
                  <a:schemeClr val="tx1"/>
                </a:solidFill>
                <a:effectLst/>
                <a:latin typeface="Tahoma" pitchFamily="34" charset="0"/>
                <a:ea typeface="宋体" pitchFamily="2" charset="-122"/>
                <a:cs typeface="宋体" charset="0"/>
              </a:rPr>
              <a:t>-n_{t-1}}{</a:t>
            </a:r>
            <a:r>
              <a:rPr kumimoji="1" lang="en-US" altLang="zh-CN" sz="1200" kern="1200" dirty="0" err="1">
                <a:solidFill>
                  <a:schemeClr val="tx1"/>
                </a:solidFill>
                <a:effectLst/>
                <a:latin typeface="Tahoma" pitchFamily="34" charset="0"/>
                <a:ea typeface="宋体" pitchFamily="2" charset="-122"/>
                <a:cs typeface="宋体" charset="0"/>
              </a:rPr>
              <a:t>n_t</a:t>
            </a:r>
            <a:r>
              <a:rPr kumimoji="1" lang="en-US" altLang="zh-CN" sz="1200" kern="1200" dirty="0">
                <a:solidFill>
                  <a:schemeClr val="tx1"/>
                </a:solidFill>
                <a:effectLst/>
                <a:latin typeface="Tahoma" pitchFamily="34" charset="0"/>
                <a:ea typeface="宋体" pitchFamily="2" charset="-122"/>
                <a:cs typeface="宋体" charset="0"/>
              </a:rPr>
              <a:t>} = $</a:t>
            </a:r>
          </a:p>
          <a:p>
            <a:r>
              <a:rPr kumimoji="1" lang="en-US" altLang="zh-CN" sz="1200" kern="1200" dirty="0">
                <a:solidFill>
                  <a:schemeClr val="tx1"/>
                </a:solidFill>
                <a:effectLst/>
                <a:latin typeface="Tahoma" pitchFamily="34" charset="0"/>
                <a:ea typeface="宋体" pitchFamily="2" charset="-122"/>
                <a:cs typeface="宋体" charset="0"/>
              </a:rPr>
              <a:t>%$\frac{n!(n-n_1)!(n-n_1-n_2)!\</a:t>
            </a:r>
            <a:r>
              <a:rPr kumimoji="1" lang="en-US" altLang="zh-CN" sz="1200" kern="1200" dirty="0" err="1">
                <a:solidFill>
                  <a:schemeClr val="tx1"/>
                </a:solidFill>
                <a:effectLst/>
                <a:latin typeface="Tahoma" pitchFamily="34" charset="0"/>
                <a:ea typeface="宋体" pitchFamily="2" charset="-122"/>
                <a:cs typeface="宋体" charset="0"/>
              </a:rPr>
              <a:t>cdots</a:t>
            </a:r>
            <a:r>
              <a:rPr kumimoji="1" lang="en-US" altLang="zh-CN" sz="1200" kern="1200" dirty="0">
                <a:solidFill>
                  <a:schemeClr val="tx1"/>
                </a:solidFill>
                <a:effectLst/>
                <a:latin typeface="Tahoma" pitchFamily="34" charset="0"/>
                <a:ea typeface="宋体" pitchFamily="2" charset="-122"/>
                <a:cs typeface="宋体" charset="0"/>
              </a:rPr>
              <a:t>(n-n_1-n_2-\</a:t>
            </a:r>
            <a:r>
              <a:rPr kumimoji="1" lang="en-US" altLang="zh-CN" sz="1200" kern="1200" dirty="0" err="1">
                <a:solidFill>
                  <a:schemeClr val="tx1"/>
                </a:solidFill>
                <a:effectLst/>
                <a:latin typeface="Tahoma" pitchFamily="34" charset="0"/>
                <a:ea typeface="宋体" pitchFamily="2" charset="-122"/>
                <a:cs typeface="宋体" charset="0"/>
              </a:rPr>
              <a:t>cdots</a:t>
            </a:r>
            <a:r>
              <a:rPr kumimoji="1" lang="en-US" altLang="zh-CN" sz="1200" kern="1200" dirty="0">
                <a:solidFill>
                  <a:schemeClr val="tx1"/>
                </a:solidFill>
                <a:effectLst/>
                <a:latin typeface="Tahoma" pitchFamily="34" charset="0"/>
                <a:ea typeface="宋体" pitchFamily="2" charset="-122"/>
                <a:cs typeface="宋体" charset="0"/>
              </a:rPr>
              <a:t>-n_{t-1})!}{n_1!(n-n_1)!n_2!(n-n_1-n_2)!n_3!(n-n_1-n_2-n_3)!\</a:t>
            </a:r>
            <a:r>
              <a:rPr kumimoji="1" lang="en-US" altLang="zh-CN" sz="1200" kern="1200" dirty="0" err="1">
                <a:solidFill>
                  <a:schemeClr val="tx1"/>
                </a:solidFill>
                <a:effectLst/>
                <a:latin typeface="Tahoma" pitchFamily="34" charset="0"/>
                <a:ea typeface="宋体" pitchFamily="2" charset="-122"/>
                <a:cs typeface="宋体" charset="0"/>
              </a:rPr>
              <a:t>cdots</a:t>
            </a:r>
            <a:r>
              <a:rPr kumimoji="1" lang="en-US" altLang="zh-CN" sz="1200" kern="1200" dirty="0">
                <a:solidFill>
                  <a:schemeClr val="tx1"/>
                </a:solidFill>
                <a:effectLst/>
                <a:latin typeface="Tahoma" pitchFamily="34" charset="0"/>
                <a:ea typeface="宋体" pitchFamily="2" charset="-122"/>
                <a:cs typeface="宋体" charset="0"/>
              </a:rPr>
              <a:t> </a:t>
            </a:r>
            <a:r>
              <a:rPr kumimoji="1" lang="en-US" altLang="zh-CN" sz="1200" kern="1200" dirty="0" err="1">
                <a:solidFill>
                  <a:schemeClr val="tx1"/>
                </a:solidFill>
                <a:effectLst/>
                <a:latin typeface="Tahoma" pitchFamily="34" charset="0"/>
                <a:ea typeface="宋体" pitchFamily="2" charset="-122"/>
                <a:cs typeface="宋体" charset="0"/>
              </a:rPr>
              <a:t>n_t</a:t>
            </a:r>
            <a:r>
              <a:rPr kumimoji="1" lang="en-US" altLang="zh-CN" sz="1200" kern="1200" dirty="0">
                <a:solidFill>
                  <a:schemeClr val="tx1"/>
                </a:solidFill>
                <a:effectLst/>
                <a:latin typeface="Tahoma" pitchFamily="34" charset="0"/>
                <a:ea typeface="宋体" pitchFamily="2" charset="-122"/>
                <a:cs typeface="宋体" charset="0"/>
              </a:rPr>
              <a:t>!(n-n_1-n_2-\</a:t>
            </a:r>
            <a:r>
              <a:rPr kumimoji="1" lang="en-US" altLang="zh-CN" sz="1200" kern="1200" dirty="0" err="1">
                <a:solidFill>
                  <a:schemeClr val="tx1"/>
                </a:solidFill>
                <a:effectLst/>
                <a:latin typeface="Tahoma" pitchFamily="34" charset="0"/>
                <a:ea typeface="宋体" pitchFamily="2" charset="-122"/>
                <a:cs typeface="宋体" charset="0"/>
              </a:rPr>
              <a:t>cdots-n_t</a:t>
            </a:r>
            <a:r>
              <a:rPr kumimoji="1" lang="en-US" altLang="zh-CN" sz="1200" kern="1200" dirty="0">
                <a:solidFill>
                  <a:schemeClr val="tx1"/>
                </a:solidFill>
                <a:effectLst/>
                <a:latin typeface="Tahoma" pitchFamily="34" charset="0"/>
                <a:ea typeface="宋体" pitchFamily="2" charset="-122"/>
                <a:cs typeface="宋体" charset="0"/>
              </a:rPr>
              <a:t>)!}=\frac{n!}{n_1!n_2!n_3!\</a:t>
            </a:r>
            <a:r>
              <a:rPr kumimoji="1" lang="en-US" altLang="zh-CN" sz="1200" kern="1200" dirty="0" err="1">
                <a:solidFill>
                  <a:schemeClr val="tx1"/>
                </a:solidFill>
                <a:effectLst/>
                <a:latin typeface="Tahoma" pitchFamily="34" charset="0"/>
                <a:ea typeface="宋体" pitchFamily="2" charset="-122"/>
                <a:cs typeface="宋体" charset="0"/>
              </a:rPr>
              <a:t>cdots</a:t>
            </a:r>
            <a:r>
              <a:rPr kumimoji="1" lang="en-US" altLang="zh-CN" sz="1200" kern="1200" dirty="0">
                <a:solidFill>
                  <a:schemeClr val="tx1"/>
                </a:solidFill>
                <a:effectLst/>
                <a:latin typeface="Tahoma" pitchFamily="34" charset="0"/>
                <a:ea typeface="宋体" pitchFamily="2" charset="-122"/>
                <a:cs typeface="宋体" charset="0"/>
              </a:rPr>
              <a:t> </a:t>
            </a:r>
            <a:r>
              <a:rPr kumimoji="1" lang="en-US" altLang="zh-CN" sz="1200" kern="1200" dirty="0" err="1">
                <a:solidFill>
                  <a:schemeClr val="tx1"/>
                </a:solidFill>
                <a:effectLst/>
                <a:latin typeface="Tahoma" pitchFamily="34" charset="0"/>
                <a:ea typeface="宋体" pitchFamily="2" charset="-122"/>
                <a:cs typeface="宋体" charset="0"/>
              </a:rPr>
              <a:t>n_t</a:t>
            </a:r>
            <a:r>
              <a:rPr kumimoji="1" lang="en-US" altLang="zh-CN" sz="1200" kern="1200">
                <a:solidFill>
                  <a:schemeClr val="tx1"/>
                </a:solidFill>
                <a:effectLst/>
                <a:latin typeface="Tahoma" pitchFamily="34" charset="0"/>
                <a:ea typeface="宋体" pitchFamily="2" charset="-122"/>
                <a:cs typeface="宋体" charset="0"/>
              </a:rPr>
              <a:t>!}$</a:t>
            </a:r>
          </a:p>
          <a:p>
            <a:endParaRPr kumimoji="1" lang="zh-CN" altLang="en-US"/>
          </a:p>
        </p:txBody>
      </p:sp>
      <p:sp>
        <p:nvSpPr>
          <p:cNvPr id="4" name="灯片编号占位符 3"/>
          <p:cNvSpPr>
            <a:spLocks noGrp="1"/>
          </p:cNvSpPr>
          <p:nvPr>
            <p:ph type="sldNum" sz="quarter" idx="5"/>
          </p:nvPr>
        </p:nvSpPr>
        <p:spPr/>
        <p:txBody>
          <a:bodyPr/>
          <a:lstStyle/>
          <a:p>
            <a:fld id="{48C14618-CA5C-4CB3-994C-FDD68F872231}" type="slidenum">
              <a:rPr lang="zh-CN" altLang="en-US" smtClean="0"/>
              <a:pPr/>
              <a:t>17</a:t>
            </a:fld>
            <a:endParaRPr lang="en-US" altLang="zh-CN"/>
          </a:p>
        </p:txBody>
      </p:sp>
    </p:spTree>
    <p:extLst>
      <p:ext uri="{BB962C8B-B14F-4D97-AF65-F5344CB8AC3E}">
        <p14:creationId xmlns:p14="http://schemas.microsoft.com/office/powerpoint/2010/main" val="23078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41262437-8E12-9944-A573-B01B54078594}" type="slidenum">
              <a:rPr lang="zh-CN" altLang="en-US" sz="1200">
                <a:latin typeface="Times New Roman" charset="0"/>
                <a:ea typeface="黑体" charset="0"/>
                <a:cs typeface="黑体" charset="0"/>
              </a:rPr>
              <a:pPr/>
              <a:t>20</a:t>
            </a:fld>
            <a:endParaRPr lang="en-US" altLang="zh-CN" sz="1200">
              <a:latin typeface="Times New Roman" charset="0"/>
              <a:ea typeface="黑体" charset="0"/>
              <a:cs typeface="黑体"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zh-CN" altLang="en-US">
                <a:latin typeface="Times New Roman" charset="0"/>
                <a:ea typeface="黑体" charset="0"/>
                <a:cs typeface="黑体" charset="0"/>
              </a:rPr>
              <a:t>每一种排列结果，在园的概念下都重复了</a:t>
            </a:r>
            <a:r>
              <a:rPr lang="en-US" altLang="zh-CN">
                <a:latin typeface="Times New Roman" charset="0"/>
                <a:ea typeface="黑体" charset="0"/>
                <a:cs typeface="黑体" charset="0"/>
              </a:rPr>
              <a:t>r</a:t>
            </a:r>
            <a:r>
              <a:rPr lang="zh-CN" altLang="en-US">
                <a:latin typeface="Times New Roman" charset="0"/>
                <a:ea typeface="黑体" charset="0"/>
                <a:cs typeface="黑体" charset="0"/>
              </a:rPr>
              <a:t>次</a:t>
            </a:r>
          </a:p>
        </p:txBody>
      </p:sp>
    </p:spTree>
    <p:extLst>
      <p:ext uri="{BB962C8B-B14F-4D97-AF65-F5344CB8AC3E}">
        <p14:creationId xmlns:p14="http://schemas.microsoft.com/office/powerpoint/2010/main" val="54075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fld id="{18ADCB6E-4935-7244-BE49-AD2579F52D68}" type="slidenum">
              <a:rPr lang="zh-CN" altLang="en-US" sz="1200">
                <a:latin typeface="Times New Roman" charset="0"/>
                <a:ea typeface="黑体" charset="0"/>
                <a:cs typeface="黑体" charset="0"/>
              </a:rPr>
              <a:pPr/>
              <a:t>21</a:t>
            </a:fld>
            <a:endParaRPr lang="en-US" altLang="zh-CN" sz="1200">
              <a:latin typeface="Times New Roman" charset="0"/>
              <a:ea typeface="黑体" charset="0"/>
              <a:cs typeface="黑体"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rtl="0"/>
            <a:r>
              <a:rPr kumimoji="1" lang="en-US" altLang="zh-CN" sz="1200" b="1" i="0" kern="1200" dirty="0">
                <a:solidFill>
                  <a:schemeClr val="tx1"/>
                </a:solidFill>
                <a:effectLst/>
                <a:latin typeface="Tahoma" pitchFamily="34" charset="0"/>
                <a:ea typeface="宋体" pitchFamily="2" charset="-122"/>
                <a:cs typeface="宋体" charset="0"/>
              </a:rPr>
              <a:t>"MATHEMATICS"</a:t>
            </a:r>
            <a:endParaRPr kumimoji="1" lang="en-US" altLang="zh-CN" sz="1200" b="0" i="0" kern="1200" dirty="0">
              <a:solidFill>
                <a:schemeClr val="tx1"/>
              </a:solidFill>
              <a:effectLst/>
              <a:latin typeface="Tahoma" pitchFamily="34" charset="0"/>
              <a:ea typeface="宋体" pitchFamily="2" charset="-122"/>
              <a:cs typeface="宋体" charset="0"/>
            </a:endParaRPr>
          </a:p>
          <a:p>
            <a:pPr rtl="0"/>
            <a:r>
              <a:rPr kumimoji="1" lang="en-US" altLang="zh-CN" sz="1200" b="0" i="0" kern="1200" dirty="0">
                <a:solidFill>
                  <a:schemeClr val="tx1"/>
                </a:solidFill>
                <a:effectLst/>
                <a:latin typeface="Tahoma" pitchFamily="34" charset="0"/>
                <a:ea typeface="宋体" pitchFamily="2" charset="-122"/>
                <a:cs typeface="宋体" charset="0"/>
              </a:rPr>
              <a:t>As you can see there are some letters(like </a:t>
            </a:r>
            <a:r>
              <a:rPr kumimoji="1" lang="en-US" altLang="zh-CN" sz="1200" b="0" i="0" kern="1200" dirty="0" err="1">
                <a:solidFill>
                  <a:schemeClr val="tx1"/>
                </a:solidFill>
                <a:effectLst/>
                <a:latin typeface="Tahoma" pitchFamily="34" charset="0"/>
                <a:ea typeface="宋体" pitchFamily="2" charset="-122"/>
                <a:cs typeface="宋体" charset="0"/>
              </a:rPr>
              <a:t>m,t</a:t>
            </a:r>
            <a:r>
              <a:rPr kumimoji="1" lang="en-US" altLang="zh-CN" sz="1200" b="0" i="0" kern="1200" dirty="0">
                <a:solidFill>
                  <a:schemeClr val="tx1"/>
                </a:solidFill>
                <a:effectLst/>
                <a:latin typeface="Tahoma" pitchFamily="34" charset="0"/>
                <a:ea typeface="宋体" pitchFamily="2" charset="-122"/>
                <a:cs typeface="宋体" charset="0"/>
              </a:rPr>
              <a:t> and a) in this word which is getting repeated. So, while selecting the letters for arrangement we should consider all the cases. At first, </a:t>
            </a:r>
            <a:r>
              <a:rPr kumimoji="1" lang="en-US" altLang="zh-CN" sz="1200" b="0" i="0" kern="1200" dirty="0" err="1">
                <a:solidFill>
                  <a:schemeClr val="tx1"/>
                </a:solidFill>
                <a:effectLst/>
                <a:latin typeface="Tahoma" pitchFamily="34" charset="0"/>
                <a:ea typeface="宋体" pitchFamily="2" charset="-122"/>
                <a:cs typeface="宋体" charset="0"/>
              </a:rPr>
              <a:t>i</a:t>
            </a:r>
            <a:r>
              <a:rPr kumimoji="1" lang="en-US" altLang="zh-CN" sz="1200" b="0" i="0" kern="1200" dirty="0">
                <a:solidFill>
                  <a:schemeClr val="tx1"/>
                </a:solidFill>
                <a:effectLst/>
                <a:latin typeface="Tahoma" pitchFamily="34" charset="0"/>
                <a:ea typeface="宋体" pitchFamily="2" charset="-122"/>
                <a:cs typeface="宋体" charset="0"/>
              </a:rPr>
              <a:t> am </a:t>
            </a:r>
            <a:r>
              <a:rPr kumimoji="1" lang="en-US" altLang="zh-CN" sz="1200" b="0" i="0" kern="1200" dirty="0" err="1">
                <a:solidFill>
                  <a:schemeClr val="tx1"/>
                </a:solidFill>
                <a:effectLst/>
                <a:latin typeface="Tahoma" pitchFamily="34" charset="0"/>
                <a:ea typeface="宋体" pitchFamily="2" charset="-122"/>
                <a:cs typeface="宋体" charset="0"/>
              </a:rPr>
              <a:t>gonna</a:t>
            </a:r>
            <a:r>
              <a:rPr kumimoji="1" lang="en-US" altLang="zh-CN" sz="1200" b="0" i="0" kern="1200" dirty="0">
                <a:solidFill>
                  <a:schemeClr val="tx1"/>
                </a:solidFill>
                <a:effectLst/>
                <a:latin typeface="Tahoma" pitchFamily="34" charset="0"/>
                <a:ea typeface="宋体" pitchFamily="2" charset="-122"/>
                <a:cs typeface="宋体" charset="0"/>
              </a:rPr>
              <a:t> explain how to select letters for different cases and then later how to arrange them.</a:t>
            </a:r>
          </a:p>
          <a:p>
            <a:pPr rtl="0"/>
            <a:r>
              <a:rPr kumimoji="1" lang="en-US" altLang="zh-CN" sz="1200" b="0" i="0" kern="1200" dirty="0">
                <a:solidFill>
                  <a:schemeClr val="tx1"/>
                </a:solidFill>
                <a:effectLst/>
                <a:latin typeface="Tahoma" pitchFamily="34" charset="0"/>
                <a:ea typeface="宋体" pitchFamily="2" charset="-122"/>
                <a:cs typeface="宋体" charset="0"/>
              </a:rPr>
              <a:t>We have 11 letters in "Mathematics"</a:t>
            </a:r>
          </a:p>
          <a:p>
            <a:pPr rtl="0"/>
            <a:r>
              <a:rPr kumimoji="1" lang="en-US" altLang="zh-CN" sz="1200" b="0" i="0" kern="1200" dirty="0">
                <a:solidFill>
                  <a:schemeClr val="tx1"/>
                </a:solidFill>
                <a:effectLst/>
                <a:latin typeface="Tahoma" pitchFamily="34" charset="0"/>
                <a:ea typeface="宋体" pitchFamily="2" charset="-122"/>
                <a:cs typeface="宋体" charset="0"/>
              </a:rPr>
              <a:t>in which there are</a:t>
            </a:r>
          </a:p>
          <a:p>
            <a:pPr rtl="0"/>
            <a:r>
              <a:rPr kumimoji="1" lang="en-US" altLang="zh-CN" sz="1200" b="0" i="0" kern="1200" dirty="0">
                <a:solidFill>
                  <a:schemeClr val="tx1"/>
                </a:solidFill>
                <a:effectLst/>
                <a:latin typeface="Tahoma" pitchFamily="34" charset="0"/>
                <a:ea typeface="宋体" pitchFamily="2" charset="-122"/>
                <a:cs typeface="宋体" charset="0"/>
              </a:rPr>
              <a:t>2 M's , 2 T's , 2 A's and other letters H,E,I,C,S are single</a:t>
            </a:r>
          </a:p>
          <a:p>
            <a:pPr rtl="0"/>
            <a:r>
              <a:rPr kumimoji="1" lang="en-US" altLang="zh-CN" sz="1200" b="1" i="0" kern="1200" dirty="0">
                <a:solidFill>
                  <a:schemeClr val="tx1"/>
                </a:solidFill>
                <a:effectLst/>
                <a:latin typeface="Tahoma" pitchFamily="34" charset="0"/>
                <a:ea typeface="宋体" pitchFamily="2" charset="-122"/>
                <a:cs typeface="宋体" charset="0"/>
              </a:rPr>
              <a:t>Selection of the 4 letters</a:t>
            </a:r>
            <a:endParaRPr kumimoji="1" lang="en-US" altLang="zh-CN" sz="1200" b="0" i="0" kern="1200" dirty="0">
              <a:solidFill>
                <a:schemeClr val="tx1"/>
              </a:solidFill>
              <a:effectLst/>
              <a:latin typeface="Tahoma" pitchFamily="34" charset="0"/>
              <a:ea typeface="宋体" pitchFamily="2" charset="-122"/>
              <a:cs typeface="宋体" charset="0"/>
            </a:endParaRPr>
          </a:p>
          <a:p>
            <a:pPr rtl="0"/>
            <a:r>
              <a:rPr kumimoji="1" lang="en-US" altLang="zh-CN" sz="1200" b="1" i="0" kern="1200" dirty="0">
                <a:solidFill>
                  <a:schemeClr val="tx1"/>
                </a:solidFill>
                <a:effectLst/>
                <a:latin typeface="Tahoma" pitchFamily="34" charset="0"/>
                <a:ea typeface="宋体" pitchFamily="2" charset="-122"/>
                <a:cs typeface="宋体" charset="0"/>
              </a:rPr>
              <a:t>first case: Two alike and other two alike</a:t>
            </a:r>
            <a:endParaRPr kumimoji="1" lang="en-US" altLang="zh-CN" sz="1200" b="0" i="0" kern="1200" dirty="0">
              <a:solidFill>
                <a:schemeClr val="tx1"/>
              </a:solidFill>
              <a:effectLst/>
              <a:latin typeface="Tahoma" pitchFamily="34" charset="0"/>
              <a:ea typeface="宋体" pitchFamily="2" charset="-122"/>
              <a:cs typeface="宋体" charset="0"/>
            </a:endParaRPr>
          </a:p>
          <a:p>
            <a:pPr rtl="0"/>
            <a:r>
              <a:rPr kumimoji="1" lang="en-US" altLang="zh-CN" sz="1200" b="0" i="0" kern="1200" dirty="0">
                <a:solidFill>
                  <a:schemeClr val="tx1"/>
                </a:solidFill>
                <a:effectLst/>
                <a:latin typeface="Tahoma" pitchFamily="34" charset="0"/>
                <a:ea typeface="宋体" pitchFamily="2" charset="-122"/>
                <a:cs typeface="宋体" charset="0"/>
              </a:rPr>
              <a:t>In this case we are </a:t>
            </a:r>
            <a:r>
              <a:rPr kumimoji="1" lang="en-US" altLang="zh-CN" sz="1200" b="0" i="0" kern="1200" dirty="0" err="1">
                <a:solidFill>
                  <a:schemeClr val="tx1"/>
                </a:solidFill>
                <a:effectLst/>
                <a:latin typeface="Tahoma" pitchFamily="34" charset="0"/>
                <a:ea typeface="宋体" pitchFamily="2" charset="-122"/>
                <a:cs typeface="宋体" charset="0"/>
              </a:rPr>
              <a:t>gonna</a:t>
            </a:r>
            <a:r>
              <a:rPr kumimoji="1" lang="en-US" altLang="zh-CN" sz="1200" b="0" i="0" kern="1200" dirty="0">
                <a:solidFill>
                  <a:schemeClr val="tx1"/>
                </a:solidFill>
                <a:effectLst/>
                <a:latin typeface="Tahoma" pitchFamily="34" charset="0"/>
                <a:ea typeface="宋体" pitchFamily="2" charset="-122"/>
                <a:cs typeface="宋体" charset="0"/>
              </a:rPr>
              <a:t> select the two letters which are alike. We have three choices M,T,A. Out of these, we have to select two(Because we have to select four letters and selecting two alike letters means selecting four letters). So, it can be done in 3C2 ways</a:t>
            </a:r>
          </a:p>
          <a:p>
            <a:pPr rtl="0"/>
            <a:r>
              <a:rPr kumimoji="1" lang="en-US" altLang="zh-CN" sz="1200" b="1" i="0" kern="1200" dirty="0">
                <a:solidFill>
                  <a:schemeClr val="tx1"/>
                </a:solidFill>
                <a:effectLst/>
                <a:latin typeface="Tahoma" pitchFamily="34" charset="0"/>
                <a:ea typeface="宋体" pitchFamily="2" charset="-122"/>
                <a:cs typeface="宋体" charset="0"/>
              </a:rPr>
              <a:t>second case: Two alike, two different</a:t>
            </a:r>
            <a:endParaRPr kumimoji="1" lang="en-US" altLang="zh-CN" sz="1200" b="0" i="0" kern="1200" dirty="0">
              <a:solidFill>
                <a:schemeClr val="tx1"/>
              </a:solidFill>
              <a:effectLst/>
              <a:latin typeface="Tahoma" pitchFamily="34" charset="0"/>
              <a:ea typeface="宋体" pitchFamily="2" charset="-122"/>
              <a:cs typeface="宋体" charset="0"/>
            </a:endParaRPr>
          </a:p>
          <a:p>
            <a:pPr rtl="0"/>
            <a:r>
              <a:rPr kumimoji="1" lang="en-US" altLang="zh-CN" sz="1200" b="0" i="0" kern="1200" dirty="0">
                <a:solidFill>
                  <a:schemeClr val="tx1"/>
                </a:solidFill>
                <a:effectLst/>
                <a:latin typeface="Tahoma" pitchFamily="34" charset="0"/>
                <a:ea typeface="宋体" pitchFamily="2" charset="-122"/>
                <a:cs typeface="宋体" charset="0"/>
              </a:rPr>
              <a:t>1 alike letter(which will mean two letters) can be selected in 3C1 ways and other 2 different letters can be selected in 7C2 ways.(as there will be 7 different letters).</a:t>
            </a:r>
          </a:p>
          <a:p>
            <a:pPr rtl="0"/>
            <a:r>
              <a:rPr kumimoji="1" lang="en-US" altLang="zh-CN" sz="1200" b="0" i="0" kern="1200" dirty="0">
                <a:solidFill>
                  <a:schemeClr val="tx1"/>
                </a:solidFill>
                <a:effectLst/>
                <a:latin typeface="Tahoma" pitchFamily="34" charset="0"/>
                <a:ea typeface="宋体" pitchFamily="2" charset="-122"/>
                <a:cs typeface="宋体" charset="0"/>
              </a:rPr>
              <a:t>So, 3C1*7C2 ways</a:t>
            </a:r>
          </a:p>
          <a:p>
            <a:pPr rtl="0"/>
            <a:r>
              <a:rPr kumimoji="1" lang="en-US" altLang="zh-CN" sz="1200" b="1" i="0" kern="1200" dirty="0">
                <a:solidFill>
                  <a:schemeClr val="tx1"/>
                </a:solidFill>
                <a:effectLst/>
                <a:latin typeface="Tahoma" pitchFamily="34" charset="0"/>
                <a:ea typeface="宋体" pitchFamily="2" charset="-122"/>
                <a:cs typeface="宋体" charset="0"/>
              </a:rPr>
              <a:t>Third case: All are different</a:t>
            </a:r>
            <a:endParaRPr kumimoji="1" lang="en-US" altLang="zh-CN" sz="1200" b="0" i="0" kern="1200" dirty="0">
              <a:solidFill>
                <a:schemeClr val="tx1"/>
              </a:solidFill>
              <a:effectLst/>
              <a:latin typeface="Tahoma" pitchFamily="34" charset="0"/>
              <a:ea typeface="宋体" pitchFamily="2" charset="-122"/>
              <a:cs typeface="宋体" charset="0"/>
            </a:endParaRPr>
          </a:p>
          <a:p>
            <a:pPr rtl="0"/>
            <a:r>
              <a:rPr kumimoji="1" lang="en-US" altLang="zh-CN" sz="1200" b="0" i="0" kern="1200" dirty="0">
                <a:solidFill>
                  <a:schemeClr val="tx1"/>
                </a:solidFill>
                <a:effectLst/>
                <a:latin typeface="Tahoma" pitchFamily="34" charset="0"/>
                <a:ea typeface="宋体" pitchFamily="2" charset="-122"/>
                <a:cs typeface="宋体" charset="0"/>
              </a:rPr>
              <a:t>This can be done in 8C4 ways as there are 8 different letters(M,T,A,H,E,I,C,S)</a:t>
            </a:r>
          </a:p>
          <a:p>
            <a:pPr rtl="0"/>
            <a:r>
              <a:rPr kumimoji="1" lang="en-US" altLang="zh-CN" sz="1200" b="1" i="0" kern="1200" dirty="0">
                <a:solidFill>
                  <a:schemeClr val="tx1"/>
                </a:solidFill>
                <a:effectLst/>
                <a:latin typeface="Tahoma" pitchFamily="34" charset="0"/>
                <a:ea typeface="宋体" pitchFamily="2" charset="-122"/>
                <a:cs typeface="宋体" charset="0"/>
              </a:rPr>
              <a:t>Arrangement:</a:t>
            </a:r>
            <a:endParaRPr kumimoji="1" lang="en-US" altLang="zh-CN" sz="1200" b="0" i="0" kern="1200" dirty="0">
              <a:solidFill>
                <a:schemeClr val="tx1"/>
              </a:solidFill>
              <a:effectLst/>
              <a:latin typeface="Tahoma" pitchFamily="34" charset="0"/>
              <a:ea typeface="宋体" pitchFamily="2" charset="-122"/>
              <a:cs typeface="宋体" charset="0"/>
            </a:endParaRPr>
          </a:p>
          <a:p>
            <a:pPr rtl="0"/>
            <a:r>
              <a:rPr kumimoji="1" lang="en-US" altLang="zh-CN" sz="1200" b="0" i="0" kern="1200" dirty="0">
                <a:solidFill>
                  <a:schemeClr val="tx1"/>
                </a:solidFill>
                <a:effectLst/>
                <a:latin typeface="Tahoma" pitchFamily="34" charset="0"/>
                <a:ea typeface="宋体" pitchFamily="2" charset="-122"/>
                <a:cs typeface="宋体" charset="0"/>
              </a:rPr>
              <a:t>For the first case, there will be two alike letters. So, arrangement of these letters can be done in 4!/2!*2! ways</a:t>
            </a:r>
          </a:p>
          <a:p>
            <a:pPr rtl="0"/>
            <a:r>
              <a:rPr kumimoji="1" lang="en-US" altLang="zh-CN" sz="1200" b="0" i="0" kern="1200" dirty="0">
                <a:solidFill>
                  <a:schemeClr val="tx1"/>
                </a:solidFill>
                <a:effectLst/>
                <a:latin typeface="Tahoma" pitchFamily="34" charset="0"/>
                <a:ea typeface="宋体" pitchFamily="2" charset="-122"/>
                <a:cs typeface="宋体" charset="0"/>
              </a:rPr>
              <a:t>For the second case, there will be 1 alike letter and two different letters which can be arranged in 4!/2! ways</a:t>
            </a:r>
          </a:p>
          <a:p>
            <a:pPr rtl="0"/>
            <a:r>
              <a:rPr kumimoji="1" lang="en-US" altLang="zh-CN" sz="1200" b="0" i="0" kern="1200" dirty="0">
                <a:solidFill>
                  <a:schemeClr val="tx1"/>
                </a:solidFill>
                <a:effectLst/>
                <a:latin typeface="Tahoma" pitchFamily="34" charset="0"/>
                <a:ea typeface="宋体" pitchFamily="2" charset="-122"/>
                <a:cs typeface="宋体" charset="0"/>
              </a:rPr>
              <a:t>For the third case, all letters are different so it can be arranged in 4! ways</a:t>
            </a:r>
          </a:p>
          <a:p>
            <a:pPr rtl="0"/>
            <a:r>
              <a:rPr kumimoji="1" lang="en-US" altLang="zh-CN" sz="1200" b="1" i="0" kern="1200" dirty="0">
                <a:solidFill>
                  <a:schemeClr val="tx1"/>
                </a:solidFill>
                <a:effectLst/>
                <a:latin typeface="Tahoma" pitchFamily="34" charset="0"/>
                <a:ea typeface="宋体" pitchFamily="2" charset="-122"/>
                <a:cs typeface="宋体" charset="0"/>
              </a:rPr>
              <a:t>So, the final answer will be</a:t>
            </a:r>
            <a:endParaRPr kumimoji="1" lang="en-US" altLang="zh-CN" sz="1200" b="0" i="0" kern="1200" dirty="0">
              <a:solidFill>
                <a:schemeClr val="tx1"/>
              </a:solidFill>
              <a:effectLst/>
              <a:latin typeface="Tahoma" pitchFamily="34" charset="0"/>
              <a:ea typeface="宋体" pitchFamily="2" charset="-122"/>
              <a:cs typeface="宋体" charset="0"/>
            </a:endParaRPr>
          </a:p>
          <a:p>
            <a:pPr rtl="0"/>
            <a:r>
              <a:rPr kumimoji="1" lang="en-US" altLang="zh-CN" sz="1200" b="0" i="0" kern="1200" dirty="0">
                <a:solidFill>
                  <a:schemeClr val="tx1"/>
                </a:solidFill>
                <a:effectLst/>
                <a:latin typeface="Tahoma" pitchFamily="34" charset="0"/>
                <a:ea typeface="宋体" pitchFamily="2" charset="-122"/>
                <a:cs typeface="宋体" charset="0"/>
              </a:rPr>
              <a:t>(3C2*4!/2!*2!) + (3C1*7C2*4!/2!) + (8C4*4!)</a:t>
            </a:r>
          </a:p>
          <a:p>
            <a:pPr rtl="0"/>
            <a:r>
              <a:rPr kumimoji="1" lang="en-US" altLang="zh-CN" sz="1200" b="0" i="0" kern="1200" dirty="0">
                <a:solidFill>
                  <a:schemeClr val="tx1"/>
                </a:solidFill>
                <a:effectLst/>
                <a:latin typeface="Tahoma" pitchFamily="34" charset="0"/>
                <a:ea typeface="宋体" pitchFamily="2" charset="-122"/>
                <a:cs typeface="宋体" charset="0"/>
              </a:rPr>
              <a:t>= 18+ 756 + 1680 ways</a:t>
            </a:r>
          </a:p>
          <a:p>
            <a:pPr rtl="0"/>
            <a:r>
              <a:rPr kumimoji="1" lang="en-US" altLang="zh-CN" sz="1200" b="0" i="0" kern="1200" dirty="0">
                <a:solidFill>
                  <a:schemeClr val="tx1"/>
                </a:solidFill>
                <a:effectLst/>
                <a:latin typeface="Tahoma" pitchFamily="34" charset="0"/>
                <a:ea typeface="宋体" pitchFamily="2" charset="-122"/>
                <a:cs typeface="宋体" charset="0"/>
              </a:rPr>
              <a:t>= 2454 ways</a:t>
            </a:r>
          </a:p>
          <a:p>
            <a:pPr eaLnBrk="1" hangingPunct="1"/>
            <a:endParaRPr lang="en-US" altLang="zh-CN" dirty="0">
              <a:latin typeface="Times New Roman" charset="0"/>
              <a:ea typeface="黑体" charset="0"/>
              <a:cs typeface="黑体" charset="0"/>
            </a:endParaRPr>
          </a:p>
        </p:txBody>
      </p:sp>
    </p:spTree>
    <p:extLst>
      <p:ext uri="{BB962C8B-B14F-4D97-AF65-F5344CB8AC3E}">
        <p14:creationId xmlns:p14="http://schemas.microsoft.com/office/powerpoint/2010/main" val="395292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5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zh-CN"/>
              <a:t>单击此处编辑母版标题样式</a:t>
            </a:r>
          </a:p>
        </p:txBody>
      </p:sp>
      <p:sp>
        <p:nvSpPr>
          <p:cNvPr id="9626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zh-CN"/>
              <a:t>单击此处编辑母版副标题样式</a:t>
            </a:r>
          </a:p>
        </p:txBody>
      </p:sp>
      <p:sp>
        <p:nvSpPr>
          <p:cNvPr id="44" name="Rectangle 5">
            <a:extLst>
              <a:ext uri="{FF2B5EF4-FFF2-40B4-BE49-F238E27FC236}">
                <a16:creationId xmlns:a16="http://schemas.microsoft.com/office/drawing/2014/main" id="{B4324CD4-D477-694F-BEB5-326CE941ECD4}"/>
              </a:ext>
            </a:extLst>
          </p:cNvPr>
          <p:cNvSpPr>
            <a:spLocks noGrp="1" noChangeArrowheads="1"/>
          </p:cNvSpPr>
          <p:nvPr>
            <p:ph type="dt" sz="half" idx="2"/>
          </p:nvPr>
        </p:nvSpPr>
        <p:spPr bwMode="auto">
          <a:xfrm>
            <a:off x="0" y="6537676"/>
            <a:ext cx="1259632"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1" lang="en-US" altLang="zh-CN" sz="1600" kern="1200" dirty="0" smtClean="0">
                <a:solidFill>
                  <a:schemeClr val="tx1"/>
                </a:solidFill>
                <a:latin typeface="STFangsong" panose="02010600040101010101" pitchFamily="2" charset="-122"/>
                <a:ea typeface="STFangsong" panose="02010600040101010101" pitchFamily="2" charset="-122"/>
                <a:cs typeface="+mn-cs"/>
              </a:defRPr>
            </a:lvl1p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45" name="Rectangle 6">
            <a:extLst>
              <a:ext uri="{FF2B5EF4-FFF2-40B4-BE49-F238E27FC236}">
                <a16:creationId xmlns:a16="http://schemas.microsoft.com/office/drawing/2014/main" id="{64D07D4E-5C9D-AA4E-ACC1-B1F37198B676}"/>
              </a:ext>
            </a:extLst>
          </p:cNvPr>
          <p:cNvSpPr>
            <a:spLocks noGrp="1" noChangeArrowheads="1"/>
          </p:cNvSpPr>
          <p:nvPr>
            <p:ph type="ftr" sz="quarter" idx="3"/>
          </p:nvPr>
        </p:nvSpPr>
        <p:spPr bwMode="auto">
          <a:xfrm>
            <a:off x="1259632" y="6537676"/>
            <a:ext cx="6703268" cy="303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600" b="0" i="0">
                <a:latin typeface="KaiTi" panose="02010609060101010101" pitchFamily="49" charset="-122"/>
                <a:ea typeface="KaiTi" panose="02010609060101010101" pitchFamily="49" charset="-122"/>
                <a:cs typeface="+mn-cs"/>
              </a:defRPr>
            </a:lvl1pPr>
          </a:lstStyle>
          <a:p>
            <a:pPr>
              <a:defRPr/>
            </a:pPr>
            <a:r>
              <a:rPr kumimoji="1" lang="zh-CN" altLang="en-US" dirty="0"/>
              <a:t>本投影片及相应音视频仅供修读本课程同学使用</a:t>
            </a:r>
          </a:p>
        </p:txBody>
      </p:sp>
      <p:sp>
        <p:nvSpPr>
          <p:cNvPr id="46" name="Rectangle 7">
            <a:extLst>
              <a:ext uri="{FF2B5EF4-FFF2-40B4-BE49-F238E27FC236}">
                <a16:creationId xmlns:a16="http://schemas.microsoft.com/office/drawing/2014/main" id="{10AB2F2F-A17D-5647-81DE-35B4E78CEEA3}"/>
              </a:ext>
            </a:extLst>
          </p:cNvPr>
          <p:cNvSpPr>
            <a:spLocks noGrp="1" noChangeArrowheads="1"/>
          </p:cNvSpPr>
          <p:nvPr>
            <p:ph type="sldNum" sz="quarter" idx="4"/>
          </p:nvPr>
        </p:nvSpPr>
        <p:spPr bwMode="auto">
          <a:xfrm>
            <a:off x="8153400" y="6537678"/>
            <a:ext cx="946448"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b="0" i="0">
                <a:latin typeface="KaiTi" panose="02010609060101010101" pitchFamily="49" charset="-122"/>
                <a:ea typeface="KaiTi" panose="02010609060101010101" pitchFamily="49" charset="-122"/>
              </a:defRPr>
            </a:lvl1pPr>
          </a:lstStyle>
          <a:p>
            <a:fld id="{EF2CBC89-708E-48CD-BCD6-CCB7D6409EDD}" type="slidenum">
              <a:rPr lang="en-US" altLang="zh-CN" smtClean="0"/>
              <a:pPr/>
              <a:t>‹#›</a:t>
            </a:fld>
            <a:endParaRPr lang="en-US" altLang="zh-CN" dirty="0"/>
          </a:p>
        </p:txBody>
      </p:sp>
    </p:spTree>
    <p:extLst>
      <p:ext uri="{BB962C8B-B14F-4D97-AF65-F5344CB8AC3E}">
        <p14:creationId xmlns:p14="http://schemas.microsoft.com/office/powerpoint/2010/main" val="14224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 name="Rectangle 5">
            <a:extLst>
              <a:ext uri="{FF2B5EF4-FFF2-40B4-BE49-F238E27FC236}">
                <a16:creationId xmlns:a16="http://schemas.microsoft.com/office/drawing/2014/main" id="{0F3F737C-8326-0549-9D0D-1ED6B11F0490}"/>
              </a:ext>
            </a:extLst>
          </p:cNvPr>
          <p:cNvSpPr>
            <a:spLocks noGrp="1" noChangeArrowheads="1"/>
          </p:cNvSpPr>
          <p:nvPr>
            <p:ph type="dt" sz="half" idx="2"/>
          </p:nvPr>
        </p:nvSpPr>
        <p:spPr bwMode="auto">
          <a:xfrm>
            <a:off x="0" y="6537676"/>
            <a:ext cx="1259632"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1" lang="en-US" altLang="zh-CN" sz="1600" kern="1200" dirty="0" smtClean="0">
                <a:solidFill>
                  <a:schemeClr val="tx1"/>
                </a:solidFill>
                <a:latin typeface="STFangsong" panose="02010600040101010101" pitchFamily="2" charset="-122"/>
                <a:ea typeface="STFangsong" panose="02010600040101010101" pitchFamily="2" charset="-122"/>
                <a:cs typeface="+mn-cs"/>
              </a:defRPr>
            </a:lvl1p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11" name="Rectangle 6">
            <a:extLst>
              <a:ext uri="{FF2B5EF4-FFF2-40B4-BE49-F238E27FC236}">
                <a16:creationId xmlns:a16="http://schemas.microsoft.com/office/drawing/2014/main" id="{08BAC1DE-003D-6143-ACB1-5B7E90A53FA8}"/>
              </a:ext>
            </a:extLst>
          </p:cNvPr>
          <p:cNvSpPr>
            <a:spLocks noGrp="1" noChangeArrowheads="1"/>
          </p:cNvSpPr>
          <p:nvPr>
            <p:ph type="ftr" sz="quarter" idx="3"/>
          </p:nvPr>
        </p:nvSpPr>
        <p:spPr bwMode="auto">
          <a:xfrm>
            <a:off x="1259632" y="6537676"/>
            <a:ext cx="6703268" cy="303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600" b="0" i="0">
                <a:latin typeface="KaiTi" panose="02010609060101010101" pitchFamily="49" charset="-122"/>
                <a:ea typeface="KaiTi" panose="02010609060101010101" pitchFamily="49" charset="-122"/>
                <a:cs typeface="+mn-cs"/>
              </a:defRPr>
            </a:lvl1pPr>
          </a:lstStyle>
          <a:p>
            <a:pPr>
              <a:defRPr/>
            </a:pPr>
            <a:r>
              <a:rPr kumimoji="1" lang="zh-CN" altLang="en-US" dirty="0"/>
              <a:t>本投影片及相应音视频仅供修读本课程同学使用</a:t>
            </a:r>
          </a:p>
        </p:txBody>
      </p:sp>
      <p:sp>
        <p:nvSpPr>
          <p:cNvPr id="12" name="Rectangle 7">
            <a:extLst>
              <a:ext uri="{FF2B5EF4-FFF2-40B4-BE49-F238E27FC236}">
                <a16:creationId xmlns:a16="http://schemas.microsoft.com/office/drawing/2014/main" id="{A763B2B0-9A86-CD41-9871-D0C0B604830E}"/>
              </a:ext>
            </a:extLst>
          </p:cNvPr>
          <p:cNvSpPr>
            <a:spLocks noGrp="1" noChangeArrowheads="1"/>
          </p:cNvSpPr>
          <p:nvPr>
            <p:ph type="sldNum" sz="quarter" idx="4"/>
          </p:nvPr>
        </p:nvSpPr>
        <p:spPr bwMode="auto">
          <a:xfrm>
            <a:off x="8153400" y="6537678"/>
            <a:ext cx="946448"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b="0" i="0">
                <a:latin typeface="KaiTi" panose="02010609060101010101" pitchFamily="49" charset="-122"/>
                <a:ea typeface="KaiTi" panose="02010609060101010101" pitchFamily="49" charset="-122"/>
              </a:defRPr>
            </a:lvl1pPr>
          </a:lstStyle>
          <a:p>
            <a:fld id="{EF2CBC89-708E-48CD-BCD6-CCB7D6409EDD}" type="slidenum">
              <a:rPr lang="en-US" altLang="zh-CN" smtClean="0"/>
              <a:pPr/>
              <a:t>‹#›</a:t>
            </a:fld>
            <a:endParaRPr lang="en-US" altLang="zh-CN" dirty="0"/>
          </a:p>
        </p:txBody>
      </p:sp>
    </p:spTree>
    <p:extLst>
      <p:ext uri="{BB962C8B-B14F-4D97-AF65-F5344CB8AC3E}">
        <p14:creationId xmlns:p14="http://schemas.microsoft.com/office/powerpoint/2010/main" val="185919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 name="Rectangle 5">
            <a:extLst>
              <a:ext uri="{FF2B5EF4-FFF2-40B4-BE49-F238E27FC236}">
                <a16:creationId xmlns:a16="http://schemas.microsoft.com/office/drawing/2014/main" id="{DA2938F3-324E-C34E-B9AF-889065B53857}"/>
              </a:ext>
            </a:extLst>
          </p:cNvPr>
          <p:cNvSpPr>
            <a:spLocks noGrp="1" noChangeArrowheads="1"/>
          </p:cNvSpPr>
          <p:nvPr>
            <p:ph type="dt" sz="half" idx="2"/>
          </p:nvPr>
        </p:nvSpPr>
        <p:spPr bwMode="auto">
          <a:xfrm>
            <a:off x="0" y="6537676"/>
            <a:ext cx="1259632"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1" lang="en-US" altLang="zh-CN" sz="1600" kern="1200" dirty="0" smtClean="0">
                <a:solidFill>
                  <a:schemeClr val="tx1"/>
                </a:solidFill>
                <a:latin typeface="STFangsong" panose="02010600040101010101" pitchFamily="2" charset="-122"/>
                <a:ea typeface="STFangsong" panose="02010600040101010101" pitchFamily="2" charset="-122"/>
                <a:cs typeface="+mn-cs"/>
              </a:defRPr>
            </a:lvl1p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11" name="Rectangle 6">
            <a:extLst>
              <a:ext uri="{FF2B5EF4-FFF2-40B4-BE49-F238E27FC236}">
                <a16:creationId xmlns:a16="http://schemas.microsoft.com/office/drawing/2014/main" id="{BA432BCD-3928-2E4A-BA0A-B32C1FB3AF81}"/>
              </a:ext>
            </a:extLst>
          </p:cNvPr>
          <p:cNvSpPr>
            <a:spLocks noGrp="1" noChangeArrowheads="1"/>
          </p:cNvSpPr>
          <p:nvPr>
            <p:ph type="ftr" sz="quarter" idx="3"/>
          </p:nvPr>
        </p:nvSpPr>
        <p:spPr bwMode="auto">
          <a:xfrm>
            <a:off x="1259632" y="6537676"/>
            <a:ext cx="6703268" cy="303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600" b="0" i="0">
                <a:latin typeface="KaiTi" panose="02010609060101010101" pitchFamily="49" charset="-122"/>
                <a:ea typeface="KaiTi" panose="02010609060101010101" pitchFamily="49" charset="-122"/>
                <a:cs typeface="+mn-cs"/>
              </a:defRPr>
            </a:lvl1pPr>
          </a:lstStyle>
          <a:p>
            <a:pPr>
              <a:defRPr/>
            </a:pPr>
            <a:r>
              <a:rPr kumimoji="1" lang="zh-CN" altLang="en-US" dirty="0"/>
              <a:t>本投影片及相应音视频仅供修读本课程同学使用</a:t>
            </a:r>
          </a:p>
        </p:txBody>
      </p:sp>
      <p:sp>
        <p:nvSpPr>
          <p:cNvPr id="12" name="Rectangle 7">
            <a:extLst>
              <a:ext uri="{FF2B5EF4-FFF2-40B4-BE49-F238E27FC236}">
                <a16:creationId xmlns:a16="http://schemas.microsoft.com/office/drawing/2014/main" id="{F68D95BD-E864-F64D-B479-45E673F5BD21}"/>
              </a:ext>
            </a:extLst>
          </p:cNvPr>
          <p:cNvSpPr>
            <a:spLocks noGrp="1" noChangeArrowheads="1"/>
          </p:cNvSpPr>
          <p:nvPr>
            <p:ph type="sldNum" sz="quarter" idx="4"/>
          </p:nvPr>
        </p:nvSpPr>
        <p:spPr bwMode="auto">
          <a:xfrm>
            <a:off x="8153400" y="6537678"/>
            <a:ext cx="946448"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b="0" i="0">
                <a:latin typeface="KaiTi" panose="02010609060101010101" pitchFamily="49" charset="-122"/>
                <a:ea typeface="KaiTi" panose="02010609060101010101" pitchFamily="49" charset="-122"/>
              </a:defRPr>
            </a:lvl1pPr>
          </a:lstStyle>
          <a:p>
            <a:fld id="{EF2CBC89-708E-48CD-BCD6-CCB7D6409EDD}" type="slidenum">
              <a:rPr lang="en-US" altLang="zh-CN" smtClean="0"/>
              <a:pPr/>
              <a:t>‹#›</a:t>
            </a:fld>
            <a:endParaRPr lang="en-US" altLang="zh-CN" dirty="0"/>
          </a:p>
        </p:txBody>
      </p:sp>
    </p:spTree>
    <p:extLst>
      <p:ext uri="{BB962C8B-B14F-4D97-AF65-F5344CB8AC3E}">
        <p14:creationId xmlns:p14="http://schemas.microsoft.com/office/powerpoint/2010/main" val="203421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 name="Rectangle 5">
            <a:extLst>
              <a:ext uri="{FF2B5EF4-FFF2-40B4-BE49-F238E27FC236}">
                <a16:creationId xmlns:a16="http://schemas.microsoft.com/office/drawing/2014/main" id="{FE0F7EB5-C1D6-8346-BD65-60A65FB472EE}"/>
              </a:ext>
            </a:extLst>
          </p:cNvPr>
          <p:cNvSpPr>
            <a:spLocks noGrp="1" noChangeArrowheads="1"/>
          </p:cNvSpPr>
          <p:nvPr>
            <p:ph type="dt" sz="half" idx="2"/>
          </p:nvPr>
        </p:nvSpPr>
        <p:spPr bwMode="auto">
          <a:xfrm>
            <a:off x="0" y="6537676"/>
            <a:ext cx="1259632"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1" lang="en-US" altLang="zh-CN" sz="1600" kern="1200" dirty="0" smtClean="0">
                <a:solidFill>
                  <a:schemeClr val="tx1"/>
                </a:solidFill>
                <a:latin typeface="STFangsong" panose="02010600040101010101" pitchFamily="2" charset="-122"/>
                <a:ea typeface="STFangsong" panose="02010600040101010101" pitchFamily="2" charset="-122"/>
                <a:cs typeface="+mn-cs"/>
              </a:defRPr>
            </a:lvl1p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7" name="Rectangle 6">
            <a:extLst>
              <a:ext uri="{FF2B5EF4-FFF2-40B4-BE49-F238E27FC236}">
                <a16:creationId xmlns:a16="http://schemas.microsoft.com/office/drawing/2014/main" id="{917653F8-BF5D-384C-AB50-39D4FB4DAEED}"/>
              </a:ext>
            </a:extLst>
          </p:cNvPr>
          <p:cNvSpPr>
            <a:spLocks noGrp="1" noChangeArrowheads="1"/>
          </p:cNvSpPr>
          <p:nvPr>
            <p:ph type="ftr" sz="quarter" idx="3"/>
          </p:nvPr>
        </p:nvSpPr>
        <p:spPr bwMode="auto">
          <a:xfrm>
            <a:off x="1259632" y="6537676"/>
            <a:ext cx="6703268" cy="303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600" b="0" i="0">
                <a:latin typeface="KaiTi" panose="02010609060101010101" pitchFamily="49" charset="-122"/>
                <a:ea typeface="KaiTi" panose="02010609060101010101" pitchFamily="49" charset="-122"/>
                <a:cs typeface="+mn-cs"/>
              </a:defRPr>
            </a:lvl1pPr>
          </a:lstStyle>
          <a:p>
            <a:pPr>
              <a:defRPr/>
            </a:pPr>
            <a:r>
              <a:rPr kumimoji="1" lang="zh-CN" altLang="en-US" dirty="0"/>
              <a:t>本投影片及相应音视频仅供修读本课程同学使用</a:t>
            </a:r>
          </a:p>
        </p:txBody>
      </p:sp>
      <p:sp>
        <p:nvSpPr>
          <p:cNvPr id="8" name="Rectangle 7">
            <a:extLst>
              <a:ext uri="{FF2B5EF4-FFF2-40B4-BE49-F238E27FC236}">
                <a16:creationId xmlns:a16="http://schemas.microsoft.com/office/drawing/2014/main" id="{66D5C952-471B-C94E-BAA8-0D1AEBFC1A7C}"/>
              </a:ext>
            </a:extLst>
          </p:cNvPr>
          <p:cNvSpPr>
            <a:spLocks noGrp="1" noChangeArrowheads="1"/>
          </p:cNvSpPr>
          <p:nvPr>
            <p:ph type="sldNum" sz="quarter" idx="4"/>
          </p:nvPr>
        </p:nvSpPr>
        <p:spPr bwMode="auto">
          <a:xfrm>
            <a:off x="8153400" y="6537678"/>
            <a:ext cx="946448"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b="0" i="0">
                <a:latin typeface="KaiTi" panose="02010609060101010101" pitchFamily="49" charset="-122"/>
                <a:ea typeface="KaiTi" panose="02010609060101010101" pitchFamily="49" charset="-122"/>
              </a:defRPr>
            </a:lvl1pPr>
          </a:lstStyle>
          <a:p>
            <a:fld id="{EF2CBC89-708E-48CD-BCD6-CCB7D6409EDD}" type="slidenum">
              <a:rPr lang="en-US" altLang="zh-CN" smtClean="0"/>
              <a:pPr/>
              <a:t>‹#›</a:t>
            </a:fld>
            <a:endParaRPr lang="en-US" altLang="zh-CN" dirty="0"/>
          </a:p>
        </p:txBody>
      </p:sp>
    </p:spTree>
    <p:extLst>
      <p:ext uri="{BB962C8B-B14F-4D97-AF65-F5344CB8AC3E}">
        <p14:creationId xmlns:p14="http://schemas.microsoft.com/office/powerpoint/2010/main" val="225276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85229101-DB26-1243-A645-E8BBF3BEF96C}"/>
              </a:ext>
            </a:extLst>
          </p:cNvPr>
          <p:cNvSpPr>
            <a:spLocks noGrp="1" noChangeArrowheads="1"/>
          </p:cNvSpPr>
          <p:nvPr>
            <p:ph type="dt" sz="half" idx="2"/>
          </p:nvPr>
        </p:nvSpPr>
        <p:spPr bwMode="auto">
          <a:xfrm>
            <a:off x="0" y="6537676"/>
            <a:ext cx="1259632"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1" lang="en-US" altLang="zh-CN" sz="1600" kern="1200" dirty="0" smtClean="0">
                <a:solidFill>
                  <a:schemeClr val="tx1"/>
                </a:solidFill>
                <a:latin typeface="STFangsong" panose="02010600040101010101" pitchFamily="2" charset="-122"/>
                <a:ea typeface="STFangsong" panose="02010600040101010101" pitchFamily="2" charset="-122"/>
                <a:cs typeface="+mn-cs"/>
              </a:defRPr>
            </a:lvl1p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6" name="Rectangle 6">
            <a:extLst>
              <a:ext uri="{FF2B5EF4-FFF2-40B4-BE49-F238E27FC236}">
                <a16:creationId xmlns:a16="http://schemas.microsoft.com/office/drawing/2014/main" id="{3C14C5CF-19D0-1E48-BBCC-92BF9AEC2066}"/>
              </a:ext>
            </a:extLst>
          </p:cNvPr>
          <p:cNvSpPr>
            <a:spLocks noGrp="1" noChangeArrowheads="1"/>
          </p:cNvSpPr>
          <p:nvPr>
            <p:ph type="ftr" sz="quarter" idx="3"/>
          </p:nvPr>
        </p:nvSpPr>
        <p:spPr bwMode="auto">
          <a:xfrm>
            <a:off x="1259632" y="6537676"/>
            <a:ext cx="6703268" cy="303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600" b="0" i="0">
                <a:latin typeface="KaiTi" panose="02010609060101010101" pitchFamily="49" charset="-122"/>
                <a:ea typeface="KaiTi" panose="02010609060101010101" pitchFamily="49" charset="-122"/>
                <a:cs typeface="+mn-cs"/>
              </a:defRPr>
            </a:lvl1pPr>
          </a:lstStyle>
          <a:p>
            <a:pPr>
              <a:defRPr/>
            </a:pPr>
            <a:r>
              <a:rPr kumimoji="1" lang="zh-CN" altLang="en-US" dirty="0"/>
              <a:t>本投影片及相应音视频仅供修读本课程同学使用</a:t>
            </a:r>
          </a:p>
        </p:txBody>
      </p:sp>
      <p:sp>
        <p:nvSpPr>
          <p:cNvPr id="7" name="Rectangle 7">
            <a:extLst>
              <a:ext uri="{FF2B5EF4-FFF2-40B4-BE49-F238E27FC236}">
                <a16:creationId xmlns:a16="http://schemas.microsoft.com/office/drawing/2014/main" id="{7ED34A8B-87E2-1E40-AFF4-AF45D59BB807}"/>
              </a:ext>
            </a:extLst>
          </p:cNvPr>
          <p:cNvSpPr>
            <a:spLocks noGrp="1" noChangeArrowheads="1"/>
          </p:cNvSpPr>
          <p:nvPr>
            <p:ph type="sldNum" sz="quarter" idx="4"/>
          </p:nvPr>
        </p:nvSpPr>
        <p:spPr bwMode="auto">
          <a:xfrm>
            <a:off x="8153400" y="6537678"/>
            <a:ext cx="946448"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b="0" i="0">
                <a:latin typeface="KaiTi" panose="02010609060101010101" pitchFamily="49" charset="-122"/>
                <a:ea typeface="KaiTi" panose="02010609060101010101" pitchFamily="49" charset="-122"/>
              </a:defRPr>
            </a:lvl1pPr>
          </a:lstStyle>
          <a:p>
            <a:fld id="{EF2CBC89-708E-48CD-BCD6-CCB7D6409EDD}" type="slidenum">
              <a:rPr lang="en-US" altLang="zh-CN" smtClean="0"/>
              <a:pPr/>
              <a:t>‹#›</a:t>
            </a:fld>
            <a:endParaRPr lang="en-US" altLang="zh-CN" dirty="0"/>
          </a:p>
        </p:txBody>
      </p:sp>
    </p:spTree>
    <p:extLst>
      <p:ext uri="{BB962C8B-B14F-4D97-AF65-F5344CB8AC3E}">
        <p14:creationId xmlns:p14="http://schemas.microsoft.com/office/powerpoint/2010/main" val="375592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719263"/>
            <a:ext cx="4038600" cy="441166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719263"/>
            <a:ext cx="4038600" cy="441166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5"/>
          <p:cNvSpPr>
            <a:spLocks noGrp="1" noChangeArrowheads="1"/>
          </p:cNvSpPr>
          <p:nvPr>
            <p:ph type="dt" sz="half" idx="10"/>
          </p:nvPr>
        </p:nvSpPr>
        <p:spPr>
          <a:ln/>
        </p:spPr>
        <p:txBody>
          <a:bodyPr/>
          <a:lstStyle>
            <a:lvl1pPr>
              <a:defRPr/>
            </a:lvl1pPr>
          </a:lstStyle>
          <a:p>
            <a:endParaRPr lang="en-US" altLang="zh-CN"/>
          </a:p>
        </p:txBody>
      </p:sp>
      <p:sp>
        <p:nvSpPr>
          <p:cNvPr id="6" name="Rectangle 6"/>
          <p:cNvSpPr>
            <a:spLocks noGrp="1" noChangeArrowheads="1"/>
          </p:cNvSpPr>
          <p:nvPr>
            <p:ph type="ftr" sz="quarter" idx="11"/>
          </p:nvPr>
        </p:nvSpPr>
        <p:spPr>
          <a:ln/>
        </p:spPr>
        <p:txBody>
          <a:bodyPr/>
          <a:lstStyle>
            <a:lvl1pPr>
              <a:defRPr/>
            </a:lvl1pPr>
          </a:lstStyle>
          <a:p>
            <a:endParaRPr lang="en-US" altLang="zh-CN"/>
          </a:p>
        </p:txBody>
      </p:sp>
      <p:sp>
        <p:nvSpPr>
          <p:cNvPr id="7" name="Rectangle 7"/>
          <p:cNvSpPr>
            <a:spLocks noGrp="1" noChangeArrowheads="1"/>
          </p:cNvSpPr>
          <p:nvPr>
            <p:ph type="sldNum" sz="quarter" idx="12"/>
          </p:nvPr>
        </p:nvSpPr>
        <p:spPr>
          <a:ln/>
        </p:spPr>
        <p:txBody>
          <a:bodyPr/>
          <a:lstStyle>
            <a:lvl1pPr>
              <a:defRPr/>
            </a:lvl1pPr>
          </a:lstStyle>
          <a:p>
            <a:pPr>
              <a:defRPr/>
            </a:pPr>
            <a:fld id="{14925729-4762-0748-855E-FE707D3965DA}" type="slidenum">
              <a:rPr lang="en-US" altLang="zh-CN"/>
              <a:pPr>
                <a:defRPr/>
              </a:pPr>
              <a:t>‹#›</a:t>
            </a:fld>
            <a:endParaRPr lang="en-US" altLang="zh-CN"/>
          </a:p>
        </p:txBody>
      </p:sp>
    </p:spTree>
    <p:extLst>
      <p:ext uri="{BB962C8B-B14F-4D97-AF65-F5344CB8AC3E}">
        <p14:creationId xmlns:p14="http://schemas.microsoft.com/office/powerpoint/2010/main" val="370877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dirty="0" err="1"/>
              <a:t>单击此处编辑母版标题样式</a:t>
            </a:r>
            <a:endParaRPr lang="en-US" altLang="zh-CN" dirty="0"/>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单击此处编辑母版文本样式</a:t>
            </a:r>
          </a:p>
          <a:p>
            <a:pPr lvl="1"/>
            <a:r>
              <a:rPr lang="en-US" altLang="zh-CN"/>
              <a:t>第二级</a:t>
            </a:r>
          </a:p>
          <a:p>
            <a:pPr lvl="2"/>
            <a:r>
              <a:rPr lang="en-US" altLang="zh-CN"/>
              <a:t>第三级</a:t>
            </a:r>
          </a:p>
          <a:p>
            <a:pPr lvl="3"/>
            <a:r>
              <a:rPr lang="en-US" altLang="zh-CN"/>
              <a:t>第四级</a:t>
            </a:r>
          </a:p>
          <a:p>
            <a:pPr lvl="4"/>
            <a:r>
              <a:rPr lang="en-US" altLang="zh-CN"/>
              <a:t>第五级</a:t>
            </a:r>
          </a:p>
        </p:txBody>
      </p:sp>
      <p:sp>
        <p:nvSpPr>
          <p:cNvPr id="95237" name="Rectangle 5"/>
          <p:cNvSpPr>
            <a:spLocks noGrp="1" noChangeArrowheads="1"/>
          </p:cNvSpPr>
          <p:nvPr>
            <p:ph type="dt" sz="half" idx="2"/>
          </p:nvPr>
        </p:nvSpPr>
        <p:spPr bwMode="auto">
          <a:xfrm>
            <a:off x="0" y="6537676"/>
            <a:ext cx="1259632"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kumimoji="1" lang="en-US" altLang="zh-CN" sz="1600" kern="1200" dirty="0" smtClean="0">
                <a:solidFill>
                  <a:schemeClr val="tx1"/>
                </a:solidFill>
                <a:latin typeface="STFangsong" panose="02010600040101010101" pitchFamily="2" charset="-122"/>
                <a:ea typeface="STFangsong" panose="02010600040101010101" pitchFamily="2" charset="-122"/>
                <a:cs typeface="+mn-cs"/>
              </a:defRPr>
            </a:lvl1p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95238" name="Rectangle 6"/>
          <p:cNvSpPr>
            <a:spLocks noGrp="1" noChangeArrowheads="1"/>
          </p:cNvSpPr>
          <p:nvPr>
            <p:ph type="ftr" sz="quarter" idx="3"/>
          </p:nvPr>
        </p:nvSpPr>
        <p:spPr bwMode="auto">
          <a:xfrm>
            <a:off x="1259632" y="6537676"/>
            <a:ext cx="6703268" cy="303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600" b="0" i="0">
                <a:latin typeface="KaiTi" panose="02010609060101010101" pitchFamily="49" charset="-122"/>
                <a:ea typeface="KaiTi" panose="02010609060101010101" pitchFamily="49" charset="-122"/>
                <a:cs typeface="+mn-cs"/>
              </a:defRPr>
            </a:lvl1pPr>
          </a:lstStyle>
          <a:p>
            <a:pPr>
              <a:defRPr/>
            </a:pPr>
            <a:r>
              <a:rPr kumimoji="1" lang="zh-CN" altLang="en-US" dirty="0"/>
              <a:t>本投影片及相应音视频仅供修读本课程同学使用</a:t>
            </a:r>
          </a:p>
        </p:txBody>
      </p:sp>
      <p:sp>
        <p:nvSpPr>
          <p:cNvPr id="95239" name="Rectangle 7"/>
          <p:cNvSpPr>
            <a:spLocks noGrp="1" noChangeArrowheads="1"/>
          </p:cNvSpPr>
          <p:nvPr>
            <p:ph type="sldNum" sz="quarter" idx="4"/>
          </p:nvPr>
        </p:nvSpPr>
        <p:spPr bwMode="auto">
          <a:xfrm>
            <a:off x="8153400" y="6537678"/>
            <a:ext cx="946448" cy="303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b="0" i="0">
                <a:latin typeface="KaiTi" panose="02010609060101010101" pitchFamily="49" charset="-122"/>
                <a:ea typeface="KaiTi" panose="02010609060101010101" pitchFamily="49" charset="-122"/>
              </a:defRPr>
            </a:lvl1pPr>
          </a:lstStyle>
          <a:p>
            <a:fld id="{EF2CBC89-708E-48CD-BCD6-CCB7D6409EDD}" type="slidenum">
              <a:rPr lang="en-US" altLang="zh-CN" smtClean="0"/>
              <a:pPr/>
              <a:t>‹#›</a:t>
            </a:fld>
            <a:endParaRPr lang="en-US" altLang="zh-CN"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39" name="Oval 15"/>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0" name="Oval 16"/>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1" name="Oval 17"/>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2" name="Oval 18"/>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3" name="Oval 19"/>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4" name="Oval 20"/>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8" name="Oval 24"/>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2" name="Oval 28"/>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7" name="Oval 33"/>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8"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59"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60"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61" name="Oval 37"/>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sp>
          <p:nvSpPr>
            <p:cNvPr id="1063" name="Oval 39"/>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p>
          </p:txBody>
        </p:sp>
      </p:grpSp>
    </p:spTree>
  </p:cSld>
  <p:clrMap bg1="lt1" tx1="dk1" bg2="lt2" tx2="dk2" accent1="accent1" accent2="accent2" accent3="accent3" accent4="accent4" accent5="accent5" accent6="accent6" hlink="hlink" folHlink="folHlink"/>
  <p:sldLayoutIdLst>
    <p:sldLayoutId id="2147483932" r:id="rId1"/>
    <p:sldLayoutId id="2147483922" r:id="rId2"/>
    <p:sldLayoutId id="2147483923" r:id="rId3"/>
    <p:sldLayoutId id="2147483926" r:id="rId4"/>
    <p:sldLayoutId id="2147483927" r:id="rId5"/>
    <p:sldLayoutId id="2147483933" r:id="rId6"/>
  </p:sldLayoutIdLst>
  <p:hf hdr="0"/>
  <p:txStyles>
    <p:titleStyle>
      <a:lvl1pPr algn="l" rtl="0" eaLnBrk="0" fontAlgn="base" hangingPunct="0">
        <a:spcBef>
          <a:spcPct val="0"/>
        </a:spcBef>
        <a:spcAft>
          <a:spcPct val="0"/>
        </a:spcAft>
        <a:defRPr sz="3900" b="1">
          <a:solidFill>
            <a:schemeClr val="tx2"/>
          </a:solidFill>
          <a:latin typeface="Times New Roman" panose="02020603050405020304" pitchFamily="18" charset="0"/>
          <a:ea typeface="+mn-ea"/>
          <a:cs typeface="Times New Roman" panose="02020603050405020304" pitchFamily="18" charset="0"/>
        </a:defRPr>
      </a:lvl1pPr>
      <a:lvl2pPr algn="l" rtl="0" eaLnBrk="0" fontAlgn="base" hangingPunct="0">
        <a:spcBef>
          <a:spcPct val="0"/>
        </a:spcBef>
        <a:spcAft>
          <a:spcPct val="0"/>
        </a:spcAft>
        <a:defRPr sz="3900" b="1">
          <a:solidFill>
            <a:schemeClr val="tx2"/>
          </a:solidFill>
          <a:latin typeface="Arial" pitchFamily="34" charset="0"/>
          <a:ea typeface="宋体" pitchFamily="2" charset="-122"/>
          <a:cs typeface="宋体" charset="0"/>
        </a:defRPr>
      </a:lvl2pPr>
      <a:lvl3pPr algn="l" rtl="0" eaLnBrk="0" fontAlgn="base" hangingPunct="0">
        <a:spcBef>
          <a:spcPct val="0"/>
        </a:spcBef>
        <a:spcAft>
          <a:spcPct val="0"/>
        </a:spcAft>
        <a:defRPr sz="3900" b="1">
          <a:solidFill>
            <a:schemeClr val="tx2"/>
          </a:solidFill>
          <a:latin typeface="Arial" pitchFamily="34" charset="0"/>
          <a:ea typeface="宋体" pitchFamily="2" charset="-122"/>
          <a:cs typeface="宋体" charset="0"/>
        </a:defRPr>
      </a:lvl3pPr>
      <a:lvl4pPr algn="l" rtl="0" eaLnBrk="0" fontAlgn="base" hangingPunct="0">
        <a:spcBef>
          <a:spcPct val="0"/>
        </a:spcBef>
        <a:spcAft>
          <a:spcPct val="0"/>
        </a:spcAft>
        <a:defRPr sz="3900" b="1">
          <a:solidFill>
            <a:schemeClr val="tx2"/>
          </a:solidFill>
          <a:latin typeface="Arial" pitchFamily="34" charset="0"/>
          <a:ea typeface="宋体" pitchFamily="2" charset="-122"/>
          <a:cs typeface="宋体" charset="0"/>
        </a:defRPr>
      </a:lvl4pPr>
      <a:lvl5pPr algn="l" rtl="0" eaLnBrk="0" fontAlgn="base" hangingPunct="0">
        <a:spcBef>
          <a:spcPct val="0"/>
        </a:spcBef>
        <a:spcAft>
          <a:spcPct val="0"/>
        </a:spcAft>
        <a:defRPr sz="3900" b="1">
          <a:solidFill>
            <a:schemeClr val="tx2"/>
          </a:solidFill>
          <a:latin typeface="Arial" pitchFamily="34" charset="0"/>
          <a:ea typeface="宋体" pitchFamily="2" charset="-122"/>
          <a:cs typeface="宋体" charset="0"/>
        </a:defRPr>
      </a:lvl5pPr>
      <a:lvl6pPr marL="457200" algn="l" rtl="0" fontAlgn="base">
        <a:spcBef>
          <a:spcPct val="0"/>
        </a:spcBef>
        <a:spcAft>
          <a:spcPct val="0"/>
        </a:spcAft>
        <a:defRPr sz="3900" b="1">
          <a:solidFill>
            <a:schemeClr val="tx2"/>
          </a:solidFill>
          <a:latin typeface="Arial" pitchFamily="34" charset="0"/>
          <a:ea typeface="宋体" pitchFamily="2" charset="-122"/>
        </a:defRPr>
      </a:lvl6pPr>
      <a:lvl7pPr marL="914400" algn="l" rtl="0" fontAlgn="base">
        <a:spcBef>
          <a:spcPct val="0"/>
        </a:spcBef>
        <a:spcAft>
          <a:spcPct val="0"/>
        </a:spcAft>
        <a:defRPr sz="3900" b="1">
          <a:solidFill>
            <a:schemeClr val="tx2"/>
          </a:solidFill>
          <a:latin typeface="Arial" pitchFamily="34" charset="0"/>
          <a:ea typeface="宋体" pitchFamily="2" charset="-122"/>
        </a:defRPr>
      </a:lvl7pPr>
      <a:lvl8pPr marL="1371600" algn="l" rtl="0" fontAlgn="base">
        <a:spcBef>
          <a:spcPct val="0"/>
        </a:spcBef>
        <a:spcAft>
          <a:spcPct val="0"/>
        </a:spcAft>
        <a:defRPr sz="3900" b="1">
          <a:solidFill>
            <a:schemeClr val="tx2"/>
          </a:solidFill>
          <a:latin typeface="Arial" pitchFamily="34" charset="0"/>
          <a:ea typeface="宋体" pitchFamily="2" charset="-122"/>
        </a:defRPr>
      </a:lvl8pPr>
      <a:lvl9pPr marL="1828800" algn="l" rtl="0" fontAlgn="base">
        <a:spcBef>
          <a:spcPct val="0"/>
        </a:spcBef>
        <a:spcAft>
          <a:spcPct val="0"/>
        </a:spcAft>
        <a:defRPr sz="3900" b="1">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kumimoji="1" sz="3000">
          <a:solidFill>
            <a:schemeClr val="tx1"/>
          </a:solidFill>
          <a:latin typeface="Times New Roman" panose="02020603050405020304" pitchFamily="18" charset="0"/>
          <a:ea typeface="+mn-ea"/>
          <a:cs typeface="Times New Roman" panose="02020603050405020304" pitchFamily="18" charset="0"/>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umimoji="1" sz="2600">
          <a:solidFill>
            <a:schemeClr val="tx1"/>
          </a:solidFill>
          <a:latin typeface="Times New Roman" panose="02020603050405020304" pitchFamily="18" charset="0"/>
          <a:ea typeface="+mn-ea"/>
          <a:cs typeface="Times New Roman" panose="02020603050405020304" pitchFamily="18" charset="0"/>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kumimoji="1" sz="2300">
          <a:solidFill>
            <a:schemeClr val="tx1"/>
          </a:solidFill>
          <a:latin typeface="Times New Roman" panose="02020603050405020304" pitchFamily="18" charset="0"/>
          <a:ea typeface="+mn-ea"/>
          <a:cs typeface="Times New Roman" panose="02020603050405020304" pitchFamily="18" charset="0"/>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jpeg"/><Relationship Id="rId4" Type="http://schemas.openxmlformats.org/officeDocument/2006/relationships/image" Target="../media/image2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6.bin"/><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8.bin"/><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9.bin"/><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33.w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eaLnBrk="1" hangingPunct="1"/>
            <a:r>
              <a:rPr lang="zh-CN" altLang="en-US" sz="6000" dirty="0">
                <a:latin typeface="SimSun" panose="02010600030101010101" pitchFamily="2" charset="-122"/>
                <a:ea typeface="SimSun" panose="02010600030101010101" pitchFamily="2" charset="-122"/>
              </a:rPr>
              <a:t>基本计数技术</a:t>
            </a:r>
            <a:endParaRPr lang="en-US" altLang="zh-CN" sz="6000" dirty="0"/>
          </a:p>
        </p:txBody>
      </p:sp>
      <p:sp>
        <p:nvSpPr>
          <p:cNvPr id="14338" name="Rectangle 3"/>
          <p:cNvSpPr>
            <a:spLocks noGrp="1" noChangeArrowheads="1"/>
          </p:cNvSpPr>
          <p:nvPr>
            <p:ph type="subTitle" idx="1"/>
          </p:nvPr>
        </p:nvSpPr>
        <p:spPr>
          <a:xfrm>
            <a:off x="849313" y="3049588"/>
            <a:ext cx="6248400" cy="2539652"/>
          </a:xfrm>
        </p:spPr>
        <p:txBody>
          <a:bodyPr/>
          <a:lstStyle/>
          <a:p>
            <a:pPr eaLnBrk="1" hangingPunct="1"/>
            <a:r>
              <a:rPr kumimoji="0" lang="zh-CN" altLang="en-US" sz="3600" dirty="0">
                <a:latin typeface="SimSun" panose="02010600030101010101" pitchFamily="2" charset="-122"/>
                <a:ea typeface="SimSun" panose="02010600030101010101" pitchFamily="2" charset="-122"/>
              </a:rPr>
              <a:t>离散数学</a:t>
            </a:r>
            <a:endParaRPr kumimoji="0" lang="en-US" altLang="zh-CN" sz="3600" dirty="0">
              <a:latin typeface="SimSun" panose="02010600030101010101" pitchFamily="2" charset="-122"/>
              <a:ea typeface="SimSun" panose="02010600030101010101" pitchFamily="2" charset="-122"/>
            </a:endParaRPr>
          </a:p>
          <a:p>
            <a:pPr eaLnBrk="1" hangingPunct="1"/>
            <a:endParaRPr kumimoji="0" lang="en-US" altLang="zh-CN" sz="3600" dirty="0">
              <a:latin typeface="SimSun" panose="02010600030101010101" pitchFamily="2" charset="-122"/>
              <a:ea typeface="SimSun" panose="02010600030101010101" pitchFamily="2" charset="-122"/>
            </a:endParaRPr>
          </a:p>
          <a:p>
            <a:pPr eaLnBrk="1" hangingPunct="1"/>
            <a:r>
              <a:rPr kumimoji="0" lang="zh-CN" altLang="en-US" sz="3600" dirty="0">
                <a:latin typeface="SimSun" panose="02010600030101010101" pitchFamily="2" charset="-122"/>
                <a:ea typeface="SimSun" panose="02010600030101010101" pitchFamily="2" charset="-122"/>
              </a:rPr>
              <a:t>马晓星</a:t>
            </a:r>
            <a:endParaRPr kumimoji="0" lang="en-US" altLang="zh-CN" sz="3600" dirty="0">
              <a:latin typeface="SimSun" panose="02010600030101010101" pitchFamily="2" charset="-122"/>
              <a:ea typeface="SimSun" panose="02010600030101010101" pitchFamily="2" charset="-122"/>
            </a:endParaRPr>
          </a:p>
          <a:p>
            <a:pPr eaLnBrk="1" hangingPunct="1">
              <a:lnSpc>
                <a:spcPct val="150000"/>
              </a:lnSpc>
            </a:pPr>
            <a:r>
              <a:rPr kumimoji="0" lang="zh-CN" altLang="en-US" sz="2400" dirty="0">
                <a:latin typeface="SimSun" panose="02010600030101010101" pitchFamily="2" charset="-122"/>
                <a:ea typeface="SimSun" panose="02010600030101010101" pitchFamily="2" charset="-122"/>
              </a:rPr>
              <a:t>南京大学・计算机科学与技术系</a:t>
            </a:r>
          </a:p>
          <a:p>
            <a:pPr eaLnBrk="1" hangingPunct="1"/>
            <a:endParaRPr kumimoji="0" lang="zh-CN" altLang="en-US" sz="3600" b="1" dirty="0">
              <a:latin typeface="SimSun" panose="02010600030101010101" pitchFamily="2" charset="-122"/>
              <a:ea typeface="SimSun" panose="02010600030101010101" pitchFamily="2" charset="-122"/>
            </a:endParaRPr>
          </a:p>
        </p:txBody>
      </p:sp>
      <p:sp>
        <p:nvSpPr>
          <p:cNvPr id="5" name="日期占位符 4">
            <a:extLst>
              <a:ext uri="{FF2B5EF4-FFF2-40B4-BE49-F238E27FC236}">
                <a16:creationId xmlns:a16="http://schemas.microsoft.com/office/drawing/2014/main" id="{4410FD03-B7FC-9F47-831D-541B062E7B52}"/>
              </a:ext>
            </a:extLst>
          </p:cNvPr>
          <p:cNvSpPr>
            <a:spLocks noGrp="1"/>
          </p:cNvSpPr>
          <p:nvPr>
            <p:ph type="dt" sz="half" idx="2"/>
          </p:nvPr>
        </p:nvSpPr>
        <p:spPr>
          <a:xfrm>
            <a:off x="0" y="6537676"/>
            <a:ext cx="1259632" cy="30321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1600" b="0" i="0" u="none" strike="noStrike" kern="120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mn-cs"/>
              </a:rPr>
              <a:t>2022</a:t>
            </a:r>
            <a:r>
              <a:rPr kumimoji="1" lang="zh-CN" altLang="en-US" sz="1600" b="0" i="0" u="none" strike="noStrike" kern="120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mn-cs"/>
              </a:rPr>
              <a:t>年</a:t>
            </a:r>
            <a:r>
              <a:rPr kumimoji="1" lang="en-US" altLang="zh-CN" sz="1600" b="0" i="0" u="none" strike="noStrike" kern="120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mn-cs"/>
              </a:rPr>
              <a:t>3</a:t>
            </a:r>
            <a:r>
              <a:rPr kumimoji="1" lang="zh-CN" altLang="en-US" sz="1600" b="0" i="0" u="none" strike="noStrike" kern="120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mn-cs"/>
              </a:rPr>
              <a:t>月</a:t>
            </a:r>
          </a:p>
        </p:txBody>
      </p:sp>
      <p:sp>
        <p:nvSpPr>
          <p:cNvPr id="7" name="页脚占位符 6">
            <a:extLst>
              <a:ext uri="{FF2B5EF4-FFF2-40B4-BE49-F238E27FC236}">
                <a16:creationId xmlns:a16="http://schemas.microsoft.com/office/drawing/2014/main" id="{249CDF43-0717-4043-9BE9-95CC2358ED77}"/>
              </a:ext>
            </a:extLst>
          </p:cNvPr>
          <p:cNvSpPr>
            <a:spLocks noGrp="1"/>
          </p:cNvSpPr>
          <p:nvPr>
            <p:ph type="ftr" sz="quarter" idx="3"/>
          </p:nvPr>
        </p:nvSpPr>
        <p:spPr>
          <a:xfrm>
            <a:off x="1331640" y="6537676"/>
            <a:ext cx="6631259" cy="303214"/>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600" b="0" i="0" u="none" strike="noStrike" kern="120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mn-cs"/>
              </a:rPr>
              <a:t>本投影片及相应音视频仅供修读本课程同学使用</a:t>
            </a:r>
          </a:p>
        </p:txBody>
      </p:sp>
      <p:sp>
        <p:nvSpPr>
          <p:cNvPr id="8" name="灯片编号占位符 7">
            <a:extLst>
              <a:ext uri="{FF2B5EF4-FFF2-40B4-BE49-F238E27FC236}">
                <a16:creationId xmlns:a16="http://schemas.microsoft.com/office/drawing/2014/main" id="{4450AEBB-96DA-7444-9C6F-86140D5CBA88}"/>
              </a:ext>
            </a:extLst>
          </p:cNvPr>
          <p:cNvSpPr>
            <a:spLocks noGrp="1"/>
          </p:cNvSpPr>
          <p:nvPr>
            <p:ph type="sldNum" sz="quarter" idx="4"/>
          </p:nvPr>
        </p:nvSpPr>
        <p:spPr>
          <a:xfrm>
            <a:off x="8153400" y="6537678"/>
            <a:ext cx="946448" cy="30321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2CBC89-708E-48CD-BCD6-CCB7D6409EDD}" type="slidenum">
              <a:rPr kumimoji="0" lang="en-US" altLang="zh-CN" sz="1000" b="0" i="0" u="none" strike="noStrike" kern="1200" cap="none" spc="0" normalizeH="0" baseline="0" noProof="0" smtClean="0">
                <a:ln>
                  <a:noFill/>
                </a:ln>
                <a:solidFill>
                  <a:srgbClr val="000000"/>
                </a:solidFill>
                <a:effectLst/>
                <a:uLnTx/>
                <a:uFillTx/>
                <a:latin typeface="KaiTi" panose="02010609060101010101" pitchFamily="49" charset="-122"/>
                <a:ea typeface="KaiTi" panose="02010609060101010101" pitchFamily="49"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zh-CN" sz="1000" b="0" i="0" u="none" strike="noStrike" kern="1200" cap="none" spc="0" normalizeH="0" baseline="0" noProof="0" dirty="0">
              <a:ln>
                <a:noFill/>
              </a:ln>
              <a:solidFill>
                <a:srgbClr val="000000"/>
              </a:solidFill>
              <a:effectLst/>
              <a:uLnTx/>
              <a:uFillTx/>
              <a:latin typeface="KaiTi" panose="02010609060101010101" pitchFamily="49" charset="-122"/>
              <a:ea typeface="KaiTi" panose="02010609060101010101" pitchFamily="49" charset="-122"/>
              <a:cs typeface="+mn-cs"/>
            </a:endParaRPr>
          </a:p>
        </p:txBody>
      </p:sp>
    </p:spTree>
    <p:extLst>
      <p:ext uri="{BB962C8B-B14F-4D97-AF65-F5344CB8AC3E}">
        <p14:creationId xmlns:p14="http://schemas.microsoft.com/office/powerpoint/2010/main" val="293828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zh-CN" altLang="en-US" dirty="0"/>
              <a:t>例</a:t>
            </a:r>
            <a:r>
              <a:rPr lang="en-US" altLang="zh-CN" dirty="0"/>
              <a:t>:</a:t>
            </a:r>
          </a:p>
        </p:txBody>
      </p:sp>
      <p:sp>
        <p:nvSpPr>
          <p:cNvPr id="98307" name="Rectangle 3"/>
          <p:cNvSpPr>
            <a:spLocks noGrp="1" noChangeArrowheads="1"/>
          </p:cNvSpPr>
          <p:nvPr>
            <p:ph idx="1"/>
          </p:nvPr>
        </p:nvSpPr>
        <p:spPr/>
        <p:txBody>
          <a:bodyPr/>
          <a:lstStyle/>
          <a:p>
            <a:r>
              <a:rPr lang="zh-CN" altLang="en-US" sz="2800" dirty="0"/>
              <a:t>从</a:t>
            </a:r>
            <a:r>
              <a:rPr lang="en-US" altLang="zh-CN" sz="2800" dirty="0"/>
              <a:t>52</a:t>
            </a:r>
            <a:r>
              <a:rPr lang="zh-CN" altLang="en-US" sz="2800" dirty="0"/>
              <a:t>张扑克牌中发</a:t>
            </a:r>
            <a:r>
              <a:rPr lang="en-US" altLang="zh-CN" sz="2800" dirty="0"/>
              <a:t>5</a:t>
            </a:r>
            <a:r>
              <a:rPr lang="zh-CN" altLang="en-US" sz="2800" dirty="0"/>
              <a:t>张牌，如果不考虑发牌次序，共有多少种牌型？</a:t>
            </a:r>
            <a:endParaRPr lang="en-US" altLang="zh-CN" sz="2800" dirty="0"/>
          </a:p>
          <a:p>
            <a:r>
              <a:rPr lang="zh-CN" altLang="en-US" sz="2800" dirty="0"/>
              <a:t>从</a:t>
            </a:r>
            <a:r>
              <a:rPr lang="en-US" altLang="zh-CN" sz="2800" dirty="0"/>
              <a:t>52</a:t>
            </a:r>
            <a:r>
              <a:rPr lang="zh-CN" altLang="en-US" sz="2800" dirty="0"/>
              <a:t>张扑克牌中发</a:t>
            </a:r>
            <a:r>
              <a:rPr lang="en-US" altLang="zh-CN" sz="2800" dirty="0"/>
              <a:t>47</a:t>
            </a:r>
            <a:r>
              <a:rPr lang="zh-CN" altLang="en-US" sz="2800" dirty="0"/>
              <a:t>张牌，如果从大到小排好，共有多少种牌型？</a:t>
            </a:r>
            <a:endParaRPr lang="en-US" altLang="zh-CN" sz="2800" dirty="0"/>
          </a:p>
          <a:p>
            <a:r>
              <a:rPr lang="zh-CN" altLang="en-US" sz="2800" dirty="0"/>
              <a:t>从</a:t>
            </a:r>
            <a:r>
              <a:rPr lang="en-US" altLang="zh-CN" sz="2800" dirty="0"/>
              <a:t>5</a:t>
            </a:r>
            <a:r>
              <a:rPr lang="zh-CN" altLang="en-US" sz="2800" dirty="0"/>
              <a:t>个妇女和</a:t>
            </a:r>
            <a:r>
              <a:rPr lang="en-US" altLang="zh-CN" sz="2800" dirty="0"/>
              <a:t>15</a:t>
            </a:r>
            <a:r>
              <a:rPr lang="zh-CN" altLang="en-US" sz="2800" dirty="0"/>
              <a:t>个男性中选出一个包含</a:t>
            </a:r>
            <a:r>
              <a:rPr lang="en-US" altLang="zh-CN" sz="2800" dirty="0"/>
              <a:t>2</a:t>
            </a:r>
            <a:r>
              <a:rPr lang="zh-CN" altLang="en-US" sz="2800" dirty="0"/>
              <a:t>名妇女的</a:t>
            </a:r>
            <a:r>
              <a:rPr lang="en-US" altLang="zh-CN" sz="2800" dirty="0"/>
              <a:t>5</a:t>
            </a:r>
            <a:r>
              <a:rPr lang="zh-CN" altLang="en-US" sz="2800" dirty="0"/>
              <a:t>人委员会，有多少种可能？</a:t>
            </a:r>
            <a:endParaRPr lang="en-US" altLang="zh-CN" sz="2800" dirty="0"/>
          </a:p>
          <a:p>
            <a:r>
              <a:rPr lang="zh-CN" altLang="en-US" sz="2800" dirty="0"/>
              <a:t>从</a:t>
            </a:r>
            <a:r>
              <a:rPr lang="en-US" altLang="zh-CN" sz="2800" dirty="0"/>
              <a:t>5</a:t>
            </a:r>
            <a:r>
              <a:rPr lang="zh-CN" altLang="en-US" sz="2800" dirty="0"/>
              <a:t>个妇女和</a:t>
            </a:r>
            <a:r>
              <a:rPr lang="en-US" altLang="zh-CN" sz="2800" dirty="0"/>
              <a:t>15</a:t>
            </a:r>
            <a:r>
              <a:rPr lang="zh-CN" altLang="en-US" sz="2800" dirty="0"/>
              <a:t>个男性中选出一个至少包含</a:t>
            </a:r>
            <a:r>
              <a:rPr lang="en-US" altLang="zh-CN" sz="2800" dirty="0"/>
              <a:t>2</a:t>
            </a:r>
            <a:r>
              <a:rPr lang="zh-CN" altLang="en-US" sz="2800" dirty="0"/>
              <a:t>名妇女的</a:t>
            </a:r>
            <a:r>
              <a:rPr lang="en-US" altLang="zh-CN" sz="2800" dirty="0"/>
              <a:t>5</a:t>
            </a:r>
            <a:r>
              <a:rPr lang="zh-CN" altLang="en-US" sz="2800" dirty="0"/>
              <a:t>人委员会，有多少种可能？</a:t>
            </a:r>
            <a:endParaRPr lang="en-US" altLang="zh-CN" sz="2800" dirty="0"/>
          </a:p>
          <a:p>
            <a:r>
              <a:rPr lang="zh-CN" altLang="en-US" sz="2800" dirty="0"/>
              <a:t>长度为</a:t>
            </a:r>
            <a:r>
              <a:rPr lang="en-US" altLang="zh-CN" sz="2800" i="1" dirty="0"/>
              <a:t>n</a:t>
            </a:r>
            <a:r>
              <a:rPr lang="zh-CN" altLang="en-US" sz="2800" dirty="0"/>
              <a:t>的</a:t>
            </a:r>
            <a:r>
              <a:rPr lang="en-US" altLang="zh-CN" sz="2800" dirty="0"/>
              <a:t>01</a:t>
            </a:r>
            <a:r>
              <a:rPr lang="zh-CN" altLang="en-US" sz="2800" dirty="0"/>
              <a:t>位串中，有多少个串恰好包含</a:t>
            </a:r>
            <a:r>
              <a:rPr lang="en-US" altLang="zh-CN" sz="2800" i="1" dirty="0"/>
              <a:t>r</a:t>
            </a:r>
            <a:r>
              <a:rPr lang="zh-CN" altLang="en-US" sz="2800" dirty="0"/>
              <a:t>个</a:t>
            </a:r>
            <a:r>
              <a:rPr lang="en-US" altLang="zh-CN" sz="2800" dirty="0"/>
              <a:t>1</a:t>
            </a:r>
            <a:r>
              <a:rPr lang="zh-CN" altLang="en-US" sz="2800" dirty="0"/>
              <a:t>？</a:t>
            </a:r>
          </a:p>
        </p:txBody>
      </p:sp>
      <p:sp>
        <p:nvSpPr>
          <p:cNvPr id="4" name="日期占位符 3">
            <a:extLst>
              <a:ext uri="{FF2B5EF4-FFF2-40B4-BE49-F238E27FC236}">
                <a16:creationId xmlns:a16="http://schemas.microsoft.com/office/drawing/2014/main" id="{A616A64C-1E67-8A44-BCF5-F95180EB7B57}"/>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3F87E147-15AA-4149-8586-272E4E5EAC77}"/>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3E6BCF13-7E06-3C4E-A732-62DCE67D5BF0}"/>
              </a:ext>
            </a:extLst>
          </p:cNvPr>
          <p:cNvSpPr>
            <a:spLocks noGrp="1"/>
          </p:cNvSpPr>
          <p:nvPr>
            <p:ph type="sldNum" sz="quarter" idx="4"/>
          </p:nvPr>
        </p:nvSpPr>
        <p:spPr/>
        <p:txBody>
          <a:bodyPr/>
          <a:lstStyle/>
          <a:p>
            <a:fld id="{EF2CBC89-708E-48CD-BCD6-CCB7D6409EDD}" type="slidenum">
              <a:rPr lang="en-US" altLang="zh-CN" smtClean="0"/>
              <a:pPr/>
              <a:t>10</a:t>
            </a:fld>
            <a:endParaRPr lang="en-US" altLang="zh-CN" dirty="0"/>
          </a:p>
        </p:txBody>
      </p:sp>
    </p:spTree>
    <p:extLst>
      <p:ext uri="{BB962C8B-B14F-4D97-AF65-F5344CB8AC3E}">
        <p14:creationId xmlns:p14="http://schemas.microsoft.com/office/powerpoint/2010/main" val="254599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p:nvPr>
        </p:nvSpPr>
        <p:spPr/>
        <p:txBody>
          <a:bodyPr/>
          <a:lstStyle/>
          <a:p>
            <a:r>
              <a:rPr lang="en-US">
                <a:latin typeface="+mn-ea"/>
              </a:rPr>
              <a:t>组合与二项式的系数</a:t>
            </a:r>
          </a:p>
        </p:txBody>
      </p:sp>
      <p:sp>
        <p:nvSpPr>
          <p:cNvPr id="50178" name="内容占位符 2"/>
          <p:cNvSpPr>
            <a:spLocks noGrp="1"/>
          </p:cNvSpPr>
          <p:nvPr>
            <p:ph idx="1"/>
          </p:nvPr>
        </p:nvSpPr>
        <p:spPr/>
        <p:txBody>
          <a:bodyPr/>
          <a:lstStyle/>
          <a:p>
            <a:r>
              <a:rPr lang="en-US" dirty="0" err="1">
                <a:latin typeface="Calibri" charset="0"/>
                <a:ea typeface="黑体" charset="0"/>
              </a:rPr>
              <a:t>x+y</a:t>
            </a:r>
            <a:r>
              <a:rPr lang="en-US" dirty="0">
                <a:latin typeface="Calibri" charset="0"/>
                <a:ea typeface="黑体" charset="0"/>
              </a:rPr>
              <a:t> = x + y				   1  1</a:t>
            </a:r>
          </a:p>
          <a:p>
            <a:r>
              <a:rPr lang="en-US" dirty="0">
                <a:latin typeface="Calibri" charset="0"/>
                <a:ea typeface="黑体" charset="0"/>
              </a:rPr>
              <a:t>(</a:t>
            </a:r>
            <a:r>
              <a:rPr lang="en-US" dirty="0" err="1">
                <a:latin typeface="Calibri" charset="0"/>
                <a:ea typeface="黑体" charset="0"/>
              </a:rPr>
              <a:t>x+y</a:t>
            </a:r>
            <a:r>
              <a:rPr lang="en-US" dirty="0">
                <a:latin typeface="Calibri" charset="0"/>
                <a:ea typeface="黑体" charset="0"/>
              </a:rPr>
              <a:t>)</a:t>
            </a:r>
            <a:r>
              <a:rPr lang="en-US" baseline="30000" dirty="0">
                <a:latin typeface="Calibri" charset="0"/>
                <a:ea typeface="黑体" charset="0"/>
              </a:rPr>
              <a:t>2</a:t>
            </a:r>
            <a:r>
              <a:rPr lang="en-US" dirty="0">
                <a:latin typeface="Calibri" charset="0"/>
                <a:ea typeface="黑体" charset="0"/>
              </a:rPr>
              <a:t>=1x</a:t>
            </a:r>
            <a:r>
              <a:rPr lang="en-US" baseline="30000" dirty="0">
                <a:latin typeface="Calibri" charset="0"/>
                <a:ea typeface="黑体" charset="0"/>
              </a:rPr>
              <a:t>2</a:t>
            </a:r>
            <a:r>
              <a:rPr lang="en-US" dirty="0">
                <a:latin typeface="Calibri" charset="0"/>
                <a:ea typeface="黑体" charset="0"/>
              </a:rPr>
              <a:t>+2xy+1y</a:t>
            </a:r>
            <a:r>
              <a:rPr lang="en-US" baseline="30000" dirty="0">
                <a:latin typeface="Calibri" charset="0"/>
                <a:ea typeface="黑体" charset="0"/>
              </a:rPr>
              <a:t>2			  </a:t>
            </a:r>
            <a:r>
              <a:rPr lang="en-US" dirty="0">
                <a:latin typeface="Calibri" charset="0"/>
                <a:ea typeface="黑体" charset="0"/>
              </a:rPr>
              <a:t>1  2  1</a:t>
            </a:r>
          </a:p>
          <a:p>
            <a:r>
              <a:rPr lang="en-US" altLang="zh-CN" dirty="0">
                <a:latin typeface="Calibri" charset="0"/>
                <a:ea typeface="黑体" charset="0"/>
              </a:rPr>
              <a:t>(</a:t>
            </a:r>
            <a:r>
              <a:rPr lang="en-US" altLang="zh-CN" dirty="0" err="1">
                <a:latin typeface="Calibri" charset="0"/>
                <a:ea typeface="黑体" charset="0"/>
              </a:rPr>
              <a:t>x+y</a:t>
            </a:r>
            <a:r>
              <a:rPr lang="en-US" altLang="zh-CN" dirty="0">
                <a:latin typeface="Calibri" charset="0"/>
                <a:ea typeface="黑体" charset="0"/>
              </a:rPr>
              <a:t>)</a:t>
            </a:r>
            <a:r>
              <a:rPr lang="en-US" altLang="zh-CN" baseline="30000" dirty="0">
                <a:latin typeface="Calibri" charset="0"/>
                <a:ea typeface="黑体" charset="0"/>
              </a:rPr>
              <a:t>3</a:t>
            </a:r>
            <a:r>
              <a:rPr lang="en-US" altLang="zh-CN" dirty="0">
                <a:latin typeface="Calibri" charset="0"/>
                <a:ea typeface="黑体" charset="0"/>
              </a:rPr>
              <a:t>=1x</a:t>
            </a:r>
            <a:r>
              <a:rPr lang="en-US" altLang="zh-CN" baseline="30000" dirty="0">
                <a:latin typeface="Calibri" charset="0"/>
                <a:ea typeface="黑体" charset="0"/>
              </a:rPr>
              <a:t>3</a:t>
            </a:r>
            <a:r>
              <a:rPr lang="en-US" altLang="zh-CN" dirty="0">
                <a:latin typeface="Calibri" charset="0"/>
                <a:ea typeface="黑体" charset="0"/>
              </a:rPr>
              <a:t>+3x</a:t>
            </a:r>
            <a:r>
              <a:rPr lang="en-US" altLang="zh-CN" baseline="30000" dirty="0">
                <a:latin typeface="Calibri" charset="0"/>
                <a:ea typeface="黑体" charset="0"/>
              </a:rPr>
              <a:t>2</a:t>
            </a:r>
            <a:r>
              <a:rPr lang="en-US" altLang="zh-CN" dirty="0">
                <a:latin typeface="Calibri" charset="0"/>
                <a:ea typeface="黑体" charset="0"/>
              </a:rPr>
              <a:t>y+3xy</a:t>
            </a:r>
            <a:r>
              <a:rPr lang="en-US" altLang="zh-CN" baseline="30000" dirty="0">
                <a:latin typeface="Calibri" charset="0"/>
                <a:ea typeface="黑体" charset="0"/>
              </a:rPr>
              <a:t>2</a:t>
            </a:r>
            <a:r>
              <a:rPr lang="en-US" altLang="zh-CN" dirty="0">
                <a:latin typeface="Calibri" charset="0"/>
                <a:ea typeface="黑体" charset="0"/>
              </a:rPr>
              <a:t>+1y</a:t>
            </a:r>
            <a:r>
              <a:rPr lang="en-US" altLang="zh-CN" baseline="30000" dirty="0">
                <a:latin typeface="Calibri" charset="0"/>
                <a:ea typeface="黑体" charset="0"/>
              </a:rPr>
              <a:t>3</a:t>
            </a:r>
            <a:r>
              <a:rPr lang="en-US" altLang="zh-CN" dirty="0">
                <a:latin typeface="Calibri" charset="0"/>
                <a:ea typeface="黑体" charset="0"/>
              </a:rPr>
              <a:t>	          1, 3, 3, 1 </a:t>
            </a:r>
            <a:r>
              <a:rPr lang="en-US" baseline="30000" dirty="0">
                <a:latin typeface="Calibri" charset="0"/>
                <a:ea typeface="黑体" charset="0"/>
              </a:rPr>
              <a:t>	</a:t>
            </a:r>
          </a:p>
          <a:p>
            <a:r>
              <a:rPr lang="en-US" altLang="zh-CN" dirty="0">
                <a:latin typeface="Calibri" charset="0"/>
                <a:ea typeface="黑体" charset="0"/>
              </a:rPr>
              <a:t>(</a:t>
            </a:r>
            <a:r>
              <a:rPr lang="en-US" altLang="zh-CN" dirty="0" err="1">
                <a:latin typeface="Calibri" charset="0"/>
                <a:ea typeface="黑体" charset="0"/>
              </a:rPr>
              <a:t>x+y</a:t>
            </a:r>
            <a:r>
              <a:rPr lang="en-US" altLang="zh-CN" dirty="0">
                <a:latin typeface="Calibri" charset="0"/>
                <a:ea typeface="黑体" charset="0"/>
              </a:rPr>
              <a:t>)</a:t>
            </a:r>
            <a:r>
              <a:rPr lang="en-US" altLang="zh-CN" baseline="30000" dirty="0">
                <a:latin typeface="Calibri" charset="0"/>
                <a:ea typeface="黑体" charset="0"/>
              </a:rPr>
              <a:t>4</a:t>
            </a:r>
            <a:r>
              <a:rPr lang="en-US" altLang="zh-CN" dirty="0">
                <a:latin typeface="Calibri" charset="0"/>
                <a:ea typeface="黑体" charset="0"/>
              </a:rPr>
              <a:t>=?</a:t>
            </a:r>
            <a:endParaRPr lang="en-US" dirty="0">
              <a:latin typeface="Calibri" charset="0"/>
              <a:ea typeface="黑体" charset="0"/>
            </a:endParaRPr>
          </a:p>
        </p:txBody>
      </p:sp>
      <p:pic>
        <p:nvPicPr>
          <p:cNvPr id="4" name="图片 3"/>
          <p:cNvPicPr>
            <a:picLocks noChangeAspect="1"/>
          </p:cNvPicPr>
          <p:nvPr/>
        </p:nvPicPr>
        <p:blipFill>
          <a:blip r:embed="rId2"/>
          <a:stretch>
            <a:fillRect/>
          </a:stretch>
        </p:blipFill>
        <p:spPr>
          <a:xfrm>
            <a:off x="107950" y="4365625"/>
            <a:ext cx="8928100" cy="1079500"/>
          </a:xfrm>
          <a:prstGeom prst="rect">
            <a:avLst/>
          </a:prstGeom>
        </p:spPr>
        <p:style>
          <a:lnRef idx="1">
            <a:schemeClr val="accent2"/>
          </a:lnRef>
          <a:fillRef idx="3">
            <a:schemeClr val="accent2"/>
          </a:fillRef>
          <a:effectRef idx="2">
            <a:schemeClr val="accent2"/>
          </a:effectRef>
          <a:fontRef idx="minor">
            <a:schemeClr val="lt1"/>
          </a:fontRef>
        </p:style>
      </p:pic>
      <p:sp>
        <p:nvSpPr>
          <p:cNvPr id="2" name="日期占位符 1">
            <a:extLst>
              <a:ext uri="{FF2B5EF4-FFF2-40B4-BE49-F238E27FC236}">
                <a16:creationId xmlns:a16="http://schemas.microsoft.com/office/drawing/2014/main" id="{947B17BD-1B66-2341-A2A3-75A810C317F9}"/>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3" name="页脚占位符 2">
            <a:extLst>
              <a:ext uri="{FF2B5EF4-FFF2-40B4-BE49-F238E27FC236}">
                <a16:creationId xmlns:a16="http://schemas.microsoft.com/office/drawing/2014/main" id="{5C9B2F01-49F3-684A-8695-07646030F8C9}"/>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43F8C8DA-D4D4-C847-864C-EAE12E146F9A}"/>
              </a:ext>
            </a:extLst>
          </p:cNvPr>
          <p:cNvSpPr>
            <a:spLocks noGrp="1"/>
          </p:cNvSpPr>
          <p:nvPr>
            <p:ph type="sldNum" sz="quarter" idx="4"/>
          </p:nvPr>
        </p:nvSpPr>
        <p:spPr/>
        <p:txBody>
          <a:bodyPr/>
          <a:lstStyle/>
          <a:p>
            <a:fld id="{EF2CBC89-708E-48CD-BCD6-CCB7D6409EDD}" type="slidenum">
              <a:rPr lang="en-US" altLang="zh-CN" smtClean="0"/>
              <a:pPr/>
              <a:t>11</a:t>
            </a:fld>
            <a:endParaRPr lang="en-US" altLang="zh-CN" dirty="0"/>
          </a:p>
        </p:txBody>
      </p:sp>
    </p:spTree>
    <p:extLst>
      <p:ext uri="{BB962C8B-B14F-4D97-AF65-F5344CB8AC3E}">
        <p14:creationId xmlns:p14="http://schemas.microsoft.com/office/powerpoint/2010/main" val="308729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3"/>
          <p:cNvSpPr>
            <a:spLocks noGrp="1"/>
          </p:cNvSpPr>
          <p:nvPr>
            <p:ph type="title"/>
          </p:nvPr>
        </p:nvSpPr>
        <p:spPr/>
        <p:txBody>
          <a:bodyPr/>
          <a:lstStyle/>
          <a:p>
            <a:r>
              <a:rPr lang="zh-CN" altLang="en-US" dirty="0">
                <a:ea typeface="SimSun" panose="02010600030101010101" pitchFamily="2" charset="-122"/>
              </a:rPr>
              <a:t>二项式定理推论</a:t>
            </a:r>
            <a:r>
              <a:rPr lang="en-US" altLang="zh-CN" dirty="0">
                <a:ea typeface="SimSun" panose="02010600030101010101" pitchFamily="2" charset="-122"/>
              </a:rPr>
              <a:t> 1</a:t>
            </a:r>
            <a:endParaRPr lang="en-US" dirty="0">
              <a:ea typeface="SimSun" panose="02010600030101010101" pitchFamily="2" charset="-122"/>
            </a:endParaRPr>
          </a:p>
        </p:txBody>
      </p:sp>
      <p:grpSp>
        <p:nvGrpSpPr>
          <p:cNvPr id="4" name="组合 3">
            <a:extLst>
              <a:ext uri="{FF2B5EF4-FFF2-40B4-BE49-F238E27FC236}">
                <a16:creationId xmlns:a16="http://schemas.microsoft.com/office/drawing/2014/main" id="{CBD69920-B940-3D4C-A249-7D1E00B2E9FD}"/>
              </a:ext>
            </a:extLst>
          </p:cNvPr>
          <p:cNvGrpSpPr/>
          <p:nvPr/>
        </p:nvGrpSpPr>
        <p:grpSpPr>
          <a:xfrm>
            <a:off x="438671" y="1773238"/>
            <a:ext cx="8310042" cy="4208566"/>
            <a:chOff x="438671" y="1773238"/>
            <a:chExt cx="8310042" cy="4208566"/>
          </a:xfrm>
        </p:grpSpPr>
        <p:pic>
          <p:nvPicPr>
            <p:cNvPr id="51202" name="图片 4"/>
            <p:cNvPicPr>
              <a:picLocks noChangeAspect="1"/>
            </p:cNvPicPr>
            <p:nvPr/>
          </p:nvPicPr>
          <p:blipFill>
            <a:blip r:embed="rId2" cstate="print">
              <a:extLst>
                <a:ext uri="{28A0092B-C50C-407E-A947-70E740481C1C}">
                  <a14:useLocalDpi xmlns:a14="http://schemas.microsoft.com/office/drawing/2010/main"/>
                </a:ext>
              </a:extLst>
            </a:blip>
            <a:srcRect l="931" t="4298" r="20370" b="2393"/>
            <a:stretch>
              <a:fillRect/>
            </a:stretch>
          </p:blipFill>
          <p:spPr bwMode="auto">
            <a:xfrm>
              <a:off x="525463" y="1773238"/>
              <a:ext cx="8223250" cy="417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2A77F6DD-554F-8B4E-9ABF-5A644FB998A7}"/>
                </a:ext>
              </a:extLst>
            </p:cNvPr>
            <p:cNvSpPr txBox="1"/>
            <p:nvPr/>
          </p:nvSpPr>
          <p:spPr>
            <a:xfrm>
              <a:off x="606745" y="1973510"/>
              <a:ext cx="4190553" cy="461665"/>
            </a:xfrm>
            <a:prstGeom prst="rect">
              <a:avLst/>
            </a:prstGeom>
            <a:solidFill>
              <a:srgbClr val="E2F3F9"/>
            </a:solidFill>
          </p:spPr>
          <p:txBody>
            <a:bodyPr wrap="square" rtlCol="0">
              <a:spAutoFit/>
            </a:bodyPr>
            <a:lstStyle/>
            <a:p>
              <a:r>
                <a:rPr kumimoji="1" lang="zh-CN" altLang="en-US" sz="2400" dirty="0"/>
                <a:t>令</a:t>
              </a:r>
              <a:r>
                <a:rPr kumimoji="1" lang="en-US" altLang="zh-CN" sz="2400" i="1" dirty="0">
                  <a:latin typeface="Times New Roman" panose="02020603050405020304" pitchFamily="18" charset="0"/>
                  <a:cs typeface="Times New Roman" panose="02020603050405020304" pitchFamily="18" charset="0"/>
                </a:rPr>
                <a:t>n</a:t>
              </a:r>
              <a:r>
                <a:rPr kumimoji="1" lang="zh-CN" altLang="en-US" sz="2400" dirty="0"/>
                <a:t>为非负整数</a:t>
              </a:r>
              <a:r>
                <a:rPr kumimoji="1" lang="en-US" altLang="zh-CN" sz="2400" dirty="0"/>
                <a:t>.</a:t>
              </a:r>
              <a:r>
                <a:rPr kumimoji="1" lang="zh-CN" altLang="en-US" sz="2400" dirty="0"/>
                <a:t> 则有</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FD7C973-E73A-CD4F-998A-BA03868DD1F4}"/>
                    </a:ext>
                  </a:extLst>
                </p:cNvPr>
                <p:cNvSpPr txBox="1"/>
                <p:nvPr/>
              </p:nvSpPr>
              <p:spPr>
                <a:xfrm>
                  <a:off x="438671" y="3993833"/>
                  <a:ext cx="7859216" cy="461665"/>
                </a:xfrm>
                <a:prstGeom prst="rect">
                  <a:avLst/>
                </a:prstGeom>
                <a:solidFill>
                  <a:schemeClr val="bg1"/>
                </a:solidFill>
              </p:spPr>
              <p:txBody>
                <a:bodyPr wrap="square" rtlCol="0">
                  <a:spAutoFit/>
                </a:bodyPr>
                <a:lstStyle/>
                <a:p>
                  <a:r>
                    <a:rPr kumimoji="1" lang="zh-CN" altLang="en-US" sz="2400" b="1" dirty="0">
                      <a:latin typeface="Times New Roman" panose="02020603050405020304" pitchFamily="18" charset="0"/>
                      <a:cs typeface="Times New Roman" panose="02020603050405020304" pitchFamily="18" charset="0"/>
                    </a:rPr>
                    <a:t>证明</a:t>
                  </a:r>
                  <a:r>
                    <a:rPr kumimoji="1" lang="en-US" altLang="zh-CN" sz="2400" dirty="0">
                      <a:latin typeface="Times New Roman" panose="02020603050405020304" pitchFamily="18" charset="0"/>
                      <a:cs typeface="Times New Roman" panose="02020603050405020304" pitchFamily="18" charset="0"/>
                    </a:rPr>
                    <a:t>:</a:t>
                  </a:r>
                  <a:r>
                    <a:rPr kumimoji="1" lang="zh-CN" altLang="en-US" sz="2400" dirty="0">
                      <a:latin typeface="Times New Roman" panose="02020603050405020304" pitchFamily="18" charset="0"/>
                      <a:cs typeface="Times New Roman" panose="02020603050405020304" pitchFamily="18" charset="0"/>
                    </a:rPr>
                    <a:t> 利用二项式定理</a:t>
                  </a:r>
                  <a:r>
                    <a:rPr kumimoji="1" lang="en-US" altLang="zh-CN" sz="2400" dirty="0">
                      <a:latin typeface="Times New Roman" panose="02020603050405020304" pitchFamily="18" charset="0"/>
                      <a:cs typeface="Times New Roman" panose="02020603050405020304" pitchFamily="18" charset="0"/>
                    </a:rPr>
                    <a:t>,</a:t>
                  </a:r>
                  <a:r>
                    <a:rPr kumimoji="1" lang="zh-CN" altLang="en-US" sz="2400" dirty="0">
                      <a:latin typeface="Times New Roman" panose="02020603050405020304" pitchFamily="18" charset="0"/>
                      <a:cs typeface="Times New Roman" panose="02020603050405020304" pitchFamily="18" charset="0"/>
                    </a:rPr>
                    <a:t> 令</a:t>
                  </a:r>
                  <a14:m>
                    <m:oMath xmlns:m="http://schemas.openxmlformats.org/officeDocument/2006/math">
                      <m:r>
                        <a:rPr kumimoji="1" lang="en-US" altLang="zh-CN" sz="2400" i="1" dirty="0" smtClean="0">
                          <a:latin typeface="Cambria Math" panose="02040503050406030204" pitchFamily="18" charset="0"/>
                          <a:cs typeface="Times New Roman" panose="02020603050405020304" pitchFamily="18" charset="0"/>
                        </a:rPr>
                        <m:t>𝑥</m:t>
                      </m:r>
                      <m:r>
                        <a:rPr kumimoji="1" lang="en-US" altLang="zh-CN" sz="2400" i="1" dirty="0" smtClean="0">
                          <a:latin typeface="Cambria Math" panose="02040503050406030204" pitchFamily="18" charset="0"/>
                          <a:cs typeface="Times New Roman" panose="02020603050405020304" pitchFamily="18" charset="0"/>
                        </a:rPr>
                        <m:t>=1,</m:t>
                      </m:r>
                      <m:r>
                        <a:rPr kumimoji="1" lang="zh-CN" altLang="en-US" sz="2400" i="1" dirty="0" smtClean="0">
                          <a:latin typeface="Cambria Math" panose="02040503050406030204" pitchFamily="18" charset="0"/>
                          <a:cs typeface="Times New Roman" panose="02020603050405020304" pitchFamily="18" charset="0"/>
                        </a:rPr>
                        <m:t> </m:t>
                      </m:r>
                      <m:r>
                        <a:rPr kumimoji="1" lang="en-US" altLang="zh-CN" sz="2400" i="1" dirty="0" smtClean="0">
                          <a:latin typeface="Cambria Math" panose="02040503050406030204" pitchFamily="18" charset="0"/>
                          <a:cs typeface="Times New Roman" panose="02020603050405020304" pitchFamily="18" charset="0"/>
                        </a:rPr>
                        <m:t>𝑦</m:t>
                      </m:r>
                      <m:r>
                        <a:rPr kumimoji="1" lang="en-US" altLang="zh-CN" sz="2400" i="1" dirty="0" smtClean="0">
                          <a:latin typeface="Cambria Math" panose="02040503050406030204" pitchFamily="18" charset="0"/>
                          <a:cs typeface="Times New Roman" panose="02020603050405020304" pitchFamily="18" charset="0"/>
                        </a:rPr>
                        <m:t>=1</m:t>
                      </m:r>
                    </m:oMath>
                  </a14:m>
                  <a:r>
                    <a:rPr kumimoji="1" lang="en-US" altLang="zh-CN" sz="2400" dirty="0">
                      <a:latin typeface="Times New Roman" panose="02020603050405020304" pitchFamily="18" charset="0"/>
                      <a:cs typeface="Times New Roman" panose="02020603050405020304" pitchFamily="18" charset="0"/>
                    </a:rPr>
                    <a:t>, </a:t>
                  </a:r>
                  <a:r>
                    <a:rPr kumimoji="1" lang="zh-CN" altLang="en-US" sz="2400" dirty="0">
                      <a:latin typeface="Times New Roman" panose="02020603050405020304" pitchFamily="18" charset="0"/>
                      <a:cs typeface="Times New Roman" panose="02020603050405020304" pitchFamily="18" charset="0"/>
                    </a:rPr>
                    <a:t>我们可以得到</a:t>
                  </a:r>
                </a:p>
              </p:txBody>
            </p:sp>
          </mc:Choice>
          <mc:Fallback xmlns="">
            <p:sp>
              <p:nvSpPr>
                <p:cNvPr id="3" name="文本框 2">
                  <a:extLst>
                    <a:ext uri="{FF2B5EF4-FFF2-40B4-BE49-F238E27FC236}">
                      <a16:creationId xmlns:a16="http://schemas.microsoft.com/office/drawing/2014/main" id="{2FD7C973-E73A-CD4F-998A-BA03868DD1F4}"/>
                    </a:ext>
                  </a:extLst>
                </p:cNvPr>
                <p:cNvSpPr txBox="1">
                  <a:spLocks noRot="1" noChangeAspect="1" noMove="1" noResize="1" noEditPoints="1" noAdjustHandles="1" noChangeArrowheads="1" noChangeShapeType="1" noTextEdit="1"/>
                </p:cNvSpPr>
                <p:nvPr/>
              </p:nvSpPr>
              <p:spPr>
                <a:xfrm>
                  <a:off x="438671" y="3993833"/>
                  <a:ext cx="7859216" cy="461665"/>
                </a:xfrm>
                <a:prstGeom prst="rect">
                  <a:avLst/>
                </a:prstGeom>
                <a:blipFill>
                  <a:blip r:embed="rId3"/>
                  <a:stretch>
                    <a:fillRect l="-1292" t="-13158" b="-26316"/>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91A2C696-6C65-554E-AB5C-0277FF4603D3}"/>
                </a:ext>
              </a:extLst>
            </p:cNvPr>
            <p:cNvSpPr txBox="1"/>
            <p:nvPr/>
          </p:nvSpPr>
          <p:spPr>
            <a:xfrm>
              <a:off x="525463" y="5520139"/>
              <a:ext cx="7859216" cy="461665"/>
            </a:xfrm>
            <a:prstGeom prst="rect">
              <a:avLst/>
            </a:prstGeom>
            <a:solidFill>
              <a:schemeClr val="bg1"/>
            </a:solidFill>
          </p:spPr>
          <p:txBody>
            <a:bodyPr wrap="square" rtlCol="0">
              <a:spAutoFit/>
            </a:bodyPr>
            <a:lstStyle/>
            <a:p>
              <a:r>
                <a:rPr kumimoji="1" lang="zh-CN" altLang="en-US" sz="2400" dirty="0"/>
                <a:t>    </a:t>
              </a:r>
            </a:p>
          </p:txBody>
        </p:sp>
        <p:sp>
          <p:nvSpPr>
            <p:cNvPr id="8" name="文本框 7">
              <a:extLst>
                <a:ext uri="{FF2B5EF4-FFF2-40B4-BE49-F238E27FC236}">
                  <a16:creationId xmlns:a16="http://schemas.microsoft.com/office/drawing/2014/main" id="{FB42EB51-88C6-474E-A6CB-B09A0C32D5E4}"/>
                </a:ext>
              </a:extLst>
            </p:cNvPr>
            <p:cNvSpPr txBox="1"/>
            <p:nvPr/>
          </p:nvSpPr>
          <p:spPr>
            <a:xfrm>
              <a:off x="7614692" y="4802329"/>
              <a:ext cx="772616" cy="461665"/>
            </a:xfrm>
            <a:prstGeom prst="rect">
              <a:avLst/>
            </a:prstGeom>
            <a:solidFill>
              <a:schemeClr val="bg1"/>
            </a:solidFill>
          </p:spPr>
          <p:txBody>
            <a:bodyPr wrap="square" rtlCol="0">
              <a:spAutoFit/>
            </a:bodyPr>
            <a:lstStyle/>
            <a:p>
              <a:r>
                <a:rPr kumimoji="1" lang="zh-CN" altLang="en-US" sz="2400" dirty="0"/>
                <a:t>∎</a:t>
              </a:r>
            </a:p>
          </p:txBody>
        </p:sp>
      </p:grpSp>
      <p:sp>
        <p:nvSpPr>
          <p:cNvPr id="6" name="矩形标注 5"/>
          <p:cNvSpPr/>
          <p:nvPr/>
        </p:nvSpPr>
        <p:spPr bwMode="auto">
          <a:xfrm>
            <a:off x="4014065" y="2352786"/>
            <a:ext cx="4365104" cy="1656184"/>
          </a:xfrm>
          <a:prstGeom prst="wedgeRectCallout">
            <a:avLst>
              <a:gd name="adj1" fmla="val -76018"/>
              <a:gd name="adj2" fmla="val -11445"/>
            </a:avLst>
          </a:prstGeom>
          <a:solidFill>
            <a:schemeClr val="accent1"/>
          </a:solidFill>
          <a:ln w="9525" cap="flat" cmpd="sng" algn="ctr">
            <a:solidFill>
              <a:schemeClr val="tx1"/>
            </a:solidFill>
            <a:prstDash val="solid"/>
            <a:round/>
            <a:headEnd type="none" w="med" len="med"/>
            <a:tailEnd type="none" w="med" len="med"/>
          </a:ln>
          <a:effectLst/>
        </p:spPr>
        <p:txBody>
          <a:bodyPr wrap="square"/>
          <a:lstStyle/>
          <a:p>
            <a:endParaRPr lang="en-US" altLang="zh-CN" sz="2800" dirty="0">
              <a:latin typeface="Times New Roman" panose="02020603050405020304" pitchFamily="18" charset="0"/>
              <a:ea typeface="KaiTi" panose="02010609060101010101" pitchFamily="49" charset="-122"/>
              <a:cs typeface="Times New Roman" panose="02020603050405020304" pitchFamily="18" charset="0"/>
            </a:endParaRPr>
          </a:p>
          <a:p>
            <a:r>
              <a:rPr lang="zh-CN" altLang="en-US" sz="2800" dirty="0">
                <a:latin typeface="Times New Roman" panose="02020603050405020304" pitchFamily="18" charset="0"/>
                <a:ea typeface="KaiTi" panose="02010609060101010101" pitchFamily="49" charset="-122"/>
                <a:cs typeface="Times New Roman" panose="02020603050405020304" pitchFamily="18" charset="0"/>
              </a:rPr>
              <a:t>如何用</a:t>
            </a:r>
            <a:r>
              <a:rPr lang="en-US" altLang="zh-CN" sz="2800" dirty="0">
                <a:latin typeface="Times New Roman" panose="02020603050405020304" pitchFamily="18" charset="0"/>
                <a:ea typeface="KaiTi" panose="02010609060101010101" pitchFamily="49" charset="-122"/>
                <a:cs typeface="Times New Roman" panose="02020603050405020304" pitchFamily="18" charset="0"/>
              </a:rPr>
              <a:t> Double Counting </a:t>
            </a:r>
            <a:r>
              <a:rPr lang="zh-CN" altLang="en-US" sz="2800" dirty="0">
                <a:latin typeface="Times New Roman" panose="02020603050405020304" pitchFamily="18" charset="0"/>
                <a:ea typeface="KaiTi" panose="02010609060101010101" pitchFamily="49" charset="-122"/>
                <a:cs typeface="Times New Roman" panose="02020603050405020304" pitchFamily="18" charset="0"/>
              </a:rPr>
              <a:t>直接证明这个结论？</a:t>
            </a:r>
            <a:endParaRPr lang="en-US" sz="28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5" name="日期占位符 4">
            <a:extLst>
              <a:ext uri="{FF2B5EF4-FFF2-40B4-BE49-F238E27FC236}">
                <a16:creationId xmlns:a16="http://schemas.microsoft.com/office/drawing/2014/main" id="{3667DC10-97D1-A24C-8945-B6D3C052B967}"/>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9" name="页脚占位符 8">
            <a:extLst>
              <a:ext uri="{FF2B5EF4-FFF2-40B4-BE49-F238E27FC236}">
                <a16:creationId xmlns:a16="http://schemas.microsoft.com/office/drawing/2014/main" id="{CC4DCC58-D746-7C4D-99D2-8EFFCF9632A8}"/>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10" name="灯片编号占位符 9">
            <a:extLst>
              <a:ext uri="{FF2B5EF4-FFF2-40B4-BE49-F238E27FC236}">
                <a16:creationId xmlns:a16="http://schemas.microsoft.com/office/drawing/2014/main" id="{7C833DC3-1307-7C4C-A3E2-D02D95D2E116}"/>
              </a:ext>
            </a:extLst>
          </p:cNvPr>
          <p:cNvSpPr>
            <a:spLocks noGrp="1"/>
          </p:cNvSpPr>
          <p:nvPr>
            <p:ph type="sldNum" sz="quarter" idx="4"/>
          </p:nvPr>
        </p:nvSpPr>
        <p:spPr/>
        <p:txBody>
          <a:bodyPr/>
          <a:lstStyle/>
          <a:p>
            <a:fld id="{EF2CBC89-708E-48CD-BCD6-CCB7D6409EDD}" type="slidenum">
              <a:rPr lang="en-US" altLang="zh-CN" smtClean="0"/>
              <a:pPr/>
              <a:t>12</a:t>
            </a:fld>
            <a:endParaRPr lang="en-US" altLang="zh-CN" dirty="0"/>
          </a:p>
        </p:txBody>
      </p:sp>
    </p:spTree>
    <p:extLst>
      <p:ext uri="{BB962C8B-B14F-4D97-AF65-F5344CB8AC3E}">
        <p14:creationId xmlns:p14="http://schemas.microsoft.com/office/powerpoint/2010/main" val="2537046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C25B8D6-006F-8E4A-A6C6-13678CC942B2}"/>
              </a:ext>
            </a:extLst>
          </p:cNvPr>
          <p:cNvGrpSpPr/>
          <p:nvPr/>
        </p:nvGrpSpPr>
        <p:grpSpPr>
          <a:xfrm>
            <a:off x="539750" y="1700213"/>
            <a:ext cx="7993063" cy="3528987"/>
            <a:chOff x="539750" y="1700213"/>
            <a:chExt cx="7993063" cy="3528987"/>
          </a:xfrm>
        </p:grpSpPr>
        <p:pic>
          <p:nvPicPr>
            <p:cNvPr id="52226" name="图片 2"/>
            <p:cNvPicPr>
              <a:picLocks noChangeAspect="1"/>
            </p:cNvPicPr>
            <p:nvPr/>
          </p:nvPicPr>
          <p:blipFill rotWithShape="1">
            <a:blip r:embed="rId2">
              <a:extLst>
                <a:ext uri="{28A0092B-C50C-407E-A947-70E740481C1C}">
                  <a14:useLocalDpi xmlns:a14="http://schemas.microsoft.com/office/drawing/2010/main"/>
                </a:ext>
              </a:extLst>
            </a:blip>
            <a:srcRect b="6440"/>
            <a:stretch/>
          </p:blipFill>
          <p:spPr bwMode="auto">
            <a:xfrm>
              <a:off x="539750" y="1700213"/>
              <a:ext cx="7993063" cy="352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id="{56029D51-F16F-0A42-8C03-CBCF51A287C0}"/>
                </a:ext>
              </a:extLst>
            </p:cNvPr>
            <p:cNvSpPr txBox="1"/>
            <p:nvPr/>
          </p:nvSpPr>
          <p:spPr>
            <a:xfrm>
              <a:off x="7951794" y="4383891"/>
              <a:ext cx="386308" cy="461665"/>
            </a:xfrm>
            <a:prstGeom prst="rect">
              <a:avLst/>
            </a:prstGeom>
            <a:solidFill>
              <a:schemeClr val="bg1"/>
            </a:solidFill>
          </p:spPr>
          <p:txBody>
            <a:bodyPr wrap="square" rtlCol="0">
              <a:spAutoFit/>
            </a:bodyPr>
            <a:lstStyle/>
            <a:p>
              <a:r>
                <a:rPr kumimoji="1" lang="zh-CN" altLang="en-US" sz="2400" dirty="0"/>
                <a:t>∎</a:t>
              </a:r>
            </a:p>
          </p:txBody>
        </p:sp>
      </p:grpSp>
      <p:sp>
        <p:nvSpPr>
          <p:cNvPr id="52225" name="标题 1"/>
          <p:cNvSpPr>
            <a:spLocks noGrp="1"/>
          </p:cNvSpPr>
          <p:nvPr>
            <p:ph type="title"/>
          </p:nvPr>
        </p:nvSpPr>
        <p:spPr/>
        <p:txBody>
          <a:bodyPr/>
          <a:lstStyle/>
          <a:p>
            <a:r>
              <a:rPr lang="zh-CN" altLang="en-US" dirty="0"/>
              <a:t>二项式定理推论</a:t>
            </a:r>
            <a:r>
              <a:rPr lang="en-US" altLang="zh-CN" dirty="0"/>
              <a:t> 2</a:t>
            </a:r>
            <a:endParaRPr lang="en-US" dirty="0"/>
          </a:p>
        </p:txBody>
      </p:sp>
      <p:grpSp>
        <p:nvGrpSpPr>
          <p:cNvPr id="3" name="组合 2">
            <a:extLst>
              <a:ext uri="{FF2B5EF4-FFF2-40B4-BE49-F238E27FC236}">
                <a16:creationId xmlns:a16="http://schemas.microsoft.com/office/drawing/2014/main" id="{652CA3D5-2EA0-0142-B789-4BBA89BD7725}"/>
              </a:ext>
            </a:extLst>
          </p:cNvPr>
          <p:cNvGrpSpPr/>
          <p:nvPr/>
        </p:nvGrpSpPr>
        <p:grpSpPr>
          <a:xfrm>
            <a:off x="1043608" y="5284032"/>
            <a:ext cx="6700837" cy="936625"/>
            <a:chOff x="1547813" y="5805488"/>
            <a:chExt cx="6700837" cy="936625"/>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00338" y="5805488"/>
              <a:ext cx="5548312"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文本框 4"/>
            <p:cNvSpPr txBox="1"/>
            <p:nvPr/>
          </p:nvSpPr>
          <p:spPr>
            <a:xfrm>
              <a:off x="1547813" y="6092825"/>
              <a:ext cx="1108075" cy="461963"/>
            </a:xfrm>
            <a:prstGeom prst="rect">
              <a:avLst/>
            </a:prstGeom>
            <a:noFill/>
          </p:spPr>
          <p:txBody>
            <a:bodyPr wrap="none">
              <a:spAutoFit/>
            </a:bodyPr>
            <a:lstStyle/>
            <a:p>
              <a:pPr>
                <a:defRPr/>
              </a:pPr>
              <a:r>
                <a:rPr lang="zh-CN" altLang="en-US" sz="2400" dirty="0">
                  <a:latin typeface="+mj-ea"/>
                  <a:ea typeface="+mj-ea"/>
                </a:rPr>
                <a:t>这就是</a:t>
              </a:r>
              <a:endParaRPr lang="en-US" sz="2400" dirty="0">
                <a:latin typeface="+mj-ea"/>
                <a:ea typeface="+mj-ea"/>
              </a:endParaRPr>
            </a:p>
          </p:txBody>
        </p:sp>
      </p:grpSp>
      <p:sp>
        <p:nvSpPr>
          <p:cNvPr id="6" name="文本框 5">
            <a:extLst>
              <a:ext uri="{FF2B5EF4-FFF2-40B4-BE49-F238E27FC236}">
                <a16:creationId xmlns:a16="http://schemas.microsoft.com/office/drawing/2014/main" id="{EA4A6897-5ADE-4842-B23A-C5B7B84080FD}"/>
              </a:ext>
            </a:extLst>
          </p:cNvPr>
          <p:cNvSpPr txBox="1"/>
          <p:nvPr/>
        </p:nvSpPr>
        <p:spPr>
          <a:xfrm>
            <a:off x="611187" y="1916832"/>
            <a:ext cx="4190553" cy="461665"/>
          </a:xfrm>
          <a:prstGeom prst="rect">
            <a:avLst/>
          </a:prstGeom>
          <a:solidFill>
            <a:srgbClr val="E2F3F9"/>
          </a:solidFill>
        </p:spPr>
        <p:txBody>
          <a:bodyPr wrap="square" rtlCol="0">
            <a:spAutoFit/>
          </a:bodyPr>
          <a:lstStyle/>
          <a:p>
            <a:r>
              <a:rPr kumimoji="1" lang="zh-CN" altLang="en-US" sz="2400" dirty="0"/>
              <a:t>令</a:t>
            </a:r>
            <a:r>
              <a:rPr kumimoji="1" lang="en-US" altLang="zh-CN" sz="2400" i="1" dirty="0">
                <a:latin typeface="Times New Roman" panose="02020603050405020304" pitchFamily="18" charset="0"/>
                <a:cs typeface="Times New Roman" panose="02020603050405020304" pitchFamily="18" charset="0"/>
              </a:rPr>
              <a:t>n</a:t>
            </a:r>
            <a:r>
              <a:rPr kumimoji="1" lang="zh-CN" altLang="en-US" sz="2400" dirty="0"/>
              <a:t>为非负整数</a:t>
            </a:r>
            <a:r>
              <a:rPr kumimoji="1" lang="en-US" altLang="zh-CN" sz="2400" dirty="0"/>
              <a:t>.</a:t>
            </a:r>
            <a:r>
              <a:rPr kumimoji="1" lang="zh-CN" altLang="en-US" sz="2400" dirty="0"/>
              <a:t> 则有</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3F29B72-953D-A34C-9A85-DAA1F8632F32}"/>
                  </a:ext>
                </a:extLst>
              </p:cNvPr>
              <p:cNvSpPr txBox="1"/>
              <p:nvPr/>
            </p:nvSpPr>
            <p:spPr>
              <a:xfrm>
                <a:off x="528567" y="3721246"/>
                <a:ext cx="8004245" cy="461665"/>
              </a:xfrm>
              <a:prstGeom prst="rect">
                <a:avLst/>
              </a:prstGeom>
              <a:solidFill>
                <a:schemeClr val="bg1"/>
              </a:solidFill>
            </p:spPr>
            <p:txBody>
              <a:bodyPr wrap="square" rtlCol="0">
                <a:spAutoFit/>
              </a:bodyPr>
              <a:lstStyle/>
              <a:p>
                <a:r>
                  <a:rPr kumimoji="1" lang="zh-CN" altLang="en-US" sz="2400" b="1" dirty="0">
                    <a:latin typeface="Times New Roman" panose="02020603050405020304" pitchFamily="18" charset="0"/>
                    <a:cs typeface="Times New Roman" panose="02020603050405020304" pitchFamily="18" charset="0"/>
                  </a:rPr>
                  <a:t>证明</a:t>
                </a:r>
                <a:r>
                  <a:rPr kumimoji="1" lang="en-US" altLang="zh-CN" sz="2400" dirty="0">
                    <a:latin typeface="Times New Roman" panose="02020603050405020304" pitchFamily="18" charset="0"/>
                    <a:cs typeface="Times New Roman" panose="02020603050405020304" pitchFamily="18" charset="0"/>
                  </a:rPr>
                  <a:t>:</a:t>
                </a:r>
                <a:r>
                  <a:rPr kumimoji="1" lang="zh-CN" altLang="en-US" sz="2400" dirty="0">
                    <a:latin typeface="Times New Roman" panose="02020603050405020304" pitchFamily="18" charset="0"/>
                    <a:cs typeface="Times New Roman" panose="02020603050405020304" pitchFamily="18" charset="0"/>
                  </a:rPr>
                  <a:t> 利用二项式定理</a:t>
                </a:r>
                <a:r>
                  <a:rPr kumimoji="1" lang="en-US" altLang="zh-CN" sz="2400" dirty="0">
                    <a:latin typeface="Times New Roman" panose="02020603050405020304" pitchFamily="18" charset="0"/>
                    <a:cs typeface="Times New Roman" panose="02020603050405020304" pitchFamily="18" charset="0"/>
                  </a:rPr>
                  <a:t>,</a:t>
                </a:r>
                <a:r>
                  <a:rPr kumimoji="1" lang="zh-CN" altLang="en-US" sz="2400" dirty="0">
                    <a:latin typeface="Times New Roman" panose="02020603050405020304" pitchFamily="18" charset="0"/>
                    <a:cs typeface="Times New Roman" panose="02020603050405020304" pitchFamily="18" charset="0"/>
                  </a:rPr>
                  <a:t> 令</a:t>
                </a:r>
                <a14:m>
                  <m:oMath xmlns:m="http://schemas.openxmlformats.org/officeDocument/2006/math">
                    <m:r>
                      <a:rPr kumimoji="1" lang="en-US" altLang="zh-CN" sz="2400" i="1" dirty="0" smtClean="0">
                        <a:latin typeface="Cambria Math" panose="02040503050406030204" pitchFamily="18" charset="0"/>
                        <a:cs typeface="Times New Roman" panose="02020603050405020304" pitchFamily="18" charset="0"/>
                      </a:rPr>
                      <m:t>𝑥</m:t>
                    </m:r>
                    <m:r>
                      <a:rPr kumimoji="1" lang="en-US" altLang="zh-CN" sz="2400" i="1" dirty="0" smtClean="0">
                        <a:latin typeface="Cambria Math" panose="02040503050406030204" pitchFamily="18" charset="0"/>
                        <a:cs typeface="Times New Roman" panose="02020603050405020304" pitchFamily="18" charset="0"/>
                      </a:rPr>
                      <m:t>=−1,</m:t>
                    </m:r>
                    <m:r>
                      <a:rPr kumimoji="1" lang="zh-CN" altLang="en-US" sz="2400" i="1" dirty="0" smtClean="0">
                        <a:latin typeface="Cambria Math" panose="02040503050406030204" pitchFamily="18" charset="0"/>
                        <a:cs typeface="Times New Roman" panose="02020603050405020304" pitchFamily="18" charset="0"/>
                      </a:rPr>
                      <m:t> </m:t>
                    </m:r>
                    <m:r>
                      <a:rPr kumimoji="1" lang="en-US" altLang="zh-CN" sz="2400" i="1" dirty="0" smtClean="0">
                        <a:latin typeface="Cambria Math" panose="02040503050406030204" pitchFamily="18" charset="0"/>
                        <a:cs typeface="Times New Roman" panose="02020603050405020304" pitchFamily="18" charset="0"/>
                      </a:rPr>
                      <m:t>𝑦</m:t>
                    </m:r>
                    <m:r>
                      <a:rPr kumimoji="1" lang="en-US" altLang="zh-CN" sz="2400" i="1" dirty="0" smtClean="0">
                        <a:latin typeface="Cambria Math" panose="02040503050406030204" pitchFamily="18" charset="0"/>
                        <a:cs typeface="Times New Roman" panose="02020603050405020304" pitchFamily="18" charset="0"/>
                      </a:rPr>
                      <m:t>=1</m:t>
                    </m:r>
                  </m:oMath>
                </a14:m>
                <a:r>
                  <a:rPr kumimoji="1" lang="en-US" altLang="zh-CN" sz="2400" dirty="0">
                    <a:latin typeface="Times New Roman" panose="02020603050405020304" pitchFamily="18" charset="0"/>
                    <a:cs typeface="Times New Roman" panose="02020603050405020304" pitchFamily="18" charset="0"/>
                  </a:rPr>
                  <a:t>, </a:t>
                </a:r>
                <a:r>
                  <a:rPr kumimoji="1" lang="zh-CN" altLang="en-US" sz="2400" dirty="0">
                    <a:latin typeface="Times New Roman" panose="02020603050405020304" pitchFamily="18" charset="0"/>
                    <a:cs typeface="Times New Roman" panose="02020603050405020304" pitchFamily="18" charset="0"/>
                  </a:rPr>
                  <a:t>我们可以得到</a:t>
                </a:r>
              </a:p>
            </p:txBody>
          </p:sp>
        </mc:Choice>
        <mc:Fallback xmlns="">
          <p:sp>
            <p:nvSpPr>
              <p:cNvPr id="8" name="文本框 7">
                <a:extLst>
                  <a:ext uri="{FF2B5EF4-FFF2-40B4-BE49-F238E27FC236}">
                    <a16:creationId xmlns:a16="http://schemas.microsoft.com/office/drawing/2014/main" id="{83F29B72-953D-A34C-9A85-DAA1F8632F32}"/>
                  </a:ext>
                </a:extLst>
              </p:cNvPr>
              <p:cNvSpPr txBox="1">
                <a:spLocks noRot="1" noChangeAspect="1" noMove="1" noResize="1" noEditPoints="1" noAdjustHandles="1" noChangeArrowheads="1" noChangeShapeType="1" noTextEdit="1"/>
              </p:cNvSpPr>
              <p:nvPr/>
            </p:nvSpPr>
            <p:spPr>
              <a:xfrm>
                <a:off x="528567" y="3721246"/>
                <a:ext cx="8004245" cy="461665"/>
              </a:xfrm>
              <a:prstGeom prst="rect">
                <a:avLst/>
              </a:prstGeom>
              <a:blipFill>
                <a:blip r:embed="rId4"/>
                <a:stretch>
                  <a:fillRect l="-1109" t="-13514" b="-29730"/>
                </a:stretch>
              </a:blipFill>
            </p:spPr>
            <p:txBody>
              <a:bodyPr/>
              <a:lstStyle/>
              <a:p>
                <a:r>
                  <a:rPr lang="zh-CN" altLang="en-US">
                    <a:noFill/>
                  </a:rPr>
                  <a:t> </a:t>
                </a:r>
              </a:p>
            </p:txBody>
          </p:sp>
        </mc:Fallback>
      </mc:AlternateContent>
      <p:sp>
        <p:nvSpPr>
          <p:cNvPr id="10" name="日期占位符 9">
            <a:extLst>
              <a:ext uri="{FF2B5EF4-FFF2-40B4-BE49-F238E27FC236}">
                <a16:creationId xmlns:a16="http://schemas.microsoft.com/office/drawing/2014/main" id="{02428215-7DDB-FF41-8E1C-6CD405D54C64}"/>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11" name="页脚占位符 10">
            <a:extLst>
              <a:ext uri="{FF2B5EF4-FFF2-40B4-BE49-F238E27FC236}">
                <a16:creationId xmlns:a16="http://schemas.microsoft.com/office/drawing/2014/main" id="{C63378BE-1712-1B4E-AC66-41DB14A0E4A8}"/>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12" name="灯片编号占位符 11">
            <a:extLst>
              <a:ext uri="{FF2B5EF4-FFF2-40B4-BE49-F238E27FC236}">
                <a16:creationId xmlns:a16="http://schemas.microsoft.com/office/drawing/2014/main" id="{C0E0B321-9BDD-9540-8423-B42DBFBA3D51}"/>
              </a:ext>
            </a:extLst>
          </p:cNvPr>
          <p:cNvSpPr>
            <a:spLocks noGrp="1"/>
          </p:cNvSpPr>
          <p:nvPr>
            <p:ph type="sldNum" sz="quarter" idx="4"/>
          </p:nvPr>
        </p:nvSpPr>
        <p:spPr/>
        <p:txBody>
          <a:bodyPr/>
          <a:lstStyle/>
          <a:p>
            <a:fld id="{EF2CBC89-708E-48CD-BCD6-CCB7D6409EDD}" type="slidenum">
              <a:rPr lang="en-US" altLang="zh-CN" smtClean="0"/>
              <a:pPr/>
              <a:t>13</a:t>
            </a:fld>
            <a:endParaRPr lang="en-US" altLang="zh-CN" dirty="0"/>
          </a:p>
        </p:txBody>
      </p:sp>
    </p:spTree>
    <p:extLst>
      <p:ext uri="{BB962C8B-B14F-4D97-AF65-F5344CB8AC3E}">
        <p14:creationId xmlns:p14="http://schemas.microsoft.com/office/powerpoint/2010/main" val="270482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p:nvPr>
        </p:nvSpPr>
        <p:spPr/>
        <p:txBody>
          <a:bodyPr/>
          <a:lstStyle/>
          <a:p>
            <a:r>
              <a:rPr lang="zh-CN" altLang="en-US"/>
              <a:t>二项式定理推论</a:t>
            </a:r>
            <a:r>
              <a:rPr lang="en-US" altLang="zh-CN"/>
              <a:t> 3</a:t>
            </a:r>
            <a:endParaRPr lang="en-US"/>
          </a:p>
        </p:txBody>
      </p:sp>
      <p:pic>
        <p:nvPicPr>
          <p:cNvPr id="53250" name="图片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90675" y="1844675"/>
            <a:ext cx="5229225"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1" name="图片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71550" y="4365625"/>
            <a:ext cx="7059613" cy="158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日期占位符 1">
            <a:extLst>
              <a:ext uri="{FF2B5EF4-FFF2-40B4-BE49-F238E27FC236}">
                <a16:creationId xmlns:a16="http://schemas.microsoft.com/office/drawing/2014/main" id="{A802C123-15DE-2E45-B4AD-EBB272058F02}"/>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3" name="页脚占位符 2">
            <a:extLst>
              <a:ext uri="{FF2B5EF4-FFF2-40B4-BE49-F238E27FC236}">
                <a16:creationId xmlns:a16="http://schemas.microsoft.com/office/drawing/2014/main" id="{DE8509C1-0260-8845-8771-46028C560A9C}"/>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4" name="灯片编号占位符 3">
            <a:extLst>
              <a:ext uri="{FF2B5EF4-FFF2-40B4-BE49-F238E27FC236}">
                <a16:creationId xmlns:a16="http://schemas.microsoft.com/office/drawing/2014/main" id="{16175339-5397-0D4E-A23A-21AFD5961F9B}"/>
              </a:ext>
            </a:extLst>
          </p:cNvPr>
          <p:cNvSpPr>
            <a:spLocks noGrp="1"/>
          </p:cNvSpPr>
          <p:nvPr>
            <p:ph type="sldNum" sz="quarter" idx="4"/>
          </p:nvPr>
        </p:nvSpPr>
        <p:spPr/>
        <p:txBody>
          <a:bodyPr/>
          <a:lstStyle/>
          <a:p>
            <a:fld id="{EF2CBC89-708E-48CD-BCD6-CCB7D6409EDD}" type="slidenum">
              <a:rPr lang="en-US" altLang="zh-CN" smtClean="0"/>
              <a:pPr/>
              <a:t>14</a:t>
            </a:fld>
            <a:endParaRPr lang="en-US" altLang="zh-CN" dirty="0"/>
          </a:p>
        </p:txBody>
      </p:sp>
      <p:sp>
        <p:nvSpPr>
          <p:cNvPr id="8" name="文本框 7">
            <a:extLst>
              <a:ext uri="{FF2B5EF4-FFF2-40B4-BE49-F238E27FC236}">
                <a16:creationId xmlns:a16="http://schemas.microsoft.com/office/drawing/2014/main" id="{0051F6D6-45A2-3346-A4FE-AB190F52DFD4}"/>
              </a:ext>
            </a:extLst>
          </p:cNvPr>
          <p:cNvSpPr txBox="1"/>
          <p:nvPr/>
        </p:nvSpPr>
        <p:spPr>
          <a:xfrm>
            <a:off x="1590675" y="2132856"/>
            <a:ext cx="4637509" cy="461665"/>
          </a:xfrm>
          <a:prstGeom prst="rect">
            <a:avLst/>
          </a:prstGeom>
          <a:solidFill>
            <a:srgbClr val="E2F3F9"/>
          </a:solidFill>
        </p:spPr>
        <p:txBody>
          <a:bodyPr wrap="square" rtlCol="0">
            <a:spAutoFit/>
          </a:bodyPr>
          <a:lstStyle/>
          <a:p>
            <a:r>
              <a:rPr kumimoji="1" lang="zh-CN" altLang="en-US" sz="2400" dirty="0"/>
              <a:t>令</a:t>
            </a:r>
            <a:r>
              <a:rPr kumimoji="1" lang="en-US" altLang="zh-CN" sz="2400" i="1" dirty="0">
                <a:latin typeface="Times New Roman" panose="02020603050405020304" pitchFamily="18" charset="0"/>
                <a:cs typeface="Times New Roman" panose="02020603050405020304" pitchFamily="18" charset="0"/>
              </a:rPr>
              <a:t>n</a:t>
            </a:r>
            <a:r>
              <a:rPr kumimoji="1" lang="zh-CN" altLang="en-US" sz="2400" dirty="0"/>
              <a:t>为非负整数</a:t>
            </a:r>
            <a:r>
              <a:rPr kumimoji="1" lang="en-US" altLang="zh-CN" sz="2400" dirty="0"/>
              <a:t>.</a:t>
            </a:r>
            <a:r>
              <a:rPr kumimoji="1" lang="zh-CN" altLang="en-US" sz="2400" dirty="0"/>
              <a:t> 则有</a:t>
            </a:r>
          </a:p>
        </p:txBody>
      </p:sp>
    </p:spTree>
    <p:extLst>
      <p:ext uri="{BB962C8B-B14F-4D97-AF65-F5344CB8AC3E}">
        <p14:creationId xmlns:p14="http://schemas.microsoft.com/office/powerpoint/2010/main" val="403233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title"/>
          </p:nvPr>
        </p:nvSpPr>
        <p:spPr/>
        <p:txBody>
          <a:bodyPr/>
          <a:lstStyle/>
          <a:p>
            <a:r>
              <a:rPr lang="en-US" dirty="0" err="1"/>
              <a:t>杨辉</a:t>
            </a:r>
            <a:r>
              <a:rPr lang="zh-CN" altLang="en-US" dirty="0"/>
              <a:t>三角（</a:t>
            </a:r>
            <a:r>
              <a:rPr lang="en-US" altLang="zh-CN" dirty="0"/>
              <a:t>Pascal Triangle</a:t>
            </a:r>
            <a:r>
              <a:rPr lang="zh-CN" altLang="en-US" dirty="0"/>
              <a:t>）</a:t>
            </a:r>
            <a:endParaRPr lang="en-US" dirty="0"/>
          </a:p>
        </p:txBody>
      </p:sp>
      <p:pic>
        <p:nvPicPr>
          <p:cNvPr id="54274" name="图片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3850" y="1773238"/>
            <a:ext cx="8713788" cy="504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5" name="图片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19475" y="1773238"/>
            <a:ext cx="3048000" cy="100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矩形标注 4"/>
          <p:cNvSpPr/>
          <p:nvPr/>
        </p:nvSpPr>
        <p:spPr bwMode="auto">
          <a:xfrm>
            <a:off x="3851275" y="3860800"/>
            <a:ext cx="3889375" cy="1944688"/>
          </a:xfrm>
          <a:prstGeom prst="wedgeRectCallout">
            <a:avLst>
              <a:gd name="adj1" fmla="val -30271"/>
              <a:gd name="adj2" fmla="val -123734"/>
            </a:avLst>
          </a:prstGeom>
          <a:solidFill>
            <a:schemeClr val="accent1"/>
          </a:solidFill>
          <a:ln w="9525" cap="flat" cmpd="sng" algn="ctr">
            <a:solidFill>
              <a:schemeClr val="tx1"/>
            </a:solidFill>
            <a:prstDash val="solid"/>
            <a:round/>
            <a:headEnd type="none" w="med" len="med"/>
            <a:tailEnd type="none" w="med" len="med"/>
          </a:ln>
          <a:effectLst/>
        </p:spPr>
        <p:txBody>
          <a:bodyPr wrap="square"/>
          <a:lstStyle/>
          <a:p>
            <a:endParaRPr lang="en-US" altLang="zh-CN" sz="2800" dirty="0">
              <a:latin typeface="黑体" charset="0"/>
              <a:ea typeface="黑体" charset="0"/>
              <a:cs typeface="黑体" charset="0"/>
            </a:endParaRPr>
          </a:p>
          <a:p>
            <a:r>
              <a:rPr lang="zh-CN" altLang="en-US" sz="2800" dirty="0">
                <a:latin typeface="Times New Roman" panose="02020603050405020304" pitchFamily="18" charset="0"/>
                <a:ea typeface="KaiTi" panose="02010609060101010101" pitchFamily="49" charset="-122"/>
                <a:cs typeface="Times New Roman" panose="02020603050405020304" pitchFamily="18" charset="0"/>
              </a:rPr>
              <a:t>如何用</a:t>
            </a:r>
            <a:r>
              <a:rPr lang="en-US" altLang="zh-CN" sz="2800" dirty="0">
                <a:latin typeface="Times New Roman" panose="02020603050405020304" pitchFamily="18" charset="0"/>
                <a:ea typeface="KaiTi" panose="02010609060101010101" pitchFamily="49" charset="-122"/>
                <a:cs typeface="Times New Roman" panose="02020603050405020304" pitchFamily="18" charset="0"/>
              </a:rPr>
              <a:t> Double Counting </a:t>
            </a:r>
            <a:r>
              <a:rPr lang="zh-CN" altLang="en-US" sz="2800" dirty="0">
                <a:latin typeface="Times New Roman" panose="02020603050405020304" pitchFamily="18" charset="0"/>
                <a:ea typeface="KaiTi" panose="02010609060101010101" pitchFamily="49" charset="-122"/>
                <a:cs typeface="Times New Roman" panose="02020603050405020304" pitchFamily="18" charset="0"/>
              </a:rPr>
              <a:t>直接证明这个结论？</a:t>
            </a:r>
            <a:endParaRPr lang="en-US" altLang="zh-CN" sz="28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2" name="日期占位符 1">
            <a:extLst>
              <a:ext uri="{FF2B5EF4-FFF2-40B4-BE49-F238E27FC236}">
                <a16:creationId xmlns:a16="http://schemas.microsoft.com/office/drawing/2014/main" id="{30459BD5-8C66-FD42-902F-5C8EAE01D292}"/>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3" name="页脚占位符 2">
            <a:extLst>
              <a:ext uri="{FF2B5EF4-FFF2-40B4-BE49-F238E27FC236}">
                <a16:creationId xmlns:a16="http://schemas.microsoft.com/office/drawing/2014/main" id="{5F28075E-234B-B146-B53D-4C579B8F8627}"/>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4" name="灯片编号占位符 3">
            <a:extLst>
              <a:ext uri="{FF2B5EF4-FFF2-40B4-BE49-F238E27FC236}">
                <a16:creationId xmlns:a16="http://schemas.microsoft.com/office/drawing/2014/main" id="{592D3B6E-053C-CF45-83A5-AB8D6372EEE4}"/>
              </a:ext>
            </a:extLst>
          </p:cNvPr>
          <p:cNvSpPr>
            <a:spLocks noGrp="1"/>
          </p:cNvSpPr>
          <p:nvPr>
            <p:ph type="sldNum" sz="quarter" idx="4"/>
          </p:nvPr>
        </p:nvSpPr>
        <p:spPr/>
        <p:txBody>
          <a:bodyPr/>
          <a:lstStyle/>
          <a:p>
            <a:fld id="{EF2CBC89-708E-48CD-BCD6-CCB7D6409EDD}" type="slidenum">
              <a:rPr lang="en-US" altLang="zh-CN" smtClean="0"/>
              <a:pPr/>
              <a:t>15</a:t>
            </a:fld>
            <a:endParaRPr lang="en-US" altLang="zh-CN" dirty="0"/>
          </a:p>
        </p:txBody>
      </p:sp>
    </p:spTree>
    <p:extLst>
      <p:ext uri="{BB962C8B-B14F-4D97-AF65-F5344CB8AC3E}">
        <p14:creationId xmlns:p14="http://schemas.microsoft.com/office/powerpoint/2010/main" val="4126821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p:nvPr>
        </p:nvSpPr>
        <p:spPr/>
        <p:txBody>
          <a:bodyPr/>
          <a:lstStyle/>
          <a:p>
            <a:r>
              <a:rPr lang="zh-CN" altLang="en-US" dirty="0"/>
              <a:t>范德蒙恒等式</a:t>
            </a:r>
            <a:br>
              <a:rPr lang="zh-CN" altLang="en-US" dirty="0"/>
            </a:br>
            <a:r>
              <a:rPr lang="en-US" dirty="0" err="1"/>
              <a:t>Vandermonde’s</a:t>
            </a:r>
            <a:r>
              <a:rPr lang="en-US" dirty="0"/>
              <a:t> Identity</a:t>
            </a:r>
          </a:p>
        </p:txBody>
      </p:sp>
      <p:pic>
        <p:nvPicPr>
          <p:cNvPr id="55298" name="图片 2"/>
          <p:cNvPicPr>
            <a:picLocks noChangeAspect="1"/>
          </p:cNvPicPr>
          <p:nvPr/>
        </p:nvPicPr>
        <p:blipFill rotWithShape="1">
          <a:blip r:embed="rId3">
            <a:extLst>
              <a:ext uri="{28A0092B-C50C-407E-A947-70E740481C1C}">
                <a14:useLocalDpi xmlns:a14="http://schemas.microsoft.com/office/drawing/2010/main"/>
              </a:ext>
            </a:extLst>
          </a:blip>
          <a:srcRect t="42316" r="55174"/>
          <a:stretch/>
        </p:blipFill>
        <p:spPr bwMode="auto">
          <a:xfrm>
            <a:off x="526161" y="1624823"/>
            <a:ext cx="4549895" cy="1190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日期占位符 1">
            <a:extLst>
              <a:ext uri="{FF2B5EF4-FFF2-40B4-BE49-F238E27FC236}">
                <a16:creationId xmlns:a16="http://schemas.microsoft.com/office/drawing/2014/main" id="{E381B882-9194-254F-BF97-2F7C9EEECA12}"/>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3" name="页脚占位符 2">
            <a:extLst>
              <a:ext uri="{FF2B5EF4-FFF2-40B4-BE49-F238E27FC236}">
                <a16:creationId xmlns:a16="http://schemas.microsoft.com/office/drawing/2014/main" id="{47F93FCC-A4E8-0C40-95E5-8420C5D4010C}"/>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03EC2881-F73B-7C49-B37C-C8FF86C3265C}"/>
              </a:ext>
            </a:extLst>
          </p:cNvPr>
          <p:cNvSpPr>
            <a:spLocks noGrp="1"/>
          </p:cNvSpPr>
          <p:nvPr>
            <p:ph type="sldNum" sz="quarter" idx="4"/>
          </p:nvPr>
        </p:nvSpPr>
        <p:spPr/>
        <p:txBody>
          <a:bodyPr/>
          <a:lstStyle/>
          <a:p>
            <a:fld id="{EF2CBC89-708E-48CD-BCD6-CCB7D6409EDD}" type="slidenum">
              <a:rPr lang="en-US" altLang="zh-CN" smtClean="0"/>
              <a:pPr/>
              <a:t>16</a:t>
            </a:fld>
            <a:endParaRPr lang="en-US" altLang="zh-CN" dirty="0"/>
          </a:p>
        </p:txBody>
      </p:sp>
      <p:sp>
        <p:nvSpPr>
          <p:cNvPr id="8" name="矩形标注 7">
            <a:extLst>
              <a:ext uri="{FF2B5EF4-FFF2-40B4-BE49-F238E27FC236}">
                <a16:creationId xmlns:a16="http://schemas.microsoft.com/office/drawing/2014/main" id="{03BEB7D8-B595-1C47-B599-35A5EBE8A002}"/>
              </a:ext>
            </a:extLst>
          </p:cNvPr>
          <p:cNvSpPr/>
          <p:nvPr/>
        </p:nvSpPr>
        <p:spPr bwMode="auto">
          <a:xfrm>
            <a:off x="1547664" y="3861048"/>
            <a:ext cx="3889375" cy="1944688"/>
          </a:xfrm>
          <a:prstGeom prst="wedgeRectCallout">
            <a:avLst>
              <a:gd name="adj1" fmla="val -30271"/>
              <a:gd name="adj2" fmla="val -123734"/>
            </a:avLst>
          </a:prstGeom>
          <a:solidFill>
            <a:schemeClr val="accent1"/>
          </a:solidFill>
          <a:ln w="9525" cap="flat" cmpd="sng" algn="ctr">
            <a:solidFill>
              <a:schemeClr val="tx1"/>
            </a:solidFill>
            <a:prstDash val="solid"/>
            <a:round/>
            <a:headEnd type="none" w="med" len="med"/>
            <a:tailEnd type="none" w="med" len="med"/>
          </a:ln>
          <a:effectLst/>
        </p:spPr>
        <p:txBody>
          <a:bodyPr wrap="square"/>
          <a:lstStyle/>
          <a:p>
            <a:endParaRPr lang="en-US" altLang="zh-CN" sz="2800" dirty="0">
              <a:latin typeface="黑体" charset="0"/>
              <a:ea typeface="黑体" charset="0"/>
              <a:cs typeface="黑体" charset="0"/>
            </a:endParaRPr>
          </a:p>
          <a:p>
            <a:r>
              <a:rPr lang="zh-CN" altLang="en-US" sz="2800" dirty="0">
                <a:latin typeface="Times New Roman" panose="02020603050405020304" pitchFamily="18" charset="0"/>
                <a:ea typeface="KaiTi" panose="02010609060101010101" pitchFamily="49" charset="-122"/>
                <a:cs typeface="Times New Roman" panose="02020603050405020304" pitchFamily="18" charset="0"/>
              </a:rPr>
              <a:t>如何用</a:t>
            </a:r>
            <a:r>
              <a:rPr lang="en-US" altLang="zh-CN" sz="2800" dirty="0">
                <a:latin typeface="Times New Roman" panose="02020603050405020304" pitchFamily="18" charset="0"/>
                <a:ea typeface="KaiTi" panose="02010609060101010101" pitchFamily="49" charset="-122"/>
                <a:cs typeface="Times New Roman" panose="02020603050405020304" pitchFamily="18" charset="0"/>
              </a:rPr>
              <a:t> Double Counting </a:t>
            </a:r>
            <a:r>
              <a:rPr lang="zh-CN" altLang="en-US" sz="2800" dirty="0">
                <a:latin typeface="Times New Roman" panose="02020603050405020304" pitchFamily="18" charset="0"/>
                <a:ea typeface="KaiTi" panose="02010609060101010101" pitchFamily="49" charset="-122"/>
                <a:cs typeface="Times New Roman" panose="02020603050405020304" pitchFamily="18" charset="0"/>
              </a:rPr>
              <a:t>直接证明这个结论？</a:t>
            </a:r>
            <a:endParaRPr lang="en-US" altLang="zh-CN" sz="28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0600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C7579A8E-CBBE-B045-BDE8-C95D90BF256A}"/>
              </a:ext>
            </a:extLst>
          </p:cNvPr>
          <p:cNvSpPr/>
          <p:nvPr/>
        </p:nvSpPr>
        <p:spPr bwMode="auto">
          <a:xfrm>
            <a:off x="539552" y="2132856"/>
            <a:ext cx="8119254" cy="792088"/>
          </a:xfrm>
          <a:prstGeom prst="rect">
            <a:avLst/>
          </a:prstGeom>
          <a:solidFill>
            <a:srgbClr val="E2F3F9"/>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 name="标题 1">
            <a:extLst>
              <a:ext uri="{FF2B5EF4-FFF2-40B4-BE49-F238E27FC236}">
                <a16:creationId xmlns:a16="http://schemas.microsoft.com/office/drawing/2014/main" id="{FFB7C841-4E52-C24F-8933-69F8B9CF2227}"/>
              </a:ext>
            </a:extLst>
          </p:cNvPr>
          <p:cNvSpPr>
            <a:spLocks noGrp="1"/>
          </p:cNvSpPr>
          <p:nvPr>
            <p:ph type="title"/>
          </p:nvPr>
        </p:nvSpPr>
        <p:spPr/>
        <p:txBody>
          <a:bodyPr/>
          <a:lstStyle/>
          <a:p>
            <a:r>
              <a:rPr kumimoji="1" lang="zh-CN" altLang="en-US" dirty="0"/>
              <a:t>多项式系数</a:t>
            </a:r>
          </a:p>
        </p:txBody>
      </p:sp>
      <p:sp>
        <p:nvSpPr>
          <p:cNvPr id="6" name="内容占位符 5">
            <a:extLst>
              <a:ext uri="{FF2B5EF4-FFF2-40B4-BE49-F238E27FC236}">
                <a16:creationId xmlns:a16="http://schemas.microsoft.com/office/drawing/2014/main" id="{95D49B9C-37AC-AE4A-9003-CD96AADD19DC}"/>
              </a:ext>
            </a:extLst>
          </p:cNvPr>
          <p:cNvSpPr>
            <a:spLocks noGrp="1"/>
          </p:cNvSpPr>
          <p:nvPr>
            <p:ph idx="1"/>
          </p:nvPr>
        </p:nvSpPr>
        <p:spPr/>
        <p:txBody>
          <a:bodyPr/>
          <a:lstStyle/>
          <a:p>
            <a:r>
              <a:rPr kumimoji="1" lang="zh-CN" altLang="en-US" sz="2400" dirty="0"/>
              <a:t>可将二项式定理推广到多项式定理</a:t>
            </a:r>
            <a:r>
              <a:rPr kumimoji="1" lang="en-US" altLang="zh-CN" sz="2400" dirty="0"/>
              <a:t>:</a:t>
            </a:r>
            <a:endParaRPr kumimoji="1" lang="zh-CN" altLang="en-US" sz="2400" dirty="0"/>
          </a:p>
        </p:txBody>
      </p:sp>
      <p:sp>
        <p:nvSpPr>
          <p:cNvPr id="3" name="日期占位符 2">
            <a:extLst>
              <a:ext uri="{FF2B5EF4-FFF2-40B4-BE49-F238E27FC236}">
                <a16:creationId xmlns:a16="http://schemas.microsoft.com/office/drawing/2014/main" id="{5E851E71-4392-C249-8323-510D254EAA46}"/>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4" name="页脚占位符 3">
            <a:extLst>
              <a:ext uri="{FF2B5EF4-FFF2-40B4-BE49-F238E27FC236}">
                <a16:creationId xmlns:a16="http://schemas.microsoft.com/office/drawing/2014/main" id="{151C008F-6ACA-6341-BA3C-10B3AD162617}"/>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F11ED169-FF6D-FC47-8576-9BE548AEDB11}"/>
              </a:ext>
            </a:extLst>
          </p:cNvPr>
          <p:cNvSpPr>
            <a:spLocks noGrp="1"/>
          </p:cNvSpPr>
          <p:nvPr>
            <p:ph type="sldNum" sz="quarter" idx="4"/>
          </p:nvPr>
        </p:nvSpPr>
        <p:spPr/>
        <p:txBody>
          <a:bodyPr/>
          <a:lstStyle/>
          <a:p>
            <a:fld id="{EF2CBC89-708E-48CD-BCD6-CCB7D6409EDD}" type="slidenum">
              <a:rPr lang="en-US" altLang="zh-CN" smtClean="0"/>
              <a:pPr/>
              <a:t>17</a:t>
            </a:fld>
            <a:endParaRPr lang="en-US" altLang="zh-CN" dirty="0"/>
          </a:p>
        </p:txBody>
      </p:sp>
      <p:pic>
        <p:nvPicPr>
          <p:cNvPr id="8" name="图片 7">
            <a:extLst>
              <a:ext uri="{FF2B5EF4-FFF2-40B4-BE49-F238E27FC236}">
                <a16:creationId xmlns:a16="http://schemas.microsoft.com/office/drawing/2014/main" id="{078C1C8D-95D7-894E-9C06-5A7182C617F6}"/>
              </a:ext>
            </a:extLst>
          </p:cNvPr>
          <p:cNvPicPr>
            <a:picLocks noChangeAspect="1"/>
          </p:cNvPicPr>
          <p:nvPr/>
        </p:nvPicPr>
        <p:blipFill>
          <a:blip r:embed="rId3"/>
          <a:stretch>
            <a:fillRect/>
          </a:stretch>
        </p:blipFill>
        <p:spPr>
          <a:xfrm>
            <a:off x="611560" y="2276869"/>
            <a:ext cx="4716016" cy="516803"/>
          </a:xfrm>
          <a:prstGeom prst="rect">
            <a:avLst/>
          </a:prstGeom>
        </p:spPr>
      </p:pic>
      <p:sp>
        <p:nvSpPr>
          <p:cNvPr id="9" name="文本框 8">
            <a:extLst>
              <a:ext uri="{FF2B5EF4-FFF2-40B4-BE49-F238E27FC236}">
                <a16:creationId xmlns:a16="http://schemas.microsoft.com/office/drawing/2014/main" id="{BA504D1A-1918-A64E-9D7E-80E576B17D4A}"/>
              </a:ext>
            </a:extLst>
          </p:cNvPr>
          <p:cNvSpPr txBox="1"/>
          <p:nvPr/>
        </p:nvSpPr>
        <p:spPr>
          <a:xfrm>
            <a:off x="5293821" y="2349561"/>
            <a:ext cx="646331" cy="369332"/>
          </a:xfrm>
          <a:prstGeom prst="rect">
            <a:avLst/>
          </a:prstGeom>
          <a:noFill/>
        </p:spPr>
        <p:txBody>
          <a:bodyPr wrap="none" rtlCol="0">
            <a:spAutoFit/>
          </a:bodyPr>
          <a:lstStyle/>
          <a:p>
            <a:r>
              <a:rPr kumimoji="1" lang="zh-CN" altLang="en-US" dirty="0"/>
              <a:t>其中</a:t>
            </a:r>
          </a:p>
        </p:txBody>
      </p:sp>
      <p:pic>
        <p:nvPicPr>
          <p:cNvPr id="10" name="图片 9">
            <a:extLst>
              <a:ext uri="{FF2B5EF4-FFF2-40B4-BE49-F238E27FC236}">
                <a16:creationId xmlns:a16="http://schemas.microsoft.com/office/drawing/2014/main" id="{0B701CDF-76D0-F146-BBF8-4A5E5A52FC1A}"/>
              </a:ext>
            </a:extLst>
          </p:cNvPr>
          <p:cNvPicPr>
            <a:picLocks noChangeAspect="1"/>
          </p:cNvPicPr>
          <p:nvPr/>
        </p:nvPicPr>
        <p:blipFill>
          <a:blip r:embed="rId4"/>
          <a:stretch>
            <a:fillRect/>
          </a:stretch>
        </p:blipFill>
        <p:spPr>
          <a:xfrm>
            <a:off x="5940153" y="2275826"/>
            <a:ext cx="2592287" cy="443067"/>
          </a:xfrm>
          <a:prstGeom prst="rect">
            <a:avLst/>
          </a:prstGeom>
        </p:spPr>
      </p:pic>
      <p:pic>
        <p:nvPicPr>
          <p:cNvPr id="12" name="图片 11">
            <a:extLst>
              <a:ext uri="{FF2B5EF4-FFF2-40B4-BE49-F238E27FC236}">
                <a16:creationId xmlns:a16="http://schemas.microsoft.com/office/drawing/2014/main" id="{332D7F40-6C0E-D24E-A26B-8AFD4B07A968}"/>
              </a:ext>
            </a:extLst>
          </p:cNvPr>
          <p:cNvPicPr>
            <a:picLocks noChangeAspect="1"/>
          </p:cNvPicPr>
          <p:nvPr/>
        </p:nvPicPr>
        <p:blipFill>
          <a:blip r:embed="rId5"/>
          <a:stretch>
            <a:fillRect/>
          </a:stretch>
        </p:blipFill>
        <p:spPr>
          <a:xfrm>
            <a:off x="827584" y="4386438"/>
            <a:ext cx="8060286" cy="501399"/>
          </a:xfrm>
          <a:prstGeom prst="rect">
            <a:avLst/>
          </a:prstGeom>
        </p:spPr>
      </p:pic>
      <p:pic>
        <p:nvPicPr>
          <p:cNvPr id="13" name="图片 12">
            <a:extLst>
              <a:ext uri="{FF2B5EF4-FFF2-40B4-BE49-F238E27FC236}">
                <a16:creationId xmlns:a16="http://schemas.microsoft.com/office/drawing/2014/main" id="{0232128F-1897-CF48-AD8E-CCD7AE3EC993}"/>
              </a:ext>
            </a:extLst>
          </p:cNvPr>
          <p:cNvPicPr>
            <a:picLocks noChangeAspect="1"/>
          </p:cNvPicPr>
          <p:nvPr/>
        </p:nvPicPr>
        <p:blipFill>
          <a:blip r:embed="rId6"/>
          <a:stretch>
            <a:fillRect/>
          </a:stretch>
        </p:blipFill>
        <p:spPr>
          <a:xfrm>
            <a:off x="742500" y="3728985"/>
            <a:ext cx="5189507" cy="501399"/>
          </a:xfrm>
          <a:prstGeom prst="rect">
            <a:avLst/>
          </a:prstGeom>
        </p:spPr>
      </p:pic>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94C9C1F8-5181-834B-B285-ADDF1829E820}"/>
                  </a:ext>
                </a:extLst>
              </p:cNvPr>
              <p:cNvSpPr/>
              <p:nvPr/>
            </p:nvSpPr>
            <p:spPr>
              <a:xfrm>
                <a:off x="485194" y="3195853"/>
                <a:ext cx="6463070" cy="369332"/>
              </a:xfrm>
              <a:prstGeom prst="rect">
                <a:avLst/>
              </a:prstGeom>
            </p:spPr>
            <p:txBody>
              <a:bodyPr wrap="square">
                <a:spAutoFit/>
              </a:bodyPr>
              <a:lstStyle/>
              <a:p>
                <a:r>
                  <a:rPr lang="zh-CN" altLang="en-US" dirty="0"/>
                  <a:t>我们可以这样考虑</a:t>
                </a:r>
                <a:r>
                  <a:rPr lang="en-US" altLang="zh-CN" dirty="0"/>
                  <a:t>:</a:t>
                </a:r>
                <a:r>
                  <a:rPr lang="zh-CN" altLang="en-US" dirty="0"/>
                  <a:t> 从</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𝑛</m:t>
                        </m:r>
                      </m:e>
                      <m:sub>
                        <m:r>
                          <a:rPr lang="en-US" altLang="zh-CN" i="1" dirty="0" smtClean="0">
                            <a:latin typeface="Cambria Math" panose="02040503050406030204" pitchFamily="18" charset="0"/>
                          </a:rPr>
                          <m:t>1</m:t>
                        </m:r>
                      </m:sub>
                    </m:sSub>
                    <m:r>
                      <a:rPr lang="en-US" altLang="zh-CN" i="1" dirty="0" smtClean="0">
                        <a:latin typeface="Cambria Math" panose="02040503050406030204" pitchFamily="18" charset="0"/>
                      </a:rPr>
                      <m:t>+</m:t>
                    </m:r>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𝑛</m:t>
                        </m:r>
                      </m:e>
                      <m:sub>
                        <m:r>
                          <a:rPr lang="en-US" altLang="zh-CN" i="1" dirty="0" smtClean="0">
                            <a:latin typeface="Cambria Math" panose="02040503050406030204" pitchFamily="18" charset="0"/>
                          </a:rPr>
                          <m:t>2</m:t>
                        </m:r>
                      </m:sub>
                    </m:sSub>
                    <m:r>
                      <a:rPr lang="en-US" altLang="zh-CN" i="1" dirty="0" smtClean="0">
                        <a:latin typeface="Cambria Math" panose="02040503050406030204" pitchFamily="18" charset="0"/>
                      </a:rPr>
                      <m:t>+⋯</m:t>
                    </m:r>
                    <m:r>
                      <a:rPr lang="en-US" altLang="zh-CN" i="1" dirty="0" err="1">
                        <a:latin typeface="Cambria Math" panose="02040503050406030204" pitchFamily="18" charset="0"/>
                      </a:rPr>
                      <m:t>+</m:t>
                    </m:r>
                    <m:sSub>
                      <m:sSubPr>
                        <m:ctrlPr>
                          <a:rPr lang="en-US" altLang="zh-CN" i="1" dirty="0" err="1" smtClean="0">
                            <a:latin typeface="Cambria Math" panose="02040503050406030204" pitchFamily="18" charset="0"/>
                          </a:rPr>
                        </m:ctrlPr>
                      </m:sSubPr>
                      <m:e>
                        <m:r>
                          <a:rPr lang="en-US" altLang="zh-CN" i="1" dirty="0" err="1">
                            <a:latin typeface="Cambria Math" panose="02040503050406030204" pitchFamily="18" charset="0"/>
                          </a:rPr>
                          <m:t>𝑛</m:t>
                        </m:r>
                      </m:e>
                      <m:sub>
                        <m:r>
                          <a:rPr lang="en-US" altLang="zh-CN" i="1" dirty="0" err="1">
                            <a:latin typeface="Cambria Math" panose="02040503050406030204" pitchFamily="18" charset="0"/>
                          </a:rPr>
                          <m:t>𝑡</m:t>
                        </m:r>
                      </m:sub>
                    </m:sSub>
                    <m:r>
                      <a:rPr lang="en-US" altLang="zh-CN" i="1" dirty="0">
                        <a:latin typeface="Cambria Math" panose="02040503050406030204" pitchFamily="18" charset="0"/>
                      </a:rPr>
                      <m:t>=</m:t>
                    </m:r>
                    <m:r>
                      <a:rPr lang="en-US" altLang="zh-CN" i="1" dirty="0">
                        <a:latin typeface="Cambria Math" panose="02040503050406030204" pitchFamily="18" charset="0"/>
                      </a:rPr>
                      <m:t>𝑛</m:t>
                    </m:r>
                  </m:oMath>
                </a14:m>
                <a:r>
                  <a:rPr lang="zh-CN" altLang="en-US" dirty="0"/>
                  <a:t>中选</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𝑛</m:t>
                        </m:r>
                      </m:e>
                      <m:sub>
                        <m:r>
                          <a:rPr lang="en-US" altLang="zh-CN" i="1" dirty="0" smtClean="0">
                            <a:latin typeface="Cambria Math" panose="02040503050406030204" pitchFamily="18" charset="0"/>
                          </a:rPr>
                          <m:t>𝑖</m:t>
                        </m:r>
                      </m:sub>
                    </m:sSub>
                  </m:oMath>
                </a14:m>
                <a:r>
                  <a:rPr lang="en-US" altLang="zh-CN" dirty="0"/>
                  <a:t> </a:t>
                </a:r>
                <a:r>
                  <a:rPr lang="zh-CN" altLang="en-US" dirty="0"/>
                  <a:t>个</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𝑖</m:t>
                        </m:r>
                      </m:sub>
                    </m:sSub>
                  </m:oMath>
                </a14:m>
                <a:r>
                  <a:rPr lang="en-US" altLang="zh-CN" dirty="0"/>
                  <a:t>,</a:t>
                </a:r>
                <a:r>
                  <a:rPr lang="zh-CN" altLang="en-US" dirty="0"/>
                  <a:t> 则有</a:t>
                </a:r>
              </a:p>
            </p:txBody>
          </p:sp>
        </mc:Choice>
        <mc:Fallback xmlns="">
          <p:sp>
            <p:nvSpPr>
              <p:cNvPr id="18" name="矩形 17">
                <a:extLst>
                  <a:ext uri="{FF2B5EF4-FFF2-40B4-BE49-F238E27FC236}">
                    <a16:creationId xmlns:a16="http://schemas.microsoft.com/office/drawing/2014/main" id="{94C9C1F8-5181-834B-B285-ADDF1829E820}"/>
                  </a:ext>
                </a:extLst>
              </p:cNvPr>
              <p:cNvSpPr>
                <a:spLocks noRot="1" noChangeAspect="1" noMove="1" noResize="1" noEditPoints="1" noAdjustHandles="1" noChangeArrowheads="1" noChangeShapeType="1" noTextEdit="1"/>
              </p:cNvSpPr>
              <p:nvPr/>
            </p:nvSpPr>
            <p:spPr>
              <a:xfrm>
                <a:off x="485194" y="3195853"/>
                <a:ext cx="6463070" cy="369332"/>
              </a:xfrm>
              <a:prstGeom prst="rect">
                <a:avLst/>
              </a:prstGeom>
              <a:blipFill>
                <a:blip r:embed="rId7"/>
                <a:stretch>
                  <a:fillRect l="-588" t="-13793" b="-241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45522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8A430E-C1DD-DA44-821E-84DC41E30EDE}"/>
              </a:ext>
            </a:extLst>
          </p:cNvPr>
          <p:cNvSpPr>
            <a:spLocks noGrp="1"/>
          </p:cNvSpPr>
          <p:nvPr>
            <p:ph type="title"/>
          </p:nvPr>
        </p:nvSpPr>
        <p:spPr/>
        <p:txBody>
          <a:bodyPr/>
          <a:lstStyle/>
          <a:p>
            <a:r>
              <a:rPr kumimoji="1" lang="zh-CN" altLang="en-US" dirty="0"/>
              <a:t>用于证明费马小定理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B7537A7-3DC4-DE42-847B-FDAC7359EC7B}"/>
                  </a:ext>
                </a:extLst>
              </p:cNvPr>
              <p:cNvSpPr>
                <a:spLocks noGrp="1"/>
              </p:cNvSpPr>
              <p:nvPr>
                <p:ph idx="1"/>
              </p:nvPr>
            </p:nvSpPr>
            <p:spPr/>
            <p:txBody>
              <a:bodyPr/>
              <a:lstStyle/>
              <a:p>
                <a:pPr lvl="0">
                  <a:lnSpc>
                    <a:spcPct val="150000"/>
                  </a:lnSpc>
                  <a:buClr>
                    <a:srgbClr val="330066"/>
                  </a:buClr>
                </a:pPr>
                <a:r>
                  <a:rPr kumimoji="0" lang="zh-CN" altLang="en-US" sz="2400" b="1" dirty="0">
                    <a:solidFill>
                      <a:srgbClr val="0315BD"/>
                    </a:solidFill>
                  </a:rPr>
                  <a:t>费马小定理</a:t>
                </a:r>
                <a:r>
                  <a:rPr kumimoji="0" lang="en-US" altLang="zh-CN" sz="2400" dirty="0">
                    <a:solidFill>
                      <a:srgbClr val="000000"/>
                    </a:solidFill>
                  </a:rPr>
                  <a:t>. </a:t>
                </a:r>
                <a:r>
                  <a:rPr kumimoji="0" lang="zh-CN" altLang="en-US" sz="2400" dirty="0">
                    <a:solidFill>
                      <a:srgbClr val="000000"/>
                    </a:solidFill>
                  </a:rPr>
                  <a:t>设正整数 </a:t>
                </a:r>
                <a:r>
                  <a:rPr kumimoji="0" lang="en-US" altLang="zh-CN" sz="2400" i="1" dirty="0">
                    <a:solidFill>
                      <a:srgbClr val="000000"/>
                    </a:solidFill>
                  </a:rPr>
                  <a:t>a</a:t>
                </a:r>
                <a:r>
                  <a:rPr kumimoji="0" lang="zh-CN" altLang="en-US" sz="2400" i="1" dirty="0">
                    <a:solidFill>
                      <a:srgbClr val="000000"/>
                    </a:solidFill>
                  </a:rPr>
                  <a:t> </a:t>
                </a:r>
                <a:r>
                  <a:rPr kumimoji="0" lang="zh-CN" altLang="en-US" sz="2400" dirty="0">
                    <a:solidFill>
                      <a:srgbClr val="000000"/>
                    </a:solidFill>
                  </a:rPr>
                  <a:t>不是素数 </a:t>
                </a:r>
                <a:r>
                  <a:rPr kumimoji="0" lang="en-US" altLang="zh-CN" sz="2400" i="1" dirty="0">
                    <a:solidFill>
                      <a:srgbClr val="000000"/>
                    </a:solidFill>
                  </a:rPr>
                  <a:t>p</a:t>
                </a:r>
                <a:r>
                  <a:rPr kumimoji="0" lang="zh-CN" altLang="en-US" sz="2400" i="1" dirty="0">
                    <a:solidFill>
                      <a:srgbClr val="000000"/>
                    </a:solidFill>
                  </a:rPr>
                  <a:t> </a:t>
                </a:r>
                <a:r>
                  <a:rPr kumimoji="0" lang="zh-CN" altLang="en-US" sz="2400" dirty="0">
                    <a:solidFill>
                      <a:srgbClr val="000000"/>
                    </a:solidFill>
                  </a:rPr>
                  <a:t>的倍数，则</a:t>
                </a:r>
                <a:br>
                  <a:rPr kumimoji="0" lang="en-US" altLang="zh-CN" sz="2400" dirty="0">
                    <a:solidFill>
                      <a:srgbClr val="000000"/>
                    </a:solidFill>
                    <a:latin typeface="Cambria Math" panose="02040503050406030204" pitchFamily="18" charset="0"/>
                  </a:rPr>
                </a:br>
                <a14:m>
                  <m:oMath xmlns:m="http://schemas.openxmlformats.org/officeDocument/2006/math">
                    <m:sSup>
                      <m:sSupPr>
                        <m:ctrlPr>
                          <a:rPr kumimoji="0" lang="en-US" altLang="zh-CN" sz="2400" i="1" dirty="0">
                            <a:solidFill>
                              <a:srgbClr val="000000"/>
                            </a:solidFill>
                            <a:latin typeface="Cambria Math" panose="02040503050406030204" pitchFamily="18" charset="0"/>
                          </a:rPr>
                        </m:ctrlPr>
                      </m:sSupPr>
                      <m:e>
                        <m:r>
                          <a:rPr kumimoji="0" lang="en-US" altLang="zh-CN" sz="2400" i="1" dirty="0">
                            <a:solidFill>
                              <a:srgbClr val="000000"/>
                            </a:solidFill>
                            <a:latin typeface="Cambria Math" panose="02040503050406030204" pitchFamily="18" charset="0"/>
                          </a:rPr>
                          <m:t>𝑎</m:t>
                        </m:r>
                      </m:e>
                      <m:sup>
                        <m:r>
                          <a:rPr kumimoji="0" lang="en-US" altLang="zh-CN" sz="2400" i="1" dirty="0">
                            <a:solidFill>
                              <a:srgbClr val="000000"/>
                            </a:solidFill>
                            <a:latin typeface="Cambria Math" panose="02040503050406030204" pitchFamily="18" charset="0"/>
                          </a:rPr>
                          <m:t>𝑝</m:t>
                        </m:r>
                      </m:sup>
                    </m:sSup>
                    <m:r>
                      <a:rPr kumimoji="0" lang="en-US" altLang="zh-CN" sz="2400" i="1" dirty="0">
                        <a:solidFill>
                          <a:srgbClr val="000000"/>
                        </a:solidFill>
                        <a:latin typeface="Cambria Math" panose="02040503050406030204" pitchFamily="18" charset="0"/>
                        <a:ea typeface="Cambria Math" panose="02040503050406030204" pitchFamily="18" charset="0"/>
                      </a:rPr>
                      <m:t>≡</m:t>
                    </m:r>
                    <m:r>
                      <a:rPr kumimoji="0" lang="en-US" altLang="zh-CN" sz="2400" i="1" dirty="0">
                        <a:solidFill>
                          <a:srgbClr val="000000"/>
                        </a:solidFill>
                        <a:latin typeface="Cambria Math" panose="02040503050406030204" pitchFamily="18" charset="0"/>
                        <a:ea typeface="Cambria Math" panose="02040503050406030204" pitchFamily="18" charset="0"/>
                      </a:rPr>
                      <m:t>𝑎</m:t>
                    </m:r>
                    <m:r>
                      <a:rPr kumimoji="0" lang="en-US" altLang="zh-CN" sz="2400" i="1" dirty="0">
                        <a:solidFill>
                          <a:srgbClr val="000000"/>
                        </a:solidFill>
                        <a:latin typeface="Cambria Math" panose="02040503050406030204" pitchFamily="18" charset="0"/>
                        <a:ea typeface="Cambria Math" panose="02040503050406030204" pitchFamily="18" charset="0"/>
                      </a:rPr>
                      <m:t>  (</m:t>
                    </m:r>
                    <m:r>
                      <m:rPr>
                        <m:sty m:val="p"/>
                      </m:rPr>
                      <a:rPr kumimoji="0" lang="en-US" altLang="zh-CN" sz="2400" dirty="0">
                        <a:solidFill>
                          <a:srgbClr val="000000"/>
                        </a:solidFill>
                        <a:latin typeface="Cambria Math" panose="02040503050406030204" pitchFamily="18" charset="0"/>
                        <a:ea typeface="Cambria Math" panose="02040503050406030204" pitchFamily="18" charset="0"/>
                      </a:rPr>
                      <m:t>mod</m:t>
                    </m:r>
                    <m:r>
                      <a:rPr kumimoji="0" lang="en-US" altLang="zh-CN" sz="2400" i="1" dirty="0">
                        <a:solidFill>
                          <a:srgbClr val="000000"/>
                        </a:solidFill>
                        <a:latin typeface="Cambria Math" panose="02040503050406030204" pitchFamily="18" charset="0"/>
                        <a:ea typeface="Cambria Math" panose="02040503050406030204" pitchFamily="18" charset="0"/>
                      </a:rPr>
                      <m:t> </m:t>
                    </m:r>
                    <m:r>
                      <a:rPr kumimoji="0" lang="en-US" altLang="zh-CN" sz="2400" i="1" dirty="0">
                        <a:solidFill>
                          <a:srgbClr val="000000"/>
                        </a:solidFill>
                        <a:latin typeface="Cambria Math" panose="02040503050406030204" pitchFamily="18" charset="0"/>
                        <a:ea typeface="Cambria Math" panose="02040503050406030204" pitchFamily="18" charset="0"/>
                      </a:rPr>
                      <m:t>𝑝</m:t>
                    </m:r>
                    <m:r>
                      <a:rPr kumimoji="0" lang="en-US" altLang="zh-CN" sz="2400" i="1" dirty="0">
                        <a:solidFill>
                          <a:srgbClr val="000000"/>
                        </a:solidFill>
                        <a:latin typeface="Cambria Math" panose="02040503050406030204" pitchFamily="18" charset="0"/>
                        <a:ea typeface="Cambria Math" panose="02040503050406030204" pitchFamily="18" charset="0"/>
                      </a:rPr>
                      <m:t> )</m:t>
                    </m:r>
                  </m:oMath>
                </a14:m>
                <a:endParaRPr kumimoji="0" lang="en-US" altLang="zh-CN" sz="2000" i="1" dirty="0">
                  <a:solidFill>
                    <a:srgbClr val="000000"/>
                  </a:solidFill>
                </a:endParaRPr>
              </a:p>
              <a:p>
                <a:pPr lvl="1">
                  <a:buClr>
                    <a:srgbClr val="669999"/>
                  </a:buClr>
                </a:pPr>
                <a:r>
                  <a:rPr lang="zh-CN" altLang="en-US" sz="2400" dirty="0">
                    <a:solidFill>
                      <a:srgbClr val="000000"/>
                    </a:solidFill>
                    <a:latin typeface="Arial"/>
                  </a:rPr>
                  <a:t>证明概要</a:t>
                </a:r>
                <a:r>
                  <a:rPr lang="en-US" altLang="zh-CN" sz="2400" dirty="0">
                    <a:solidFill>
                      <a:srgbClr val="000000"/>
                    </a:solidFill>
                    <a:latin typeface="Arial"/>
                  </a:rPr>
                  <a:t>:</a:t>
                </a:r>
              </a:p>
              <a:p>
                <a:pPr lvl="2">
                  <a:buClr>
                    <a:srgbClr val="CCCC00"/>
                  </a:buClr>
                </a:pPr>
                <a14:m>
                  <m:oMath xmlns:m="http://schemas.openxmlformats.org/officeDocument/2006/math">
                    <m:sSup>
                      <m:sSupPr>
                        <m:ctrlPr>
                          <a:rPr kumimoji="0" lang="en-US" altLang="zh-CN" sz="2000" i="1" dirty="0">
                            <a:solidFill>
                              <a:srgbClr val="000000"/>
                            </a:solidFill>
                            <a:latin typeface="Cambria Math" panose="02040503050406030204" pitchFamily="18" charset="0"/>
                          </a:rPr>
                        </m:ctrlPr>
                      </m:sSupPr>
                      <m:e>
                        <m:r>
                          <a:rPr kumimoji="0" lang="en-US" altLang="zh-CN" sz="2000" i="1" dirty="0">
                            <a:solidFill>
                              <a:srgbClr val="000000"/>
                            </a:solidFill>
                            <a:latin typeface="Cambria Math" panose="02040503050406030204" pitchFamily="18" charset="0"/>
                          </a:rPr>
                          <m:t>𝑎</m:t>
                        </m:r>
                      </m:e>
                      <m:sup>
                        <m:r>
                          <a:rPr kumimoji="0" lang="en-US" altLang="zh-CN" sz="2000" i="1" dirty="0">
                            <a:solidFill>
                              <a:srgbClr val="000000"/>
                            </a:solidFill>
                            <a:latin typeface="Cambria Math" panose="02040503050406030204" pitchFamily="18" charset="0"/>
                          </a:rPr>
                          <m:t>𝑝</m:t>
                        </m:r>
                      </m:sup>
                    </m:sSup>
                    <m:r>
                      <a:rPr kumimoji="0" lang="en-US" altLang="zh-CN" sz="2000" i="1" dirty="0">
                        <a:solidFill>
                          <a:srgbClr val="000000"/>
                        </a:solidFill>
                        <a:latin typeface="Cambria Math" panose="02040503050406030204" pitchFamily="18" charset="0"/>
                      </a:rPr>
                      <m:t>=</m:t>
                    </m:r>
                    <m:sSup>
                      <m:sSupPr>
                        <m:ctrlPr>
                          <a:rPr kumimoji="0" lang="en-US" altLang="zh-CN" sz="2000" i="1" dirty="0">
                            <a:solidFill>
                              <a:srgbClr val="000000"/>
                            </a:solidFill>
                            <a:latin typeface="Cambria Math" panose="02040503050406030204" pitchFamily="18" charset="0"/>
                          </a:rPr>
                        </m:ctrlPr>
                      </m:sSupPr>
                      <m:e>
                        <m:d>
                          <m:dPr>
                            <m:ctrlPr>
                              <a:rPr kumimoji="0" lang="en-US" altLang="zh-CN" sz="2000" i="1" dirty="0">
                                <a:solidFill>
                                  <a:srgbClr val="000000"/>
                                </a:solidFill>
                                <a:latin typeface="Cambria Math" panose="02040503050406030204" pitchFamily="18" charset="0"/>
                              </a:rPr>
                            </m:ctrlPr>
                          </m:dPr>
                          <m:e>
                            <m:r>
                              <a:rPr kumimoji="0" lang="en-US" altLang="zh-CN" sz="2000" i="1" dirty="0">
                                <a:solidFill>
                                  <a:srgbClr val="000000"/>
                                </a:solidFill>
                                <a:latin typeface="Cambria Math" panose="02040503050406030204" pitchFamily="18" charset="0"/>
                              </a:rPr>
                              <m:t>1+1+…+1</m:t>
                            </m:r>
                          </m:e>
                        </m:d>
                      </m:e>
                      <m:sup>
                        <m:r>
                          <a:rPr kumimoji="0" lang="en-US" altLang="zh-CN" sz="2000" i="1" dirty="0">
                            <a:solidFill>
                              <a:srgbClr val="000000"/>
                            </a:solidFill>
                            <a:latin typeface="Cambria Math" panose="02040503050406030204" pitchFamily="18" charset="0"/>
                          </a:rPr>
                          <m:t>𝑝</m:t>
                        </m:r>
                      </m:sup>
                    </m:sSup>
                    <m:r>
                      <a:rPr kumimoji="0" lang="en-US" altLang="zh-CN" sz="2000" i="1" dirty="0">
                        <a:solidFill>
                          <a:srgbClr val="000000"/>
                        </a:solidFill>
                        <a:latin typeface="Cambria Math" panose="02040503050406030204" pitchFamily="18" charset="0"/>
                      </a:rPr>
                      <m:t>=</m:t>
                    </m:r>
                    <m:nary>
                      <m:naryPr>
                        <m:chr m:val="∑"/>
                        <m:supHide m:val="on"/>
                        <m:ctrlPr>
                          <a:rPr kumimoji="0" lang="en-US" altLang="zh-CN" sz="2000" i="1" dirty="0">
                            <a:solidFill>
                              <a:srgbClr val="000000"/>
                            </a:solidFill>
                            <a:latin typeface="Cambria Math" panose="02040503050406030204" pitchFamily="18" charset="0"/>
                          </a:rPr>
                        </m:ctrlPr>
                      </m:naryPr>
                      <m:sub>
                        <m:sSub>
                          <m:sSubPr>
                            <m:ctrlPr>
                              <a:rPr kumimoji="0" lang="en-US" altLang="zh-CN" sz="2000" i="1" dirty="0">
                                <a:solidFill>
                                  <a:srgbClr val="000000"/>
                                </a:solidFill>
                                <a:latin typeface="Cambria Math" panose="02040503050406030204" pitchFamily="18" charset="0"/>
                              </a:rPr>
                            </m:ctrlPr>
                          </m:sSubPr>
                          <m:e>
                            <m:r>
                              <m:rPr>
                                <m:brk m:alnAt="7"/>
                              </m:rPr>
                              <a:rPr kumimoji="0" lang="en-US" altLang="zh-CN" sz="2000" i="1" dirty="0">
                                <a:solidFill>
                                  <a:srgbClr val="000000"/>
                                </a:solidFill>
                                <a:latin typeface="Cambria Math" panose="02040503050406030204" pitchFamily="18" charset="0"/>
                              </a:rPr>
                              <m:t>𝑘</m:t>
                            </m:r>
                          </m:e>
                          <m:sub>
                            <m:r>
                              <m:rPr>
                                <m:brk m:alnAt="7"/>
                              </m:rPr>
                              <a:rPr kumimoji="0" lang="en-US" altLang="zh-CN" sz="2000" i="1" dirty="0">
                                <a:solidFill>
                                  <a:srgbClr val="000000"/>
                                </a:solidFill>
                                <a:latin typeface="Cambria Math" panose="02040503050406030204" pitchFamily="18" charset="0"/>
                              </a:rPr>
                              <m:t>1</m:t>
                            </m:r>
                          </m:sub>
                        </m:sSub>
                        <m:r>
                          <m:rPr>
                            <m:brk m:alnAt="7"/>
                          </m:rPr>
                          <a:rPr kumimoji="0" lang="en-US" altLang="zh-CN" sz="2000" i="1" dirty="0">
                            <a:solidFill>
                              <a:srgbClr val="000000"/>
                            </a:solidFill>
                            <a:latin typeface="Cambria Math" panose="02040503050406030204" pitchFamily="18" charset="0"/>
                          </a:rPr>
                          <m:t>,</m:t>
                        </m:r>
                        <m:sSub>
                          <m:sSubPr>
                            <m:ctrlPr>
                              <a:rPr kumimoji="0" lang="en-US" altLang="zh-CN" sz="2000" i="1" dirty="0">
                                <a:solidFill>
                                  <a:srgbClr val="000000"/>
                                </a:solidFill>
                                <a:latin typeface="Cambria Math" panose="02040503050406030204" pitchFamily="18" charset="0"/>
                              </a:rPr>
                            </m:ctrlPr>
                          </m:sSubPr>
                          <m:e>
                            <m:r>
                              <m:rPr>
                                <m:brk m:alnAt="7"/>
                              </m:rPr>
                              <a:rPr kumimoji="0" lang="en-US" altLang="zh-CN" sz="2000" i="1" dirty="0">
                                <a:solidFill>
                                  <a:srgbClr val="000000"/>
                                </a:solidFill>
                                <a:latin typeface="Cambria Math" panose="02040503050406030204" pitchFamily="18" charset="0"/>
                              </a:rPr>
                              <m:t>𝑘</m:t>
                            </m:r>
                          </m:e>
                          <m:sub>
                            <m:r>
                              <m:rPr>
                                <m:brk m:alnAt="7"/>
                              </m:rPr>
                              <a:rPr kumimoji="0" lang="en-US" altLang="zh-CN" sz="2000" i="1" dirty="0">
                                <a:solidFill>
                                  <a:srgbClr val="000000"/>
                                </a:solidFill>
                                <a:latin typeface="Cambria Math" panose="02040503050406030204" pitchFamily="18" charset="0"/>
                              </a:rPr>
                              <m:t>2</m:t>
                            </m:r>
                          </m:sub>
                        </m:sSub>
                        <m:r>
                          <m:rPr>
                            <m:brk m:alnAt="7"/>
                          </m:rPr>
                          <a:rPr kumimoji="0" lang="en-US" altLang="zh-CN" sz="2000" i="1" dirty="0">
                            <a:solidFill>
                              <a:srgbClr val="000000"/>
                            </a:solidFill>
                            <a:latin typeface="Cambria Math" panose="02040503050406030204" pitchFamily="18" charset="0"/>
                          </a:rPr>
                          <m:t>,</m:t>
                        </m:r>
                        <m:r>
                          <a:rPr kumimoji="0" lang="en-US" altLang="zh-CN" sz="2000" i="1" dirty="0">
                            <a:solidFill>
                              <a:srgbClr val="000000"/>
                            </a:solidFill>
                            <a:latin typeface="Cambria Math" panose="02040503050406030204" pitchFamily="18" charset="0"/>
                          </a:rPr>
                          <m:t>…,</m:t>
                        </m:r>
                        <m:sSub>
                          <m:sSubPr>
                            <m:ctrlPr>
                              <a:rPr kumimoji="0" lang="en-US" altLang="zh-CN" sz="2000" i="1" dirty="0">
                                <a:solidFill>
                                  <a:srgbClr val="000000"/>
                                </a:solidFill>
                                <a:latin typeface="Cambria Math" panose="02040503050406030204" pitchFamily="18" charset="0"/>
                              </a:rPr>
                            </m:ctrlPr>
                          </m:sSubPr>
                          <m:e>
                            <m:r>
                              <m:rPr>
                                <m:brk m:alnAt="7"/>
                              </m:rPr>
                              <a:rPr kumimoji="0" lang="en-US" altLang="zh-CN" sz="2000" i="1" dirty="0">
                                <a:solidFill>
                                  <a:srgbClr val="000000"/>
                                </a:solidFill>
                                <a:latin typeface="Cambria Math" panose="02040503050406030204" pitchFamily="18" charset="0"/>
                              </a:rPr>
                              <m:t>𝑘</m:t>
                            </m:r>
                          </m:e>
                          <m:sub>
                            <m:r>
                              <m:rPr>
                                <m:brk m:alnAt="7"/>
                              </m:rPr>
                              <a:rPr kumimoji="0" lang="en-US" altLang="zh-CN" sz="2000" i="1" dirty="0">
                                <a:solidFill>
                                  <a:srgbClr val="000000"/>
                                </a:solidFill>
                                <a:latin typeface="Cambria Math" panose="02040503050406030204" pitchFamily="18" charset="0"/>
                              </a:rPr>
                              <m:t>𝑎</m:t>
                            </m:r>
                          </m:sub>
                        </m:sSub>
                      </m:sub>
                      <m:sup/>
                      <m:e>
                        <m:f>
                          <m:fPr>
                            <m:ctrlPr>
                              <a:rPr kumimoji="0" lang="en-US" altLang="zh-CN" sz="2000" i="1" dirty="0">
                                <a:solidFill>
                                  <a:srgbClr val="000000"/>
                                </a:solidFill>
                                <a:latin typeface="Cambria Math" panose="02040503050406030204" pitchFamily="18" charset="0"/>
                              </a:rPr>
                            </m:ctrlPr>
                          </m:fPr>
                          <m:num>
                            <m:r>
                              <a:rPr kumimoji="0" lang="en-US" altLang="zh-CN" sz="2000" i="1" dirty="0">
                                <a:solidFill>
                                  <a:srgbClr val="000000"/>
                                </a:solidFill>
                                <a:latin typeface="Cambria Math" panose="02040503050406030204" pitchFamily="18" charset="0"/>
                              </a:rPr>
                              <m:t>𝑝</m:t>
                            </m:r>
                            <m:r>
                              <a:rPr kumimoji="0" lang="en-US" altLang="zh-CN" sz="2000" i="1" dirty="0">
                                <a:solidFill>
                                  <a:srgbClr val="000000"/>
                                </a:solidFill>
                                <a:latin typeface="Cambria Math" panose="02040503050406030204" pitchFamily="18" charset="0"/>
                              </a:rPr>
                              <m:t>!</m:t>
                            </m:r>
                          </m:num>
                          <m:den>
                            <m:sSub>
                              <m:sSubPr>
                                <m:ctrlPr>
                                  <a:rPr kumimoji="0" lang="en-US" altLang="zh-CN" sz="2000" i="1" dirty="0">
                                    <a:solidFill>
                                      <a:srgbClr val="000000"/>
                                    </a:solidFill>
                                    <a:latin typeface="Cambria Math" panose="02040503050406030204" pitchFamily="18" charset="0"/>
                                  </a:rPr>
                                </m:ctrlPr>
                              </m:sSubPr>
                              <m:e>
                                <m:r>
                                  <m:rPr>
                                    <m:brk m:alnAt="7"/>
                                  </m:rPr>
                                  <a:rPr kumimoji="0" lang="en-US" altLang="zh-CN" sz="2000" i="1" dirty="0">
                                    <a:solidFill>
                                      <a:srgbClr val="000000"/>
                                    </a:solidFill>
                                    <a:latin typeface="Cambria Math" panose="02040503050406030204" pitchFamily="18" charset="0"/>
                                  </a:rPr>
                                  <m:t>𝑘</m:t>
                                </m:r>
                              </m:e>
                              <m:sub>
                                <m:r>
                                  <m:rPr>
                                    <m:brk m:alnAt="7"/>
                                  </m:rPr>
                                  <a:rPr kumimoji="0" lang="en-US" altLang="zh-CN" sz="2000" i="1" dirty="0">
                                    <a:solidFill>
                                      <a:srgbClr val="000000"/>
                                    </a:solidFill>
                                    <a:latin typeface="Cambria Math" panose="02040503050406030204" pitchFamily="18" charset="0"/>
                                  </a:rPr>
                                  <m:t>1</m:t>
                                </m:r>
                              </m:sub>
                            </m:sSub>
                            <m:r>
                              <a:rPr kumimoji="0" lang="en-US" altLang="zh-CN" sz="2000" i="1" dirty="0">
                                <a:solidFill>
                                  <a:srgbClr val="000000"/>
                                </a:solidFill>
                                <a:latin typeface="Cambria Math" panose="02040503050406030204" pitchFamily="18" charset="0"/>
                              </a:rPr>
                              <m:t>!</m:t>
                            </m:r>
                            <m:r>
                              <m:rPr>
                                <m:brk m:alnAt="7"/>
                              </m:rPr>
                              <a:rPr kumimoji="0" lang="en-US" altLang="zh-CN" sz="2000" i="1" dirty="0">
                                <a:solidFill>
                                  <a:srgbClr val="000000"/>
                                </a:solidFill>
                                <a:latin typeface="Cambria Math" panose="02040503050406030204" pitchFamily="18" charset="0"/>
                              </a:rPr>
                              <m:t>,</m:t>
                            </m:r>
                            <m:sSub>
                              <m:sSubPr>
                                <m:ctrlPr>
                                  <a:rPr kumimoji="0" lang="en-US" altLang="zh-CN" sz="2000" i="1" dirty="0">
                                    <a:solidFill>
                                      <a:srgbClr val="000000"/>
                                    </a:solidFill>
                                    <a:latin typeface="Cambria Math" panose="02040503050406030204" pitchFamily="18" charset="0"/>
                                  </a:rPr>
                                </m:ctrlPr>
                              </m:sSubPr>
                              <m:e>
                                <m:r>
                                  <m:rPr>
                                    <m:brk m:alnAt="7"/>
                                  </m:rPr>
                                  <a:rPr kumimoji="0" lang="en-US" altLang="zh-CN" sz="2000" i="1" dirty="0">
                                    <a:solidFill>
                                      <a:srgbClr val="000000"/>
                                    </a:solidFill>
                                    <a:latin typeface="Cambria Math" panose="02040503050406030204" pitchFamily="18" charset="0"/>
                                  </a:rPr>
                                  <m:t>𝑘</m:t>
                                </m:r>
                              </m:e>
                              <m:sub>
                                <m:r>
                                  <m:rPr>
                                    <m:brk m:alnAt="7"/>
                                  </m:rPr>
                                  <a:rPr kumimoji="0" lang="en-US" altLang="zh-CN" sz="2000" i="1" dirty="0">
                                    <a:solidFill>
                                      <a:srgbClr val="000000"/>
                                    </a:solidFill>
                                    <a:latin typeface="Cambria Math" panose="02040503050406030204" pitchFamily="18" charset="0"/>
                                  </a:rPr>
                                  <m:t>2</m:t>
                                </m:r>
                              </m:sub>
                            </m:sSub>
                            <m:r>
                              <a:rPr kumimoji="0" lang="en-US" altLang="zh-CN" sz="2000" i="1" dirty="0">
                                <a:solidFill>
                                  <a:srgbClr val="000000"/>
                                </a:solidFill>
                                <a:latin typeface="Cambria Math" panose="02040503050406030204" pitchFamily="18" charset="0"/>
                              </a:rPr>
                              <m:t>!…</m:t>
                            </m:r>
                            <m:sSub>
                              <m:sSubPr>
                                <m:ctrlPr>
                                  <a:rPr kumimoji="0" lang="en-US" altLang="zh-CN" sz="2000" i="1" dirty="0">
                                    <a:solidFill>
                                      <a:srgbClr val="000000"/>
                                    </a:solidFill>
                                    <a:latin typeface="Cambria Math" panose="02040503050406030204" pitchFamily="18" charset="0"/>
                                  </a:rPr>
                                </m:ctrlPr>
                              </m:sSubPr>
                              <m:e>
                                <m:r>
                                  <m:rPr>
                                    <m:brk m:alnAt="7"/>
                                  </m:rPr>
                                  <a:rPr kumimoji="0" lang="en-US" altLang="zh-CN" sz="2000" i="1" dirty="0">
                                    <a:solidFill>
                                      <a:srgbClr val="000000"/>
                                    </a:solidFill>
                                    <a:latin typeface="Cambria Math" panose="02040503050406030204" pitchFamily="18" charset="0"/>
                                  </a:rPr>
                                  <m:t>𝑘</m:t>
                                </m:r>
                              </m:e>
                              <m:sub>
                                <m:r>
                                  <m:rPr>
                                    <m:brk m:alnAt="7"/>
                                  </m:rPr>
                                  <a:rPr kumimoji="0" lang="en-US" altLang="zh-CN" sz="2000" i="1" dirty="0">
                                    <a:solidFill>
                                      <a:srgbClr val="000000"/>
                                    </a:solidFill>
                                    <a:latin typeface="Cambria Math" panose="02040503050406030204" pitchFamily="18" charset="0"/>
                                  </a:rPr>
                                  <m:t>𝑎</m:t>
                                </m:r>
                              </m:sub>
                            </m:sSub>
                            <m:r>
                              <a:rPr kumimoji="0" lang="en-US" altLang="zh-CN" sz="2000" i="1" dirty="0">
                                <a:solidFill>
                                  <a:srgbClr val="000000"/>
                                </a:solidFill>
                                <a:latin typeface="Cambria Math" panose="02040503050406030204" pitchFamily="18" charset="0"/>
                              </a:rPr>
                              <m:t>!</m:t>
                            </m:r>
                          </m:den>
                        </m:f>
                      </m:e>
                    </m:nary>
                    <m:r>
                      <a:rPr kumimoji="0" lang="en-US" altLang="zh-CN" sz="2000" i="1" dirty="0">
                        <a:solidFill>
                          <a:srgbClr val="000000"/>
                        </a:solidFill>
                        <a:latin typeface="Cambria Math" panose="02040503050406030204" pitchFamily="18" charset="0"/>
                      </a:rPr>
                      <m:t>,</m:t>
                    </m:r>
                    <m:r>
                      <a:rPr kumimoji="0" lang="zh-CN" altLang="en-US" sz="2000" i="1" dirty="0">
                        <a:solidFill>
                          <a:srgbClr val="000000"/>
                        </a:solidFill>
                        <a:latin typeface="Cambria Math" panose="02040503050406030204" pitchFamily="18" charset="0"/>
                      </a:rPr>
                      <m:t> </m:t>
                    </m:r>
                    <m:r>
                      <a:rPr kumimoji="0" lang="en-US" altLang="zh-CN" sz="2000" i="1" dirty="0">
                        <a:solidFill>
                          <a:srgbClr val="000000"/>
                        </a:solidFill>
                        <a:latin typeface="Cambria Math" panose="02040503050406030204" pitchFamily="18" charset="0"/>
                      </a:rPr>
                      <m:t>     </m:t>
                    </m:r>
                    <m:nary>
                      <m:naryPr>
                        <m:chr m:val="∑"/>
                        <m:ctrlPr>
                          <a:rPr kumimoji="0" lang="zh-CN" altLang="en-US" sz="2000" i="1" dirty="0">
                            <a:solidFill>
                              <a:srgbClr val="000000"/>
                            </a:solidFill>
                            <a:latin typeface="Cambria Math" panose="02040503050406030204" pitchFamily="18" charset="0"/>
                          </a:rPr>
                        </m:ctrlPr>
                      </m:naryPr>
                      <m:sub>
                        <m:r>
                          <m:rPr>
                            <m:brk m:alnAt="23"/>
                          </m:rPr>
                          <a:rPr kumimoji="0" lang="en-US" altLang="zh-CN" sz="2000" i="1" dirty="0">
                            <a:solidFill>
                              <a:srgbClr val="000000"/>
                            </a:solidFill>
                            <a:latin typeface="Cambria Math" panose="02040503050406030204" pitchFamily="18" charset="0"/>
                          </a:rPr>
                          <m:t>𝑖</m:t>
                        </m:r>
                        <m:r>
                          <a:rPr kumimoji="0" lang="en-US" altLang="zh-CN" sz="2000" i="1" dirty="0">
                            <a:solidFill>
                              <a:srgbClr val="000000"/>
                            </a:solidFill>
                            <a:latin typeface="Cambria Math" panose="02040503050406030204" pitchFamily="18" charset="0"/>
                          </a:rPr>
                          <m:t>=1</m:t>
                        </m:r>
                      </m:sub>
                      <m:sup>
                        <m:r>
                          <a:rPr kumimoji="0" lang="en-US" altLang="zh-CN" sz="2000" i="1" dirty="0">
                            <a:solidFill>
                              <a:srgbClr val="000000"/>
                            </a:solidFill>
                            <a:latin typeface="Cambria Math" panose="02040503050406030204" pitchFamily="18" charset="0"/>
                          </a:rPr>
                          <m:t>𝑎</m:t>
                        </m:r>
                      </m:sup>
                      <m:e>
                        <m:sSub>
                          <m:sSubPr>
                            <m:ctrlPr>
                              <a:rPr kumimoji="0" lang="en-US" altLang="zh-CN" sz="2000" i="1" dirty="0">
                                <a:solidFill>
                                  <a:srgbClr val="000000"/>
                                </a:solidFill>
                                <a:latin typeface="Cambria Math" panose="02040503050406030204" pitchFamily="18" charset="0"/>
                              </a:rPr>
                            </m:ctrlPr>
                          </m:sSubPr>
                          <m:e>
                            <m:r>
                              <a:rPr kumimoji="0" lang="en-US" altLang="zh-CN" sz="2000" i="1" dirty="0">
                                <a:solidFill>
                                  <a:srgbClr val="000000"/>
                                </a:solidFill>
                                <a:latin typeface="Cambria Math" panose="02040503050406030204" pitchFamily="18" charset="0"/>
                              </a:rPr>
                              <m:t>𝑘</m:t>
                            </m:r>
                          </m:e>
                          <m:sub>
                            <m:r>
                              <a:rPr kumimoji="0" lang="en-US" altLang="zh-CN" sz="2000" i="1" dirty="0">
                                <a:solidFill>
                                  <a:srgbClr val="000000"/>
                                </a:solidFill>
                                <a:latin typeface="Cambria Math" panose="02040503050406030204" pitchFamily="18" charset="0"/>
                              </a:rPr>
                              <m:t>𝑖</m:t>
                            </m:r>
                          </m:sub>
                        </m:sSub>
                        <m:r>
                          <a:rPr kumimoji="0" lang="en-US" altLang="zh-CN" sz="2000" i="1" dirty="0">
                            <a:solidFill>
                              <a:srgbClr val="000000"/>
                            </a:solidFill>
                            <a:latin typeface="Cambria Math" panose="02040503050406030204" pitchFamily="18" charset="0"/>
                          </a:rPr>
                          <m:t>=</m:t>
                        </m:r>
                        <m:r>
                          <a:rPr kumimoji="0" lang="en-US" altLang="zh-CN" sz="2000" i="1" dirty="0">
                            <a:solidFill>
                              <a:srgbClr val="000000"/>
                            </a:solidFill>
                            <a:latin typeface="Cambria Math" panose="02040503050406030204" pitchFamily="18" charset="0"/>
                          </a:rPr>
                          <m:t>𝑝</m:t>
                        </m:r>
                      </m:e>
                    </m:nary>
                    <m:r>
                      <a:rPr kumimoji="0" lang="zh-CN" altLang="en-US" sz="2000" i="1" dirty="0">
                        <a:solidFill>
                          <a:srgbClr val="000000"/>
                        </a:solidFill>
                        <a:latin typeface="Cambria Math" panose="02040503050406030204" pitchFamily="18" charset="0"/>
                      </a:rPr>
                      <m:t> </m:t>
                    </m:r>
                  </m:oMath>
                </a14:m>
                <a:r>
                  <a:rPr lang="en-US" altLang="zh-CN" sz="1500" dirty="0">
                    <a:solidFill>
                      <a:srgbClr val="000000"/>
                    </a:solidFill>
                    <a:latin typeface="Arial"/>
                  </a:rPr>
                  <a:t>    </a:t>
                </a:r>
                <a:br>
                  <a:rPr lang="en-US" altLang="zh-CN" sz="1500" dirty="0">
                    <a:solidFill>
                      <a:srgbClr val="000000"/>
                    </a:solidFill>
                    <a:latin typeface="Arial"/>
                  </a:rPr>
                </a:br>
                <a:r>
                  <a:rPr lang="en-US" altLang="zh-CN" sz="1500" dirty="0">
                    <a:solidFill>
                      <a:srgbClr val="000000"/>
                    </a:solidFill>
                    <a:latin typeface="Arial"/>
                  </a:rPr>
                  <a:t>                                                      (</a:t>
                </a:r>
                <a:r>
                  <a:rPr lang="zh-CN" altLang="en-US" sz="1500" dirty="0">
                    <a:solidFill>
                      <a:srgbClr val="000000"/>
                    </a:solidFill>
                    <a:latin typeface="Arial"/>
                  </a:rPr>
                  <a:t>这是多项式系数</a:t>
                </a:r>
                <a:r>
                  <a:rPr lang="en-US" altLang="zh-CN" sz="1500" dirty="0">
                    <a:solidFill>
                      <a:srgbClr val="000000"/>
                    </a:solidFill>
                    <a:latin typeface="Arial"/>
                  </a:rPr>
                  <a:t>)</a:t>
                </a:r>
              </a:p>
              <a:p>
                <a:pPr lvl="2">
                  <a:buClr>
                    <a:srgbClr val="CCCC00"/>
                  </a:buClr>
                </a:pPr>
                <a:r>
                  <a:rPr lang="zh-CN" altLang="en-US" sz="2000" dirty="0">
                    <a:solidFill>
                      <a:srgbClr val="000000"/>
                    </a:solidFill>
                    <a:latin typeface="Arial"/>
                  </a:rPr>
                  <a:t>而考虑 </a:t>
                </a:r>
                <a14:m>
                  <m:oMath xmlns:m="http://schemas.openxmlformats.org/officeDocument/2006/math">
                    <m:f>
                      <m:fPr>
                        <m:ctrlPr>
                          <a:rPr kumimoji="0" lang="en-US" altLang="zh-CN" sz="1600" i="1" dirty="0">
                            <a:solidFill>
                              <a:srgbClr val="000000"/>
                            </a:solidFill>
                            <a:latin typeface="Cambria Math" panose="02040503050406030204" pitchFamily="18" charset="0"/>
                          </a:rPr>
                        </m:ctrlPr>
                      </m:fPr>
                      <m:num>
                        <m:r>
                          <a:rPr kumimoji="0" lang="en-US" altLang="zh-CN" sz="1600" i="1" dirty="0">
                            <a:solidFill>
                              <a:srgbClr val="000000"/>
                            </a:solidFill>
                            <a:latin typeface="Cambria Math" panose="02040503050406030204" pitchFamily="18" charset="0"/>
                          </a:rPr>
                          <m:t>𝑝</m:t>
                        </m:r>
                        <m:r>
                          <a:rPr kumimoji="0" lang="en-US" altLang="zh-CN" sz="1600" i="1" dirty="0">
                            <a:solidFill>
                              <a:srgbClr val="000000"/>
                            </a:solidFill>
                            <a:latin typeface="Cambria Math" panose="02040503050406030204" pitchFamily="18" charset="0"/>
                          </a:rPr>
                          <m:t>!</m:t>
                        </m:r>
                      </m:num>
                      <m:den>
                        <m:sSub>
                          <m:sSubPr>
                            <m:ctrlPr>
                              <a:rPr kumimoji="0" lang="en-US" altLang="zh-CN" sz="1600" i="1" dirty="0">
                                <a:solidFill>
                                  <a:srgbClr val="000000"/>
                                </a:solidFill>
                                <a:latin typeface="Cambria Math" panose="02040503050406030204" pitchFamily="18" charset="0"/>
                              </a:rPr>
                            </m:ctrlPr>
                          </m:sSubPr>
                          <m:e>
                            <m:r>
                              <m:rPr>
                                <m:brk m:alnAt="7"/>
                              </m:rPr>
                              <a:rPr kumimoji="0" lang="en-US" altLang="zh-CN" sz="1600" i="1" dirty="0">
                                <a:solidFill>
                                  <a:srgbClr val="000000"/>
                                </a:solidFill>
                                <a:latin typeface="Cambria Math" panose="02040503050406030204" pitchFamily="18" charset="0"/>
                              </a:rPr>
                              <m:t>𝑘</m:t>
                            </m:r>
                          </m:e>
                          <m:sub>
                            <m:r>
                              <m:rPr>
                                <m:brk m:alnAt="7"/>
                              </m:rPr>
                              <a:rPr kumimoji="0" lang="en-US" altLang="zh-CN" sz="1600" i="1" dirty="0">
                                <a:solidFill>
                                  <a:srgbClr val="000000"/>
                                </a:solidFill>
                                <a:latin typeface="Cambria Math" panose="02040503050406030204" pitchFamily="18" charset="0"/>
                              </a:rPr>
                              <m:t>1</m:t>
                            </m:r>
                          </m:sub>
                        </m:sSub>
                        <m:r>
                          <a:rPr kumimoji="0" lang="en-US" altLang="zh-CN" sz="1600" i="1" dirty="0">
                            <a:solidFill>
                              <a:srgbClr val="000000"/>
                            </a:solidFill>
                            <a:latin typeface="Cambria Math" panose="02040503050406030204" pitchFamily="18" charset="0"/>
                          </a:rPr>
                          <m:t>!</m:t>
                        </m:r>
                        <m:r>
                          <m:rPr>
                            <m:brk m:alnAt="7"/>
                          </m:rPr>
                          <a:rPr kumimoji="0" lang="en-US" altLang="zh-CN" sz="1600" i="1" dirty="0">
                            <a:solidFill>
                              <a:srgbClr val="000000"/>
                            </a:solidFill>
                            <a:latin typeface="Cambria Math" panose="02040503050406030204" pitchFamily="18" charset="0"/>
                          </a:rPr>
                          <m:t>,</m:t>
                        </m:r>
                        <m:sSub>
                          <m:sSubPr>
                            <m:ctrlPr>
                              <a:rPr kumimoji="0" lang="en-US" altLang="zh-CN" sz="1600" i="1" dirty="0">
                                <a:solidFill>
                                  <a:srgbClr val="000000"/>
                                </a:solidFill>
                                <a:latin typeface="Cambria Math" panose="02040503050406030204" pitchFamily="18" charset="0"/>
                              </a:rPr>
                            </m:ctrlPr>
                          </m:sSubPr>
                          <m:e>
                            <m:r>
                              <m:rPr>
                                <m:brk m:alnAt="7"/>
                              </m:rPr>
                              <a:rPr kumimoji="0" lang="en-US" altLang="zh-CN" sz="1600" i="1" dirty="0">
                                <a:solidFill>
                                  <a:srgbClr val="000000"/>
                                </a:solidFill>
                                <a:latin typeface="Cambria Math" panose="02040503050406030204" pitchFamily="18" charset="0"/>
                              </a:rPr>
                              <m:t>𝑘</m:t>
                            </m:r>
                          </m:e>
                          <m:sub>
                            <m:r>
                              <m:rPr>
                                <m:brk m:alnAt="7"/>
                              </m:rPr>
                              <a:rPr kumimoji="0" lang="en-US" altLang="zh-CN" sz="1600" i="1" dirty="0">
                                <a:solidFill>
                                  <a:srgbClr val="000000"/>
                                </a:solidFill>
                                <a:latin typeface="Cambria Math" panose="02040503050406030204" pitchFamily="18" charset="0"/>
                              </a:rPr>
                              <m:t>2</m:t>
                            </m:r>
                          </m:sub>
                        </m:sSub>
                        <m:r>
                          <a:rPr kumimoji="0" lang="en-US" altLang="zh-CN" sz="1600" i="1" dirty="0">
                            <a:solidFill>
                              <a:srgbClr val="000000"/>
                            </a:solidFill>
                            <a:latin typeface="Cambria Math" panose="02040503050406030204" pitchFamily="18" charset="0"/>
                          </a:rPr>
                          <m:t>!…</m:t>
                        </m:r>
                        <m:sSub>
                          <m:sSubPr>
                            <m:ctrlPr>
                              <a:rPr kumimoji="0" lang="en-US" altLang="zh-CN" sz="1600" i="1" dirty="0">
                                <a:solidFill>
                                  <a:srgbClr val="000000"/>
                                </a:solidFill>
                                <a:latin typeface="Cambria Math" panose="02040503050406030204" pitchFamily="18" charset="0"/>
                              </a:rPr>
                            </m:ctrlPr>
                          </m:sSubPr>
                          <m:e>
                            <m:r>
                              <m:rPr>
                                <m:brk m:alnAt="7"/>
                              </m:rPr>
                              <a:rPr kumimoji="0" lang="en-US" altLang="zh-CN" sz="1600" i="1" dirty="0">
                                <a:solidFill>
                                  <a:srgbClr val="000000"/>
                                </a:solidFill>
                                <a:latin typeface="Cambria Math" panose="02040503050406030204" pitchFamily="18" charset="0"/>
                              </a:rPr>
                              <m:t>𝑘</m:t>
                            </m:r>
                          </m:e>
                          <m:sub>
                            <m:r>
                              <m:rPr>
                                <m:brk m:alnAt="7"/>
                              </m:rPr>
                              <a:rPr kumimoji="0" lang="en-US" altLang="zh-CN" sz="1600" i="1" dirty="0">
                                <a:solidFill>
                                  <a:srgbClr val="000000"/>
                                </a:solidFill>
                                <a:latin typeface="Cambria Math" panose="02040503050406030204" pitchFamily="18" charset="0"/>
                              </a:rPr>
                              <m:t>𝑎</m:t>
                            </m:r>
                          </m:sub>
                        </m:sSub>
                        <m:r>
                          <a:rPr kumimoji="0" lang="en-US" altLang="zh-CN" sz="1600" i="1" dirty="0">
                            <a:solidFill>
                              <a:srgbClr val="000000"/>
                            </a:solidFill>
                            <a:latin typeface="Cambria Math" panose="02040503050406030204" pitchFamily="18" charset="0"/>
                          </a:rPr>
                          <m:t>!</m:t>
                        </m:r>
                      </m:den>
                    </m:f>
                  </m:oMath>
                </a14:m>
                <a:r>
                  <a:rPr lang="zh-CN" altLang="en-US" sz="1600" dirty="0">
                    <a:solidFill>
                      <a:srgbClr val="000000"/>
                    </a:solidFill>
                    <a:latin typeface="Arial"/>
                  </a:rPr>
                  <a:t> </a:t>
                </a:r>
                <a:r>
                  <a:rPr lang="en-US" altLang="zh-CN" sz="1600" dirty="0">
                    <a:solidFill>
                      <a:srgbClr val="000000"/>
                    </a:solidFill>
                    <a:latin typeface="Arial"/>
                  </a:rPr>
                  <a:t>,</a:t>
                </a:r>
                <a:r>
                  <a:rPr lang="zh-CN" altLang="en-US" sz="1600" dirty="0">
                    <a:solidFill>
                      <a:srgbClr val="000000"/>
                    </a:solidFill>
                    <a:latin typeface="Arial"/>
                  </a:rPr>
                  <a:t> 若其中没有</a:t>
                </a:r>
                <a14:m>
                  <m:oMath xmlns:m="http://schemas.openxmlformats.org/officeDocument/2006/math">
                    <m:sSub>
                      <m:sSubPr>
                        <m:ctrlPr>
                          <a:rPr kumimoji="0" lang="en-US" altLang="zh-CN" sz="1600" i="1" dirty="0">
                            <a:solidFill>
                              <a:srgbClr val="000000"/>
                            </a:solidFill>
                            <a:latin typeface="Cambria Math" panose="02040503050406030204" pitchFamily="18" charset="0"/>
                          </a:rPr>
                        </m:ctrlPr>
                      </m:sSubPr>
                      <m:e>
                        <m:r>
                          <a:rPr kumimoji="0" lang="en-US" altLang="zh-CN" sz="1600" i="1" dirty="0">
                            <a:solidFill>
                              <a:srgbClr val="000000"/>
                            </a:solidFill>
                            <a:latin typeface="Cambria Math" panose="02040503050406030204" pitchFamily="18" charset="0"/>
                          </a:rPr>
                          <m:t>𝑘</m:t>
                        </m:r>
                      </m:e>
                      <m:sub>
                        <m:r>
                          <a:rPr kumimoji="0" lang="en-US" altLang="zh-CN" sz="1600" i="1" dirty="0">
                            <a:solidFill>
                              <a:srgbClr val="000000"/>
                            </a:solidFill>
                            <a:latin typeface="Cambria Math" panose="02040503050406030204" pitchFamily="18" charset="0"/>
                          </a:rPr>
                          <m:t>𝑖</m:t>
                        </m:r>
                      </m:sub>
                    </m:sSub>
                    <m:r>
                      <a:rPr kumimoji="0" lang="en-US" altLang="zh-CN" sz="1600" i="1" dirty="0">
                        <a:solidFill>
                          <a:srgbClr val="000000"/>
                        </a:solidFill>
                        <a:latin typeface="Cambria Math" panose="02040503050406030204" pitchFamily="18" charset="0"/>
                      </a:rPr>
                      <m:t>=</m:t>
                    </m:r>
                    <m:r>
                      <a:rPr kumimoji="0" lang="en-US" altLang="zh-CN" sz="1600" i="1" dirty="0">
                        <a:solidFill>
                          <a:srgbClr val="000000"/>
                        </a:solidFill>
                        <a:latin typeface="Cambria Math" panose="02040503050406030204" pitchFamily="18" charset="0"/>
                      </a:rPr>
                      <m:t>𝑝</m:t>
                    </m:r>
                    <m:r>
                      <a:rPr kumimoji="0" lang="en-US" altLang="zh-CN" sz="1600" dirty="0">
                        <a:solidFill>
                          <a:srgbClr val="000000"/>
                        </a:solidFill>
                        <a:latin typeface="Cambria Math" panose="02040503050406030204" pitchFamily="18" charset="0"/>
                      </a:rPr>
                      <m:t> </m:t>
                    </m:r>
                  </m:oMath>
                </a14:m>
                <a:r>
                  <a:rPr lang="en-US" altLang="zh-CN" sz="1600" dirty="0">
                    <a:solidFill>
                      <a:srgbClr val="000000"/>
                    </a:solidFill>
                    <a:latin typeface="Arial"/>
                  </a:rPr>
                  <a:t>, </a:t>
                </a:r>
                <a:r>
                  <a:rPr lang="zh-CN" altLang="en-US" sz="1600" dirty="0">
                    <a:solidFill>
                      <a:srgbClr val="000000"/>
                    </a:solidFill>
                    <a:latin typeface="Arial"/>
                  </a:rPr>
                  <a:t>则 </a:t>
                </a:r>
                <a14:m>
                  <m:oMath xmlns:m="http://schemas.openxmlformats.org/officeDocument/2006/math">
                    <m:f>
                      <m:fPr>
                        <m:ctrlPr>
                          <a:rPr kumimoji="0" lang="en-US" altLang="zh-CN" sz="1600" i="1" dirty="0">
                            <a:solidFill>
                              <a:srgbClr val="000000"/>
                            </a:solidFill>
                            <a:latin typeface="Cambria Math" panose="02040503050406030204" pitchFamily="18" charset="0"/>
                          </a:rPr>
                        </m:ctrlPr>
                      </m:fPr>
                      <m:num>
                        <m:r>
                          <a:rPr kumimoji="0" lang="en-US" altLang="zh-CN" sz="1600" i="1" dirty="0">
                            <a:solidFill>
                              <a:srgbClr val="000000"/>
                            </a:solidFill>
                            <a:latin typeface="Cambria Math" panose="02040503050406030204" pitchFamily="18" charset="0"/>
                          </a:rPr>
                          <m:t>𝑝</m:t>
                        </m:r>
                        <m:r>
                          <a:rPr kumimoji="0" lang="en-US" altLang="zh-CN" sz="1600" i="1" dirty="0">
                            <a:solidFill>
                              <a:srgbClr val="000000"/>
                            </a:solidFill>
                            <a:latin typeface="Cambria Math" panose="02040503050406030204" pitchFamily="18" charset="0"/>
                          </a:rPr>
                          <m:t>!</m:t>
                        </m:r>
                      </m:num>
                      <m:den>
                        <m:sSub>
                          <m:sSubPr>
                            <m:ctrlPr>
                              <a:rPr kumimoji="0" lang="en-US" altLang="zh-CN" sz="1600" i="1" dirty="0">
                                <a:solidFill>
                                  <a:srgbClr val="000000"/>
                                </a:solidFill>
                                <a:latin typeface="Cambria Math" panose="02040503050406030204" pitchFamily="18" charset="0"/>
                              </a:rPr>
                            </m:ctrlPr>
                          </m:sSubPr>
                          <m:e>
                            <m:r>
                              <m:rPr>
                                <m:brk m:alnAt="7"/>
                              </m:rPr>
                              <a:rPr kumimoji="0" lang="en-US" altLang="zh-CN" sz="1600" i="1" dirty="0">
                                <a:solidFill>
                                  <a:srgbClr val="000000"/>
                                </a:solidFill>
                                <a:latin typeface="Cambria Math" panose="02040503050406030204" pitchFamily="18" charset="0"/>
                              </a:rPr>
                              <m:t>𝑘</m:t>
                            </m:r>
                          </m:e>
                          <m:sub>
                            <m:r>
                              <m:rPr>
                                <m:brk m:alnAt="7"/>
                              </m:rPr>
                              <a:rPr kumimoji="0" lang="en-US" altLang="zh-CN" sz="1600" i="1" dirty="0">
                                <a:solidFill>
                                  <a:srgbClr val="000000"/>
                                </a:solidFill>
                                <a:latin typeface="Cambria Math" panose="02040503050406030204" pitchFamily="18" charset="0"/>
                              </a:rPr>
                              <m:t>1</m:t>
                            </m:r>
                          </m:sub>
                        </m:sSub>
                        <m:r>
                          <a:rPr kumimoji="0" lang="en-US" altLang="zh-CN" sz="1600" i="1" dirty="0">
                            <a:solidFill>
                              <a:srgbClr val="000000"/>
                            </a:solidFill>
                            <a:latin typeface="Cambria Math" panose="02040503050406030204" pitchFamily="18" charset="0"/>
                          </a:rPr>
                          <m:t>!</m:t>
                        </m:r>
                        <m:r>
                          <m:rPr>
                            <m:brk m:alnAt="7"/>
                          </m:rPr>
                          <a:rPr kumimoji="0" lang="en-US" altLang="zh-CN" sz="1600" i="1" dirty="0">
                            <a:solidFill>
                              <a:srgbClr val="000000"/>
                            </a:solidFill>
                            <a:latin typeface="Cambria Math" panose="02040503050406030204" pitchFamily="18" charset="0"/>
                          </a:rPr>
                          <m:t>,</m:t>
                        </m:r>
                        <m:sSub>
                          <m:sSubPr>
                            <m:ctrlPr>
                              <a:rPr kumimoji="0" lang="en-US" altLang="zh-CN" sz="1600" i="1" dirty="0">
                                <a:solidFill>
                                  <a:srgbClr val="000000"/>
                                </a:solidFill>
                                <a:latin typeface="Cambria Math" panose="02040503050406030204" pitchFamily="18" charset="0"/>
                              </a:rPr>
                            </m:ctrlPr>
                          </m:sSubPr>
                          <m:e>
                            <m:r>
                              <m:rPr>
                                <m:brk m:alnAt="7"/>
                              </m:rPr>
                              <a:rPr kumimoji="0" lang="en-US" altLang="zh-CN" sz="1600" i="1" dirty="0">
                                <a:solidFill>
                                  <a:srgbClr val="000000"/>
                                </a:solidFill>
                                <a:latin typeface="Cambria Math" panose="02040503050406030204" pitchFamily="18" charset="0"/>
                              </a:rPr>
                              <m:t>𝑘</m:t>
                            </m:r>
                          </m:e>
                          <m:sub>
                            <m:r>
                              <m:rPr>
                                <m:brk m:alnAt="7"/>
                              </m:rPr>
                              <a:rPr kumimoji="0" lang="en-US" altLang="zh-CN" sz="1600" i="1" dirty="0">
                                <a:solidFill>
                                  <a:srgbClr val="000000"/>
                                </a:solidFill>
                                <a:latin typeface="Cambria Math" panose="02040503050406030204" pitchFamily="18" charset="0"/>
                              </a:rPr>
                              <m:t>2</m:t>
                            </m:r>
                          </m:sub>
                        </m:sSub>
                        <m:r>
                          <a:rPr kumimoji="0" lang="en-US" altLang="zh-CN" sz="1600" i="1" dirty="0">
                            <a:solidFill>
                              <a:srgbClr val="000000"/>
                            </a:solidFill>
                            <a:latin typeface="Cambria Math" panose="02040503050406030204" pitchFamily="18" charset="0"/>
                          </a:rPr>
                          <m:t>!…</m:t>
                        </m:r>
                        <m:sSub>
                          <m:sSubPr>
                            <m:ctrlPr>
                              <a:rPr kumimoji="0" lang="en-US" altLang="zh-CN" sz="1600" i="1" dirty="0">
                                <a:solidFill>
                                  <a:srgbClr val="000000"/>
                                </a:solidFill>
                                <a:latin typeface="Cambria Math" panose="02040503050406030204" pitchFamily="18" charset="0"/>
                              </a:rPr>
                            </m:ctrlPr>
                          </m:sSubPr>
                          <m:e>
                            <m:r>
                              <m:rPr>
                                <m:brk m:alnAt="7"/>
                              </m:rPr>
                              <a:rPr kumimoji="0" lang="en-US" altLang="zh-CN" sz="1600" i="1" dirty="0">
                                <a:solidFill>
                                  <a:srgbClr val="000000"/>
                                </a:solidFill>
                                <a:latin typeface="Cambria Math" panose="02040503050406030204" pitchFamily="18" charset="0"/>
                              </a:rPr>
                              <m:t>𝑘</m:t>
                            </m:r>
                          </m:e>
                          <m:sub>
                            <m:r>
                              <m:rPr>
                                <m:brk m:alnAt="7"/>
                              </m:rPr>
                              <a:rPr kumimoji="0" lang="en-US" altLang="zh-CN" sz="1600" i="1" dirty="0">
                                <a:solidFill>
                                  <a:srgbClr val="000000"/>
                                </a:solidFill>
                                <a:latin typeface="Cambria Math" panose="02040503050406030204" pitchFamily="18" charset="0"/>
                              </a:rPr>
                              <m:t>𝑎</m:t>
                            </m:r>
                          </m:sub>
                        </m:sSub>
                        <m:r>
                          <a:rPr kumimoji="0" lang="en-US" altLang="zh-CN" sz="1600" i="1" dirty="0">
                            <a:solidFill>
                              <a:srgbClr val="000000"/>
                            </a:solidFill>
                            <a:latin typeface="Cambria Math" panose="02040503050406030204" pitchFamily="18" charset="0"/>
                          </a:rPr>
                          <m:t>!</m:t>
                        </m:r>
                      </m:den>
                    </m:f>
                  </m:oMath>
                </a14:m>
                <a:r>
                  <a:rPr lang="zh-CN" altLang="en-US" sz="1600" dirty="0">
                    <a:solidFill>
                      <a:srgbClr val="000000"/>
                    </a:solidFill>
                    <a:latin typeface="Arial"/>
                  </a:rPr>
                  <a:t> </a:t>
                </a:r>
                <a14:m>
                  <m:oMath xmlns:m="http://schemas.openxmlformats.org/officeDocument/2006/math">
                    <m:r>
                      <a:rPr kumimoji="0" lang="en-US" altLang="zh-CN" sz="1600" i="1" dirty="0">
                        <a:solidFill>
                          <a:srgbClr val="000000"/>
                        </a:solidFill>
                        <a:latin typeface="Cambria Math" panose="02040503050406030204" pitchFamily="18" charset="0"/>
                        <a:ea typeface="Cambria Math" panose="02040503050406030204" pitchFamily="18" charset="0"/>
                      </a:rPr>
                      <m:t>≡0</m:t>
                    </m:r>
                    <m:r>
                      <a:rPr kumimoji="0" lang="zh-CN" altLang="en-US" sz="1600" i="1" dirty="0">
                        <a:solidFill>
                          <a:srgbClr val="000000"/>
                        </a:solidFill>
                        <a:latin typeface="Cambria Math" panose="02040503050406030204" pitchFamily="18" charset="0"/>
                        <a:ea typeface="Cambria Math" panose="02040503050406030204" pitchFamily="18" charset="0"/>
                      </a:rPr>
                      <m:t>  </m:t>
                    </m:r>
                    <m:r>
                      <a:rPr kumimoji="0" lang="en-US" altLang="zh-CN" sz="1600" i="1" dirty="0">
                        <a:solidFill>
                          <a:srgbClr val="000000"/>
                        </a:solidFill>
                        <a:latin typeface="Cambria Math" panose="02040503050406030204" pitchFamily="18" charset="0"/>
                        <a:ea typeface="Cambria Math" panose="02040503050406030204" pitchFamily="18" charset="0"/>
                      </a:rPr>
                      <m:t>(</m:t>
                    </m:r>
                    <m:r>
                      <m:rPr>
                        <m:sty m:val="p"/>
                      </m:rPr>
                      <a:rPr kumimoji="0" lang="en-US" altLang="zh-CN" sz="1600" dirty="0">
                        <a:solidFill>
                          <a:srgbClr val="000000"/>
                        </a:solidFill>
                        <a:latin typeface="Cambria Math" panose="02040503050406030204" pitchFamily="18" charset="0"/>
                        <a:ea typeface="Cambria Math" panose="02040503050406030204" pitchFamily="18" charset="0"/>
                      </a:rPr>
                      <m:t>mod</m:t>
                    </m:r>
                    <m:r>
                      <a:rPr kumimoji="0" lang="zh-CN" altLang="en-US" sz="1600" i="1" dirty="0">
                        <a:solidFill>
                          <a:srgbClr val="000000"/>
                        </a:solidFill>
                        <a:latin typeface="Cambria Math" panose="02040503050406030204" pitchFamily="18" charset="0"/>
                        <a:ea typeface="Cambria Math" panose="02040503050406030204" pitchFamily="18" charset="0"/>
                      </a:rPr>
                      <m:t> </m:t>
                    </m:r>
                    <m:r>
                      <a:rPr kumimoji="0" lang="en-US" altLang="zh-CN" sz="1600" i="1" dirty="0">
                        <a:solidFill>
                          <a:srgbClr val="000000"/>
                        </a:solidFill>
                        <a:latin typeface="Cambria Math" panose="02040503050406030204" pitchFamily="18" charset="0"/>
                        <a:ea typeface="Cambria Math" panose="02040503050406030204" pitchFamily="18" charset="0"/>
                      </a:rPr>
                      <m:t>𝑝</m:t>
                    </m:r>
                    <m:r>
                      <a:rPr kumimoji="0" lang="en-US" altLang="zh-CN" sz="1600" i="1" dirty="0">
                        <a:solidFill>
                          <a:srgbClr val="000000"/>
                        </a:solidFill>
                        <a:latin typeface="Cambria Math" panose="02040503050406030204" pitchFamily="18" charset="0"/>
                        <a:ea typeface="Cambria Math" panose="02040503050406030204" pitchFamily="18" charset="0"/>
                      </a:rPr>
                      <m:t>)</m:t>
                    </m:r>
                  </m:oMath>
                </a14:m>
                <a:r>
                  <a:rPr lang="zh-CN" altLang="en-US" sz="1600" dirty="0">
                    <a:solidFill>
                      <a:srgbClr val="000000"/>
                    </a:solidFill>
                    <a:latin typeface="Arial"/>
                  </a:rPr>
                  <a:t> </a:t>
                </a:r>
                <a:r>
                  <a:rPr lang="en-US" altLang="zh-CN" sz="1600" dirty="0">
                    <a:solidFill>
                      <a:srgbClr val="000000"/>
                    </a:solidFill>
                    <a:latin typeface="Arial"/>
                  </a:rPr>
                  <a:t>,</a:t>
                </a:r>
                <a:br>
                  <a:rPr lang="en-US" altLang="zh-CN" sz="1600" dirty="0">
                    <a:solidFill>
                      <a:srgbClr val="000000"/>
                    </a:solidFill>
                    <a:latin typeface="Arial"/>
                  </a:rPr>
                </a:br>
                <a:r>
                  <a:rPr lang="zh-CN" altLang="en-US" sz="1600" dirty="0">
                    <a:solidFill>
                      <a:srgbClr val="000000"/>
                    </a:solidFill>
                    <a:latin typeface="Arial"/>
                  </a:rPr>
                  <a:t>若有</a:t>
                </a:r>
                <a14:m>
                  <m:oMath xmlns:m="http://schemas.openxmlformats.org/officeDocument/2006/math">
                    <m:sSub>
                      <m:sSubPr>
                        <m:ctrlPr>
                          <a:rPr kumimoji="0" lang="en-US" altLang="zh-CN" sz="1600" i="1" dirty="0">
                            <a:solidFill>
                              <a:srgbClr val="000000"/>
                            </a:solidFill>
                            <a:latin typeface="Cambria Math" panose="02040503050406030204" pitchFamily="18" charset="0"/>
                          </a:rPr>
                        </m:ctrlPr>
                      </m:sSubPr>
                      <m:e>
                        <m:r>
                          <a:rPr kumimoji="0" lang="en-US" altLang="zh-CN" sz="1600" i="1" dirty="0">
                            <a:solidFill>
                              <a:srgbClr val="000000"/>
                            </a:solidFill>
                            <a:latin typeface="Cambria Math" panose="02040503050406030204" pitchFamily="18" charset="0"/>
                          </a:rPr>
                          <m:t>𝑘</m:t>
                        </m:r>
                      </m:e>
                      <m:sub>
                        <m:r>
                          <a:rPr kumimoji="0" lang="en-US" altLang="zh-CN" sz="1600" i="1" dirty="0">
                            <a:solidFill>
                              <a:srgbClr val="000000"/>
                            </a:solidFill>
                            <a:latin typeface="Cambria Math" panose="02040503050406030204" pitchFamily="18" charset="0"/>
                          </a:rPr>
                          <m:t>𝑖</m:t>
                        </m:r>
                      </m:sub>
                    </m:sSub>
                    <m:r>
                      <a:rPr kumimoji="0" lang="en-US" altLang="zh-CN" sz="1600" i="1" dirty="0">
                        <a:solidFill>
                          <a:srgbClr val="000000"/>
                        </a:solidFill>
                        <a:latin typeface="Cambria Math" panose="02040503050406030204" pitchFamily="18" charset="0"/>
                      </a:rPr>
                      <m:t>=</m:t>
                    </m:r>
                    <m:r>
                      <a:rPr kumimoji="0" lang="en-US" altLang="zh-CN" sz="1600" i="1" dirty="0">
                        <a:solidFill>
                          <a:srgbClr val="000000"/>
                        </a:solidFill>
                        <a:latin typeface="Cambria Math" panose="02040503050406030204" pitchFamily="18" charset="0"/>
                      </a:rPr>
                      <m:t>𝑝</m:t>
                    </m:r>
                    <m:r>
                      <a:rPr kumimoji="0" lang="en-US" altLang="zh-CN" sz="1600" dirty="0">
                        <a:solidFill>
                          <a:srgbClr val="000000"/>
                        </a:solidFill>
                        <a:latin typeface="Cambria Math" panose="02040503050406030204" pitchFamily="18" charset="0"/>
                      </a:rPr>
                      <m:t> </m:t>
                    </m:r>
                  </m:oMath>
                </a14:m>
                <a:r>
                  <a:rPr lang="en-US" altLang="zh-CN" sz="1600" dirty="0">
                    <a:solidFill>
                      <a:srgbClr val="000000"/>
                    </a:solidFill>
                    <a:latin typeface="Arial"/>
                  </a:rPr>
                  <a:t>, </a:t>
                </a:r>
                <a:r>
                  <a:rPr lang="zh-CN" altLang="en-US" sz="1600" dirty="0">
                    <a:solidFill>
                      <a:srgbClr val="000000"/>
                    </a:solidFill>
                    <a:latin typeface="Arial"/>
                  </a:rPr>
                  <a:t>则其它</a:t>
                </a:r>
                <a14:m>
                  <m:oMath xmlns:m="http://schemas.openxmlformats.org/officeDocument/2006/math">
                    <m:sSub>
                      <m:sSubPr>
                        <m:ctrlPr>
                          <a:rPr kumimoji="0" lang="en-US" altLang="zh-CN" sz="1600" i="1" dirty="0">
                            <a:solidFill>
                              <a:srgbClr val="000000"/>
                            </a:solidFill>
                            <a:latin typeface="Cambria Math" panose="02040503050406030204" pitchFamily="18" charset="0"/>
                          </a:rPr>
                        </m:ctrlPr>
                      </m:sSubPr>
                      <m:e>
                        <m:r>
                          <a:rPr kumimoji="0" lang="en-US" altLang="zh-CN" sz="1600" i="1" dirty="0">
                            <a:solidFill>
                              <a:srgbClr val="000000"/>
                            </a:solidFill>
                            <a:latin typeface="Cambria Math" panose="02040503050406030204" pitchFamily="18" charset="0"/>
                          </a:rPr>
                          <m:t>𝑘</m:t>
                        </m:r>
                      </m:e>
                      <m:sub>
                        <m:r>
                          <a:rPr kumimoji="0" lang="en-US" altLang="zh-CN" sz="1600" i="1" dirty="0">
                            <a:solidFill>
                              <a:srgbClr val="000000"/>
                            </a:solidFill>
                            <a:latin typeface="Cambria Math" panose="02040503050406030204" pitchFamily="18" charset="0"/>
                          </a:rPr>
                          <m:t>𝑗</m:t>
                        </m:r>
                      </m:sub>
                    </m:sSub>
                    <m:r>
                      <a:rPr kumimoji="0" lang="en-US" altLang="zh-CN" sz="1600" i="1" dirty="0">
                        <a:solidFill>
                          <a:srgbClr val="000000"/>
                        </a:solidFill>
                        <a:latin typeface="Cambria Math" panose="02040503050406030204" pitchFamily="18" charset="0"/>
                      </a:rPr>
                      <m:t>=0</m:t>
                    </m:r>
                  </m:oMath>
                </a14:m>
                <a:r>
                  <a:rPr lang="en-US" altLang="zh-CN" sz="1600" dirty="0">
                    <a:solidFill>
                      <a:srgbClr val="000000"/>
                    </a:solidFill>
                    <a:latin typeface="Arial"/>
                  </a:rPr>
                  <a:t>,  </a:t>
                </a:r>
                <a:r>
                  <a:rPr lang="zh-CN" altLang="en-US" sz="1600" dirty="0">
                    <a:solidFill>
                      <a:srgbClr val="000000"/>
                    </a:solidFill>
                    <a:latin typeface="Arial"/>
                  </a:rPr>
                  <a:t>于是 </a:t>
                </a:r>
                <a14:m>
                  <m:oMath xmlns:m="http://schemas.openxmlformats.org/officeDocument/2006/math">
                    <m:f>
                      <m:fPr>
                        <m:ctrlPr>
                          <a:rPr kumimoji="0" lang="en-US" altLang="zh-CN" sz="1600" i="1" dirty="0">
                            <a:solidFill>
                              <a:srgbClr val="000000"/>
                            </a:solidFill>
                            <a:latin typeface="Cambria Math" panose="02040503050406030204" pitchFamily="18" charset="0"/>
                          </a:rPr>
                        </m:ctrlPr>
                      </m:fPr>
                      <m:num>
                        <m:r>
                          <a:rPr kumimoji="0" lang="en-US" altLang="zh-CN" sz="1600" i="1" dirty="0">
                            <a:solidFill>
                              <a:srgbClr val="000000"/>
                            </a:solidFill>
                            <a:latin typeface="Cambria Math" panose="02040503050406030204" pitchFamily="18" charset="0"/>
                          </a:rPr>
                          <m:t>𝑝</m:t>
                        </m:r>
                        <m:r>
                          <a:rPr kumimoji="0" lang="en-US" altLang="zh-CN" sz="1600" i="1" dirty="0">
                            <a:solidFill>
                              <a:srgbClr val="000000"/>
                            </a:solidFill>
                            <a:latin typeface="Cambria Math" panose="02040503050406030204" pitchFamily="18" charset="0"/>
                          </a:rPr>
                          <m:t>!</m:t>
                        </m:r>
                      </m:num>
                      <m:den>
                        <m:sSub>
                          <m:sSubPr>
                            <m:ctrlPr>
                              <a:rPr kumimoji="0" lang="en-US" altLang="zh-CN" sz="1600" i="1" dirty="0">
                                <a:solidFill>
                                  <a:srgbClr val="000000"/>
                                </a:solidFill>
                                <a:latin typeface="Cambria Math" panose="02040503050406030204" pitchFamily="18" charset="0"/>
                              </a:rPr>
                            </m:ctrlPr>
                          </m:sSubPr>
                          <m:e>
                            <m:r>
                              <m:rPr>
                                <m:brk m:alnAt="7"/>
                              </m:rPr>
                              <a:rPr kumimoji="0" lang="en-US" altLang="zh-CN" sz="1600" i="1" dirty="0">
                                <a:solidFill>
                                  <a:srgbClr val="000000"/>
                                </a:solidFill>
                                <a:latin typeface="Cambria Math" panose="02040503050406030204" pitchFamily="18" charset="0"/>
                              </a:rPr>
                              <m:t>𝑘</m:t>
                            </m:r>
                          </m:e>
                          <m:sub>
                            <m:r>
                              <m:rPr>
                                <m:brk m:alnAt="7"/>
                              </m:rPr>
                              <a:rPr kumimoji="0" lang="en-US" altLang="zh-CN" sz="1600" i="1" dirty="0">
                                <a:solidFill>
                                  <a:srgbClr val="000000"/>
                                </a:solidFill>
                                <a:latin typeface="Cambria Math" panose="02040503050406030204" pitchFamily="18" charset="0"/>
                              </a:rPr>
                              <m:t>1</m:t>
                            </m:r>
                          </m:sub>
                        </m:sSub>
                        <m:r>
                          <a:rPr kumimoji="0" lang="en-US" altLang="zh-CN" sz="1600" i="1" dirty="0">
                            <a:solidFill>
                              <a:srgbClr val="000000"/>
                            </a:solidFill>
                            <a:latin typeface="Cambria Math" panose="02040503050406030204" pitchFamily="18" charset="0"/>
                          </a:rPr>
                          <m:t>!</m:t>
                        </m:r>
                        <m:r>
                          <m:rPr>
                            <m:brk m:alnAt="7"/>
                          </m:rPr>
                          <a:rPr kumimoji="0" lang="en-US" altLang="zh-CN" sz="1600" i="1" dirty="0">
                            <a:solidFill>
                              <a:srgbClr val="000000"/>
                            </a:solidFill>
                            <a:latin typeface="Cambria Math" panose="02040503050406030204" pitchFamily="18" charset="0"/>
                          </a:rPr>
                          <m:t>,</m:t>
                        </m:r>
                        <m:sSub>
                          <m:sSubPr>
                            <m:ctrlPr>
                              <a:rPr kumimoji="0" lang="en-US" altLang="zh-CN" sz="1600" i="1" dirty="0">
                                <a:solidFill>
                                  <a:srgbClr val="000000"/>
                                </a:solidFill>
                                <a:latin typeface="Cambria Math" panose="02040503050406030204" pitchFamily="18" charset="0"/>
                              </a:rPr>
                            </m:ctrlPr>
                          </m:sSubPr>
                          <m:e>
                            <m:r>
                              <m:rPr>
                                <m:brk m:alnAt="7"/>
                              </m:rPr>
                              <a:rPr kumimoji="0" lang="en-US" altLang="zh-CN" sz="1600" i="1" dirty="0">
                                <a:solidFill>
                                  <a:srgbClr val="000000"/>
                                </a:solidFill>
                                <a:latin typeface="Cambria Math" panose="02040503050406030204" pitchFamily="18" charset="0"/>
                              </a:rPr>
                              <m:t>𝑘</m:t>
                            </m:r>
                          </m:e>
                          <m:sub>
                            <m:r>
                              <m:rPr>
                                <m:brk m:alnAt="7"/>
                              </m:rPr>
                              <a:rPr kumimoji="0" lang="en-US" altLang="zh-CN" sz="1600" i="1" dirty="0">
                                <a:solidFill>
                                  <a:srgbClr val="000000"/>
                                </a:solidFill>
                                <a:latin typeface="Cambria Math" panose="02040503050406030204" pitchFamily="18" charset="0"/>
                              </a:rPr>
                              <m:t>2</m:t>
                            </m:r>
                          </m:sub>
                        </m:sSub>
                        <m:r>
                          <a:rPr kumimoji="0" lang="en-US" altLang="zh-CN" sz="1600" i="1" dirty="0">
                            <a:solidFill>
                              <a:srgbClr val="000000"/>
                            </a:solidFill>
                            <a:latin typeface="Cambria Math" panose="02040503050406030204" pitchFamily="18" charset="0"/>
                          </a:rPr>
                          <m:t>!…</m:t>
                        </m:r>
                        <m:sSub>
                          <m:sSubPr>
                            <m:ctrlPr>
                              <a:rPr kumimoji="0" lang="en-US" altLang="zh-CN" sz="1600" i="1" dirty="0">
                                <a:solidFill>
                                  <a:srgbClr val="000000"/>
                                </a:solidFill>
                                <a:latin typeface="Cambria Math" panose="02040503050406030204" pitchFamily="18" charset="0"/>
                              </a:rPr>
                            </m:ctrlPr>
                          </m:sSubPr>
                          <m:e>
                            <m:r>
                              <m:rPr>
                                <m:brk m:alnAt="7"/>
                              </m:rPr>
                              <a:rPr kumimoji="0" lang="en-US" altLang="zh-CN" sz="1600" i="1" dirty="0">
                                <a:solidFill>
                                  <a:srgbClr val="000000"/>
                                </a:solidFill>
                                <a:latin typeface="Cambria Math" panose="02040503050406030204" pitchFamily="18" charset="0"/>
                              </a:rPr>
                              <m:t>𝑘</m:t>
                            </m:r>
                          </m:e>
                          <m:sub>
                            <m:r>
                              <m:rPr>
                                <m:brk m:alnAt="7"/>
                              </m:rPr>
                              <a:rPr kumimoji="0" lang="en-US" altLang="zh-CN" sz="1600" i="1" dirty="0">
                                <a:solidFill>
                                  <a:srgbClr val="000000"/>
                                </a:solidFill>
                                <a:latin typeface="Cambria Math" panose="02040503050406030204" pitchFamily="18" charset="0"/>
                              </a:rPr>
                              <m:t>𝑎</m:t>
                            </m:r>
                          </m:sub>
                        </m:sSub>
                        <m:r>
                          <a:rPr kumimoji="0" lang="en-US" altLang="zh-CN" sz="1600" i="1" dirty="0">
                            <a:solidFill>
                              <a:srgbClr val="000000"/>
                            </a:solidFill>
                            <a:latin typeface="Cambria Math" panose="02040503050406030204" pitchFamily="18" charset="0"/>
                          </a:rPr>
                          <m:t>!</m:t>
                        </m:r>
                      </m:den>
                    </m:f>
                  </m:oMath>
                </a14:m>
                <a:r>
                  <a:rPr lang="zh-CN" altLang="en-US" sz="1600" dirty="0">
                    <a:solidFill>
                      <a:srgbClr val="000000"/>
                    </a:solidFill>
                    <a:latin typeface="Arial"/>
                  </a:rPr>
                  <a:t> </a:t>
                </a:r>
                <a14:m>
                  <m:oMath xmlns:m="http://schemas.openxmlformats.org/officeDocument/2006/math">
                    <m:r>
                      <a:rPr kumimoji="0" lang="en-US" altLang="zh-CN" sz="1600" i="1" dirty="0">
                        <a:solidFill>
                          <a:srgbClr val="000000"/>
                        </a:solidFill>
                        <a:latin typeface="Cambria Math" panose="02040503050406030204" pitchFamily="18" charset="0"/>
                        <a:ea typeface="Cambria Math" panose="02040503050406030204" pitchFamily="18" charset="0"/>
                      </a:rPr>
                      <m:t>≡1</m:t>
                    </m:r>
                    <m:r>
                      <a:rPr kumimoji="0" lang="zh-CN" altLang="en-US" sz="1600" i="1" dirty="0">
                        <a:solidFill>
                          <a:srgbClr val="000000"/>
                        </a:solidFill>
                        <a:latin typeface="Cambria Math" panose="02040503050406030204" pitchFamily="18" charset="0"/>
                        <a:ea typeface="Cambria Math" panose="02040503050406030204" pitchFamily="18" charset="0"/>
                      </a:rPr>
                      <m:t>  </m:t>
                    </m:r>
                    <m:r>
                      <a:rPr kumimoji="0" lang="en-US" altLang="zh-CN" sz="1600" i="1" dirty="0">
                        <a:solidFill>
                          <a:srgbClr val="000000"/>
                        </a:solidFill>
                        <a:latin typeface="Cambria Math" panose="02040503050406030204" pitchFamily="18" charset="0"/>
                        <a:ea typeface="Cambria Math" panose="02040503050406030204" pitchFamily="18" charset="0"/>
                      </a:rPr>
                      <m:t>(</m:t>
                    </m:r>
                    <m:r>
                      <m:rPr>
                        <m:sty m:val="p"/>
                      </m:rPr>
                      <a:rPr kumimoji="0" lang="en-US" altLang="zh-CN" sz="1600" i="1" dirty="0">
                        <a:solidFill>
                          <a:srgbClr val="000000"/>
                        </a:solidFill>
                        <a:latin typeface="Cambria Math" panose="02040503050406030204" pitchFamily="18" charset="0"/>
                        <a:ea typeface="Cambria Math" panose="02040503050406030204" pitchFamily="18" charset="0"/>
                      </a:rPr>
                      <m:t>mod</m:t>
                    </m:r>
                    <m:r>
                      <a:rPr kumimoji="0" lang="zh-CN" altLang="en-US" sz="1600" i="1" dirty="0">
                        <a:solidFill>
                          <a:srgbClr val="000000"/>
                        </a:solidFill>
                        <a:latin typeface="Cambria Math" panose="02040503050406030204" pitchFamily="18" charset="0"/>
                        <a:ea typeface="Cambria Math" panose="02040503050406030204" pitchFamily="18" charset="0"/>
                      </a:rPr>
                      <m:t> </m:t>
                    </m:r>
                    <m:r>
                      <a:rPr kumimoji="0" lang="en-US" altLang="zh-CN" sz="1600" i="1" dirty="0">
                        <a:solidFill>
                          <a:srgbClr val="000000"/>
                        </a:solidFill>
                        <a:latin typeface="Cambria Math" panose="02040503050406030204" pitchFamily="18" charset="0"/>
                        <a:ea typeface="Cambria Math" panose="02040503050406030204" pitchFamily="18" charset="0"/>
                      </a:rPr>
                      <m:t>𝑝</m:t>
                    </m:r>
                    <m:r>
                      <a:rPr kumimoji="0" lang="en-US" altLang="zh-CN" sz="1600" i="1" dirty="0">
                        <a:solidFill>
                          <a:srgbClr val="000000"/>
                        </a:solidFill>
                        <a:latin typeface="Cambria Math" panose="02040503050406030204" pitchFamily="18" charset="0"/>
                        <a:ea typeface="Cambria Math" panose="02040503050406030204" pitchFamily="18" charset="0"/>
                      </a:rPr>
                      <m:t>)</m:t>
                    </m:r>
                  </m:oMath>
                </a14:m>
                <a:r>
                  <a:rPr lang="zh-CN" altLang="en-US" sz="1600" dirty="0">
                    <a:solidFill>
                      <a:srgbClr val="000000"/>
                    </a:solidFill>
                    <a:latin typeface="Arial"/>
                  </a:rPr>
                  <a:t> </a:t>
                </a:r>
                <a:r>
                  <a:rPr lang="en-US" altLang="zh-CN" sz="1600" dirty="0">
                    <a:solidFill>
                      <a:srgbClr val="000000"/>
                    </a:solidFill>
                    <a:latin typeface="Arial"/>
                  </a:rPr>
                  <a:t>; </a:t>
                </a:r>
              </a:p>
              <a:p>
                <a:pPr lvl="2">
                  <a:buClr>
                    <a:srgbClr val="CCCC00"/>
                  </a:buClr>
                </a:pPr>
                <a:r>
                  <a:rPr lang="zh-CN" altLang="en-US" sz="2000" dirty="0">
                    <a:solidFill>
                      <a:srgbClr val="000000"/>
                    </a:solidFill>
                    <a:latin typeface="Arial"/>
                  </a:rPr>
                  <a:t>总共恰有</a:t>
                </a:r>
                <a14:m>
                  <m:oMath xmlns:m="http://schemas.openxmlformats.org/officeDocument/2006/math">
                    <m:r>
                      <a:rPr lang="en-US" altLang="zh-CN" sz="2000" i="1" dirty="0">
                        <a:solidFill>
                          <a:srgbClr val="000000"/>
                        </a:solidFill>
                        <a:latin typeface="Cambria Math" panose="02040503050406030204" pitchFamily="18" charset="0"/>
                      </a:rPr>
                      <m:t>𝑎</m:t>
                    </m:r>
                  </m:oMath>
                </a14:m>
                <a:r>
                  <a:rPr lang="zh-CN" altLang="en-US" sz="2000" dirty="0">
                    <a:solidFill>
                      <a:srgbClr val="000000"/>
                    </a:solidFill>
                    <a:latin typeface="Arial"/>
                  </a:rPr>
                  <a:t>个</a:t>
                </a:r>
                <a14:m>
                  <m:oMath xmlns:m="http://schemas.openxmlformats.org/officeDocument/2006/math">
                    <m:sSub>
                      <m:sSubPr>
                        <m:ctrlPr>
                          <a:rPr kumimoji="0" lang="en-US" altLang="zh-CN" sz="2000" i="1" dirty="0">
                            <a:solidFill>
                              <a:srgbClr val="000000"/>
                            </a:solidFill>
                            <a:latin typeface="Cambria Math" panose="02040503050406030204" pitchFamily="18" charset="0"/>
                          </a:rPr>
                        </m:ctrlPr>
                      </m:sSubPr>
                      <m:e>
                        <m:r>
                          <a:rPr kumimoji="0" lang="en-US" altLang="zh-CN" sz="2000" i="1" dirty="0">
                            <a:solidFill>
                              <a:srgbClr val="000000"/>
                            </a:solidFill>
                            <a:latin typeface="Cambria Math" panose="02040503050406030204" pitchFamily="18" charset="0"/>
                          </a:rPr>
                          <m:t>𝑘</m:t>
                        </m:r>
                      </m:e>
                      <m:sub>
                        <m:r>
                          <a:rPr kumimoji="0" lang="en-US" altLang="zh-CN" sz="2000" i="1" dirty="0">
                            <a:solidFill>
                              <a:srgbClr val="000000"/>
                            </a:solidFill>
                            <a:latin typeface="Cambria Math" panose="02040503050406030204" pitchFamily="18" charset="0"/>
                          </a:rPr>
                          <m:t>𝑖</m:t>
                        </m:r>
                      </m:sub>
                    </m:sSub>
                    <m:r>
                      <a:rPr kumimoji="0" lang="en-US" altLang="zh-CN" sz="2000" i="1" dirty="0">
                        <a:solidFill>
                          <a:srgbClr val="000000"/>
                        </a:solidFill>
                        <a:latin typeface="Cambria Math" panose="02040503050406030204" pitchFamily="18" charset="0"/>
                      </a:rPr>
                      <m:t>=</m:t>
                    </m:r>
                    <m:r>
                      <a:rPr kumimoji="0" lang="en-US" altLang="zh-CN" sz="2000" i="1" dirty="0">
                        <a:solidFill>
                          <a:srgbClr val="000000"/>
                        </a:solidFill>
                        <a:latin typeface="Cambria Math" panose="02040503050406030204" pitchFamily="18" charset="0"/>
                      </a:rPr>
                      <m:t>𝑝</m:t>
                    </m:r>
                    <m:r>
                      <a:rPr kumimoji="0" lang="en-US" altLang="zh-CN" sz="2000" dirty="0">
                        <a:solidFill>
                          <a:srgbClr val="000000"/>
                        </a:solidFill>
                        <a:latin typeface="Cambria Math" panose="02040503050406030204" pitchFamily="18" charset="0"/>
                      </a:rPr>
                      <m:t> </m:t>
                    </m:r>
                  </m:oMath>
                </a14:m>
                <a:r>
                  <a:rPr lang="en-US" altLang="zh-CN" sz="2000" dirty="0">
                    <a:solidFill>
                      <a:srgbClr val="000000"/>
                    </a:solidFill>
                    <a:latin typeface="Arial"/>
                  </a:rPr>
                  <a:t>.</a:t>
                </a:r>
                <a:r>
                  <a:rPr lang="zh-CN" altLang="en-US" sz="2000" dirty="0">
                    <a:solidFill>
                      <a:srgbClr val="000000"/>
                    </a:solidFill>
                    <a:latin typeface="Arial"/>
                  </a:rPr>
                  <a:t> </a:t>
                </a:r>
                <a:endParaRPr lang="en-US" altLang="zh-CN" sz="2000" dirty="0">
                  <a:solidFill>
                    <a:srgbClr val="000000"/>
                  </a:solidFill>
                  <a:latin typeface="Arial"/>
                </a:endParaRPr>
              </a:p>
              <a:p>
                <a:endParaRPr kumimoji="1" lang="zh-CN" altLang="en-US" dirty="0"/>
              </a:p>
            </p:txBody>
          </p:sp>
        </mc:Choice>
        <mc:Fallback xmlns="">
          <p:sp>
            <p:nvSpPr>
              <p:cNvPr id="3" name="内容占位符 2">
                <a:extLst>
                  <a:ext uri="{FF2B5EF4-FFF2-40B4-BE49-F238E27FC236}">
                    <a16:creationId xmlns:a16="http://schemas.microsoft.com/office/drawing/2014/main" id="{AB7537A7-3DC4-DE42-847B-FDAC7359EC7B}"/>
                  </a:ext>
                </a:extLst>
              </p:cNvPr>
              <p:cNvSpPr>
                <a:spLocks noGrp="1" noRot="1" noChangeAspect="1" noMove="1" noResize="1" noEditPoints="1" noAdjustHandles="1" noChangeArrowheads="1" noChangeShapeType="1" noTextEdit="1"/>
              </p:cNvSpPr>
              <p:nvPr>
                <p:ph idx="1"/>
              </p:nvPr>
            </p:nvSpPr>
            <p:spPr>
              <a:blipFill>
                <a:blip r:embed="rId2"/>
                <a:stretch>
                  <a:fillRect l="-463"/>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518074DF-B157-5E49-AA8A-3576B1E8E0CF}"/>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146E432A-1FB7-8D4D-BF72-30C12255B552}"/>
              </a:ext>
            </a:extLst>
          </p:cNvPr>
          <p:cNvSpPr>
            <a:spLocks noGrp="1"/>
          </p:cNvSpPr>
          <p:nvPr>
            <p:ph type="ftr" sz="quarter" idx="3"/>
          </p:nvPr>
        </p:nvSpPr>
        <p:spPr/>
        <p:txBody>
          <a:bodyPr/>
          <a:lstStyle/>
          <a:p>
            <a:pPr>
              <a:defRPr/>
            </a:pPr>
            <a:r>
              <a:rPr kumimoji="1" lang="zh-CN" altLang="en-US" dirty="0"/>
              <a:t>本投影片及相应音视频仅供修读本课程同学使用</a:t>
            </a:r>
          </a:p>
        </p:txBody>
      </p:sp>
      <p:sp>
        <p:nvSpPr>
          <p:cNvPr id="6" name="灯片编号占位符 5">
            <a:extLst>
              <a:ext uri="{FF2B5EF4-FFF2-40B4-BE49-F238E27FC236}">
                <a16:creationId xmlns:a16="http://schemas.microsoft.com/office/drawing/2014/main" id="{4A8E5F53-EDE3-B245-9CAB-0705079269CC}"/>
              </a:ext>
            </a:extLst>
          </p:cNvPr>
          <p:cNvSpPr>
            <a:spLocks noGrp="1"/>
          </p:cNvSpPr>
          <p:nvPr>
            <p:ph type="sldNum" sz="quarter" idx="4"/>
          </p:nvPr>
        </p:nvSpPr>
        <p:spPr/>
        <p:txBody>
          <a:bodyPr/>
          <a:lstStyle/>
          <a:p>
            <a:fld id="{EF2CBC89-708E-48CD-BCD6-CCB7D6409EDD}" type="slidenum">
              <a:rPr lang="en-US" altLang="zh-CN" smtClean="0"/>
              <a:pPr/>
              <a:t>18</a:t>
            </a:fld>
            <a:endParaRPr lang="en-US" altLang="zh-CN" dirty="0"/>
          </a:p>
        </p:txBody>
      </p:sp>
    </p:spTree>
    <p:extLst>
      <p:ext uri="{BB962C8B-B14F-4D97-AF65-F5344CB8AC3E}">
        <p14:creationId xmlns:p14="http://schemas.microsoft.com/office/powerpoint/2010/main" val="4024695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5A3BAE-CEE1-0447-865D-B85416F26EF8}"/>
              </a:ext>
            </a:extLst>
          </p:cNvPr>
          <p:cNvSpPr>
            <a:spLocks noGrp="1"/>
          </p:cNvSpPr>
          <p:nvPr>
            <p:ph type="title"/>
          </p:nvPr>
        </p:nvSpPr>
        <p:spPr/>
        <p:txBody>
          <a:bodyPr/>
          <a:lstStyle/>
          <a:p>
            <a:r>
              <a:rPr lang="zh-CN" altLang="en-US" dirty="0"/>
              <a:t>带重复元素的排列与组合</a:t>
            </a:r>
          </a:p>
        </p:txBody>
      </p:sp>
      <p:sp>
        <p:nvSpPr>
          <p:cNvPr id="3" name="文本占位符 2">
            <a:extLst>
              <a:ext uri="{FF2B5EF4-FFF2-40B4-BE49-F238E27FC236}">
                <a16:creationId xmlns:a16="http://schemas.microsoft.com/office/drawing/2014/main" id="{1E42BAE4-FC9E-7145-AF45-F73B3186163B}"/>
              </a:ext>
            </a:extLst>
          </p:cNvPr>
          <p:cNvSpPr>
            <a:spLocks noGrp="1"/>
          </p:cNvSpPr>
          <p:nvPr>
            <p:ph type="body" idx="1"/>
          </p:nvPr>
        </p:nvSpPr>
        <p:spPr/>
        <p:txBody>
          <a:bodyPr/>
          <a:lstStyle/>
          <a:p>
            <a:endParaRPr kumimoji="1" lang="zh-CN" altLang="en-US"/>
          </a:p>
        </p:txBody>
      </p:sp>
      <p:sp>
        <p:nvSpPr>
          <p:cNvPr id="4" name="日期占位符 3">
            <a:extLst>
              <a:ext uri="{FF2B5EF4-FFF2-40B4-BE49-F238E27FC236}">
                <a16:creationId xmlns:a16="http://schemas.microsoft.com/office/drawing/2014/main" id="{20E7AC24-48D3-B447-8B14-427424D72814}"/>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AA2D1F8F-54B5-B840-A539-C6EC961ADCE0}"/>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D8756C4F-B5C4-0F4F-A417-78F0890F9932}"/>
              </a:ext>
            </a:extLst>
          </p:cNvPr>
          <p:cNvSpPr>
            <a:spLocks noGrp="1"/>
          </p:cNvSpPr>
          <p:nvPr>
            <p:ph type="sldNum" sz="quarter" idx="4"/>
          </p:nvPr>
        </p:nvSpPr>
        <p:spPr/>
        <p:txBody>
          <a:bodyPr/>
          <a:lstStyle/>
          <a:p>
            <a:fld id="{EF2CBC89-708E-48CD-BCD6-CCB7D6409EDD}" type="slidenum">
              <a:rPr lang="en-US" altLang="zh-CN" smtClean="0"/>
              <a:pPr/>
              <a:t>19</a:t>
            </a:fld>
            <a:endParaRPr lang="en-US" altLang="zh-CN" dirty="0"/>
          </a:p>
        </p:txBody>
      </p:sp>
    </p:spTree>
    <p:extLst>
      <p:ext uri="{BB962C8B-B14F-4D97-AF65-F5344CB8AC3E}">
        <p14:creationId xmlns:p14="http://schemas.microsoft.com/office/powerpoint/2010/main" val="18872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F7380D-989F-0741-8343-BA30DA243390}"/>
              </a:ext>
            </a:extLst>
          </p:cNvPr>
          <p:cNvSpPr>
            <a:spLocks noGrp="1"/>
          </p:cNvSpPr>
          <p:nvPr>
            <p:ph type="title"/>
          </p:nvPr>
        </p:nvSpPr>
        <p:spPr/>
        <p:txBody>
          <a:bodyPr/>
          <a:lstStyle/>
          <a:p>
            <a:r>
              <a:rPr kumimoji="1" lang="zh-CN" altLang="en-US" dirty="0"/>
              <a:t>提要</a:t>
            </a:r>
          </a:p>
        </p:txBody>
      </p:sp>
      <p:sp>
        <p:nvSpPr>
          <p:cNvPr id="3" name="内容占位符 2">
            <a:extLst>
              <a:ext uri="{FF2B5EF4-FFF2-40B4-BE49-F238E27FC236}">
                <a16:creationId xmlns:a16="http://schemas.microsoft.com/office/drawing/2014/main" id="{2D6E480E-A4D6-4F4A-88C9-9C5F3D3EA85B}"/>
              </a:ext>
            </a:extLst>
          </p:cNvPr>
          <p:cNvSpPr>
            <a:spLocks noGrp="1"/>
          </p:cNvSpPr>
          <p:nvPr>
            <p:ph idx="1"/>
          </p:nvPr>
        </p:nvSpPr>
        <p:spPr/>
        <p:txBody>
          <a:bodyPr/>
          <a:lstStyle/>
          <a:p>
            <a:pPr>
              <a:lnSpc>
                <a:spcPct val="150000"/>
              </a:lnSpc>
            </a:pPr>
            <a:r>
              <a:rPr lang="zh-CN" altLang="en-US" dirty="0"/>
              <a:t>排列、组合与多项式系数</a:t>
            </a:r>
            <a:endParaRPr lang="en-US" altLang="zh-CN" dirty="0"/>
          </a:p>
          <a:p>
            <a:pPr>
              <a:lnSpc>
                <a:spcPct val="150000"/>
              </a:lnSpc>
            </a:pPr>
            <a:r>
              <a:rPr lang="zh-CN" altLang="en-US" dirty="0"/>
              <a:t>带重复元素的排列与组合</a:t>
            </a:r>
            <a:endParaRPr lang="en-US" altLang="zh-CN" dirty="0"/>
          </a:p>
          <a:p>
            <a:pPr>
              <a:lnSpc>
                <a:spcPct val="150000"/>
              </a:lnSpc>
            </a:pPr>
            <a:r>
              <a:rPr lang="zh-CN" altLang="en-US" dirty="0"/>
              <a:t>集合分类计数与容斥原理</a:t>
            </a:r>
            <a:endParaRPr lang="en-US" altLang="zh-CN" dirty="0"/>
          </a:p>
        </p:txBody>
      </p:sp>
      <p:sp>
        <p:nvSpPr>
          <p:cNvPr id="5" name="日期占位符 4">
            <a:extLst>
              <a:ext uri="{FF2B5EF4-FFF2-40B4-BE49-F238E27FC236}">
                <a16:creationId xmlns:a16="http://schemas.microsoft.com/office/drawing/2014/main" id="{26E7E921-A618-4744-997C-30301B271BE0}"/>
              </a:ext>
            </a:extLst>
          </p:cNvPr>
          <p:cNvSpPr>
            <a:spLocks noGrp="1"/>
          </p:cNvSpPr>
          <p:nvPr>
            <p:ph type="dt" sz="half" idx="2"/>
          </p:nvPr>
        </p:nvSpPr>
        <p:spPr>
          <a:xfrm>
            <a:off x="0" y="6537676"/>
            <a:ext cx="1115616" cy="303212"/>
          </a:xfrm>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6" name="页脚占位符 5">
            <a:extLst>
              <a:ext uri="{FF2B5EF4-FFF2-40B4-BE49-F238E27FC236}">
                <a16:creationId xmlns:a16="http://schemas.microsoft.com/office/drawing/2014/main" id="{89180860-51FF-E341-904A-77FA10A4477D}"/>
              </a:ext>
            </a:extLst>
          </p:cNvPr>
          <p:cNvSpPr>
            <a:spLocks noGrp="1"/>
          </p:cNvSpPr>
          <p:nvPr>
            <p:ph type="ftr" sz="quarter" idx="3"/>
          </p:nvPr>
        </p:nvSpPr>
        <p:spPr>
          <a:xfrm>
            <a:off x="1259632" y="6537676"/>
            <a:ext cx="6703268" cy="303214"/>
          </a:xfrm>
        </p:spPr>
        <p:txBody>
          <a:bodyPr/>
          <a:lstStyle/>
          <a:p>
            <a:pPr>
              <a:defRPr/>
            </a:pPr>
            <a:r>
              <a:rPr kumimoji="1" lang="zh-CN" altLang="en-US" dirty="0"/>
              <a:t>本投影片及相应音视频仅供修读本课程同学使用</a:t>
            </a:r>
          </a:p>
        </p:txBody>
      </p:sp>
      <p:sp>
        <p:nvSpPr>
          <p:cNvPr id="10" name="灯片编号占位符 9">
            <a:extLst>
              <a:ext uri="{FF2B5EF4-FFF2-40B4-BE49-F238E27FC236}">
                <a16:creationId xmlns:a16="http://schemas.microsoft.com/office/drawing/2014/main" id="{D969A8CF-D413-8047-9B51-28E8BAC177F4}"/>
              </a:ext>
            </a:extLst>
          </p:cNvPr>
          <p:cNvSpPr>
            <a:spLocks noGrp="1"/>
          </p:cNvSpPr>
          <p:nvPr>
            <p:ph type="sldNum" sz="quarter" idx="4"/>
          </p:nvPr>
        </p:nvSpPr>
        <p:spPr>
          <a:xfrm>
            <a:off x="8153400" y="6537678"/>
            <a:ext cx="946448" cy="303212"/>
          </a:xfrm>
        </p:spPr>
        <p:txBody>
          <a:bodyPr/>
          <a:lstStyle/>
          <a:p>
            <a:fld id="{EF2CBC89-708E-48CD-BCD6-CCB7D6409EDD}" type="slidenum">
              <a:rPr lang="en-US" altLang="zh-CN" smtClean="0"/>
              <a:pPr/>
              <a:t>2</a:t>
            </a:fld>
            <a:endParaRPr lang="en-US" altLang="zh-CN" dirty="0"/>
          </a:p>
        </p:txBody>
      </p:sp>
    </p:spTree>
    <p:extLst>
      <p:ext uri="{BB962C8B-B14F-4D97-AF65-F5344CB8AC3E}">
        <p14:creationId xmlns:p14="http://schemas.microsoft.com/office/powerpoint/2010/main" val="2377646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zh-CN" altLang="en-US" dirty="0"/>
              <a:t>圆排列</a:t>
            </a:r>
          </a:p>
        </p:txBody>
      </p:sp>
      <mc:AlternateContent xmlns:mc="http://schemas.openxmlformats.org/markup-compatibility/2006" xmlns:a14="http://schemas.microsoft.com/office/drawing/2010/main">
        <mc:Choice Requires="a14">
          <p:sp>
            <p:nvSpPr>
              <p:cNvPr id="56322" name="Rectangle 3"/>
              <p:cNvSpPr>
                <a:spLocks noGrp="1" noChangeArrowheads="1"/>
              </p:cNvSpPr>
              <p:nvPr>
                <p:ph idx="1"/>
              </p:nvPr>
            </p:nvSpPr>
            <p:spPr/>
            <p:txBody>
              <a:bodyPr/>
              <a:lstStyle/>
              <a:p>
                <a:r>
                  <a:rPr lang="zh-CN" altLang="en-US" dirty="0"/>
                  <a:t>从</a:t>
                </a:r>
                <a:r>
                  <a:rPr lang="en-US" altLang="zh-CN" dirty="0"/>
                  <a:t> </a:t>
                </a:r>
                <a:r>
                  <a:rPr lang="en-US" altLang="zh-CN" i="1" dirty="0"/>
                  <a:t>n </a:t>
                </a:r>
                <a:r>
                  <a:rPr lang="zh-CN" altLang="en-US" dirty="0"/>
                  <a:t>个不同元素中，取</a:t>
                </a:r>
                <a:r>
                  <a:rPr lang="en-US" altLang="zh-CN" dirty="0"/>
                  <a:t> </a:t>
                </a:r>
                <a:r>
                  <a:rPr lang="en-US" altLang="zh-CN" i="1" dirty="0"/>
                  <a:t>r </a:t>
                </a:r>
                <a:r>
                  <a:rPr lang="zh-CN" altLang="en-US" dirty="0"/>
                  <a:t>个不重复的元素排成一个圆圈，有</a:t>
                </a:r>
                <a:r>
                  <a:rPr lang="en-US" altLang="zh-CN" dirty="0"/>
                  <a:t>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𝑛</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𝑟</m:t>
                    </m:r>
                    <m:r>
                      <a:rPr lang="en-US" altLang="zh-CN" i="1" dirty="0">
                        <a:latin typeface="Cambria Math" panose="02040503050406030204" pitchFamily="18" charset="0"/>
                      </a:rPr>
                      <m:t>)/</m:t>
                    </m:r>
                    <m:r>
                      <a:rPr lang="en-US" altLang="zh-CN" i="1" dirty="0">
                        <a:latin typeface="Cambria Math" panose="02040503050406030204" pitchFamily="18" charset="0"/>
                      </a:rPr>
                      <m:t>𝑟</m:t>
                    </m:r>
                    <m:r>
                      <a:rPr lang="en-US" altLang="zh-CN" i="1" dirty="0">
                        <a:latin typeface="Cambria Math" panose="02040503050406030204" pitchFamily="18" charset="0"/>
                      </a:rPr>
                      <m:t> </m:t>
                    </m:r>
                  </m:oMath>
                </a14:m>
                <a:r>
                  <a:rPr lang="zh-CN" altLang="en-US" dirty="0"/>
                  <a:t>种排列方法</a:t>
                </a:r>
              </a:p>
            </p:txBody>
          </p:sp>
        </mc:Choice>
        <mc:Fallback xmlns="">
          <p:sp>
            <p:nvSpPr>
              <p:cNvPr id="56322" name="Rectangle 3"/>
              <p:cNvSpPr>
                <a:spLocks noGrp="1" noRot="1" noChangeAspect="1" noMove="1" noResize="1" noEditPoints="1" noAdjustHandles="1" noChangeArrowheads="1" noChangeShapeType="1" noTextEdit="1"/>
              </p:cNvSpPr>
              <p:nvPr>
                <p:ph idx="1"/>
              </p:nvPr>
            </p:nvSpPr>
            <p:spPr>
              <a:blipFill>
                <a:blip r:embed="rId3"/>
                <a:stretch>
                  <a:fillRect l="-772" t="-2006"/>
                </a:stretch>
              </a:blipFill>
            </p:spPr>
            <p:txBody>
              <a:bodyPr/>
              <a:lstStyle/>
              <a:p>
                <a:r>
                  <a:rPr lang="zh-CN" altLang="en-US">
                    <a:noFill/>
                  </a:rPr>
                  <a:t> </a:t>
                </a:r>
              </a:p>
            </p:txBody>
          </p:sp>
        </mc:Fallback>
      </mc:AlternateContent>
      <p:sp>
        <p:nvSpPr>
          <p:cNvPr id="2" name="日期占位符 1">
            <a:extLst>
              <a:ext uri="{FF2B5EF4-FFF2-40B4-BE49-F238E27FC236}">
                <a16:creationId xmlns:a16="http://schemas.microsoft.com/office/drawing/2014/main" id="{01678C7A-098B-1D40-9902-8F1918A8A03E}"/>
              </a:ext>
            </a:extLst>
          </p:cNvPr>
          <p:cNvSpPr>
            <a:spLocks noGrp="1"/>
          </p:cNvSpPr>
          <p:nvPr>
            <p:ph type="dt" sz="half" idx="2"/>
          </p:nvPr>
        </p:nvSpPr>
        <p:spPr/>
        <p:txBody>
          <a:bodyPr/>
          <a:lstStyle/>
          <a:p>
            <a:r>
              <a:rPr lang="en-US" altLang="zh-CN" dirty="0"/>
              <a:t>2022</a:t>
            </a:r>
            <a:r>
              <a:rPr lang="zh-CN" altLang="en-US" dirty="0"/>
              <a:t>年</a:t>
            </a:r>
            <a:r>
              <a:rPr lang="en-US" altLang="zh-CN" dirty="0"/>
              <a:t>3</a:t>
            </a:r>
            <a:r>
              <a:rPr lang="zh-CN" altLang="en-US" dirty="0"/>
              <a:t>月</a:t>
            </a:r>
          </a:p>
        </p:txBody>
      </p:sp>
      <p:sp>
        <p:nvSpPr>
          <p:cNvPr id="3" name="页脚占位符 2">
            <a:extLst>
              <a:ext uri="{FF2B5EF4-FFF2-40B4-BE49-F238E27FC236}">
                <a16:creationId xmlns:a16="http://schemas.microsoft.com/office/drawing/2014/main" id="{09607B0C-AAC2-2B42-81BA-BBB9E87926F0}"/>
              </a:ext>
            </a:extLst>
          </p:cNvPr>
          <p:cNvSpPr>
            <a:spLocks noGrp="1"/>
          </p:cNvSpPr>
          <p:nvPr>
            <p:ph type="ftr" sz="quarter" idx="3"/>
          </p:nvPr>
        </p:nvSpPr>
        <p:spPr/>
        <p:txBody>
          <a:bodyPr/>
          <a:lstStyle/>
          <a:p>
            <a:r>
              <a:rPr lang="zh-CN" altLang="en-US"/>
              <a:t>本投影片及相应音视频仅供修读本课程同学使用</a:t>
            </a:r>
            <a:endParaRPr lang="zh-CN" altLang="en-US" dirty="0"/>
          </a:p>
        </p:txBody>
      </p:sp>
      <p:sp>
        <p:nvSpPr>
          <p:cNvPr id="4" name="灯片编号占位符 3">
            <a:extLst>
              <a:ext uri="{FF2B5EF4-FFF2-40B4-BE49-F238E27FC236}">
                <a16:creationId xmlns:a16="http://schemas.microsoft.com/office/drawing/2014/main" id="{5026F7D5-B218-5C47-A603-798FEB3096A9}"/>
              </a:ext>
            </a:extLst>
          </p:cNvPr>
          <p:cNvSpPr>
            <a:spLocks noGrp="1"/>
          </p:cNvSpPr>
          <p:nvPr>
            <p:ph type="sldNum" sz="quarter" idx="4"/>
          </p:nvPr>
        </p:nvSpPr>
        <p:spPr/>
        <p:txBody>
          <a:bodyPr/>
          <a:lstStyle/>
          <a:p>
            <a:fld id="{EF2CBC89-708E-48CD-BCD6-CCB7D6409EDD}" type="slidenum">
              <a:rPr lang="en-US" altLang="zh-CN" smtClean="0"/>
              <a:pPr/>
              <a:t>20</a:t>
            </a:fld>
            <a:endParaRPr lang="en-US" altLang="zh-CN" dirty="0"/>
          </a:p>
        </p:txBody>
      </p:sp>
    </p:spTree>
    <p:extLst>
      <p:ext uri="{BB962C8B-B14F-4D97-AF65-F5344CB8AC3E}">
        <p14:creationId xmlns:p14="http://schemas.microsoft.com/office/powerpoint/2010/main" val="626787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zh-CN" altLang="en-US">
                <a:latin typeface="+mn-ea"/>
              </a:rPr>
              <a:t>有不可区分物体的排列</a:t>
            </a:r>
            <a:endParaRPr lang="en-US" altLang="zh-CN">
              <a:latin typeface="+mn-ea"/>
            </a:endParaRPr>
          </a:p>
        </p:txBody>
      </p:sp>
      <p:sp>
        <p:nvSpPr>
          <p:cNvPr id="58370" name="Rectangle 3"/>
          <p:cNvSpPr>
            <a:spLocks noGrp="1" noChangeArrowheads="1"/>
          </p:cNvSpPr>
          <p:nvPr>
            <p:ph idx="1"/>
          </p:nvPr>
        </p:nvSpPr>
        <p:spPr/>
        <p:txBody>
          <a:bodyPr/>
          <a:lstStyle/>
          <a:p>
            <a:pPr>
              <a:lnSpc>
                <a:spcPct val="90000"/>
              </a:lnSpc>
            </a:pPr>
            <a:r>
              <a:rPr lang="zh-CN" altLang="en-US" sz="2800" dirty="0"/>
              <a:t>把单词</a:t>
            </a:r>
            <a:r>
              <a:rPr kumimoji="0" lang="en-US" altLang="zh-CN" sz="2800" dirty="0"/>
              <a:t>“</a:t>
            </a:r>
            <a:r>
              <a:rPr lang="en-US" altLang="zh-CN" sz="2800" dirty="0"/>
              <a:t>mathematics”</a:t>
            </a:r>
            <a:r>
              <a:rPr lang="zh-CN" altLang="en-US" sz="2800" dirty="0"/>
              <a:t>中的字母重新排列，可以得到多少个不同的“单词”？</a:t>
            </a:r>
            <a:endParaRPr lang="en-US" altLang="zh-CN" sz="2800" dirty="0"/>
          </a:p>
          <a:p>
            <a:pPr lvl="1">
              <a:lnSpc>
                <a:spcPct val="90000"/>
              </a:lnSpc>
            </a:pPr>
            <a:endParaRPr lang="en-US" altLang="zh-CN" sz="2400" dirty="0"/>
          </a:p>
          <a:p>
            <a:pPr>
              <a:lnSpc>
                <a:spcPct val="90000"/>
              </a:lnSpc>
            </a:pPr>
            <a:r>
              <a:rPr lang="zh-CN" altLang="en-US" sz="2800" dirty="0"/>
              <a:t>在</a:t>
            </a:r>
            <a:r>
              <a:rPr lang="en-US" altLang="zh-CN" sz="2800" i="1" dirty="0"/>
              <a:t>n</a:t>
            </a:r>
            <a:r>
              <a:rPr lang="zh-CN" altLang="en-US" sz="2800" dirty="0"/>
              <a:t>个有不可区分项的对象集中，得到不同的</a:t>
            </a:r>
            <a:r>
              <a:rPr lang="en-US" altLang="zh-CN" sz="2800" i="1" dirty="0"/>
              <a:t>n-</a:t>
            </a:r>
            <a:r>
              <a:rPr lang="zh-CN" altLang="en-US" sz="2800" dirty="0"/>
              <a:t>排列的个数是：</a:t>
            </a:r>
            <a:endParaRPr lang="en-US" altLang="zh-CN" sz="2800" dirty="0"/>
          </a:p>
          <a:p>
            <a:pPr lvl="1">
              <a:lnSpc>
                <a:spcPct val="90000"/>
              </a:lnSpc>
            </a:pPr>
            <a:r>
              <a:rPr lang="zh-CN" altLang="en-US" sz="2400" dirty="0"/>
              <a:t>令</a:t>
            </a:r>
            <a:r>
              <a:rPr lang="en-US" altLang="zh-CN" sz="2400" dirty="0"/>
              <a:t> </a:t>
            </a:r>
            <a:r>
              <a:rPr lang="en-US" altLang="zh-CN" sz="2400" i="1" dirty="0"/>
              <a:t>m</a:t>
            </a:r>
            <a:r>
              <a:rPr lang="en-US" altLang="zh-CN" sz="2400" i="1" baseline="-25000" dirty="0"/>
              <a:t>i</a:t>
            </a:r>
            <a:r>
              <a:rPr lang="en-US" altLang="zh-CN" sz="2400" baseline="-25000" dirty="0"/>
              <a:t> </a:t>
            </a:r>
            <a:r>
              <a:rPr lang="zh-CN" altLang="en-US" sz="2400" dirty="0"/>
              <a:t>是第</a:t>
            </a:r>
            <a:r>
              <a:rPr lang="en-US" altLang="zh-CN" sz="2400" dirty="0"/>
              <a:t> </a:t>
            </a:r>
            <a:r>
              <a:rPr lang="en-US" altLang="zh-CN" sz="2400" i="1" dirty="0" err="1"/>
              <a:t>i</a:t>
            </a:r>
            <a:r>
              <a:rPr lang="en-US" altLang="zh-CN" sz="2400" dirty="0"/>
              <a:t> </a:t>
            </a:r>
            <a:r>
              <a:rPr lang="zh-CN" altLang="en-US" sz="2400" dirty="0"/>
              <a:t>个重复项的重复次数</a:t>
            </a:r>
            <a:endParaRPr lang="en-US" altLang="zh-CN" sz="2400" dirty="0"/>
          </a:p>
          <a:p>
            <a:pPr marL="0" indent="0">
              <a:lnSpc>
                <a:spcPct val="90000"/>
              </a:lnSpc>
              <a:buNone/>
            </a:pPr>
            <a:endParaRPr lang="en-US" altLang="zh-CN" sz="2800" dirty="0"/>
          </a:p>
        </p:txBody>
      </p:sp>
      <p:graphicFrame>
        <p:nvGraphicFramePr>
          <p:cNvPr id="58371" name="Object 2"/>
          <p:cNvGraphicFramePr>
            <a:graphicFrameLocks noChangeAspect="1"/>
          </p:cNvGraphicFramePr>
          <p:nvPr>
            <p:extLst>
              <p:ext uri="{D42A27DB-BD31-4B8C-83A1-F6EECF244321}">
                <p14:modId xmlns:p14="http://schemas.microsoft.com/office/powerpoint/2010/main" val="295890648"/>
              </p:ext>
            </p:extLst>
          </p:nvPr>
        </p:nvGraphicFramePr>
        <p:xfrm>
          <a:off x="1835696" y="4335247"/>
          <a:ext cx="2498725" cy="720800"/>
        </p:xfrm>
        <a:graphic>
          <a:graphicData uri="http://schemas.openxmlformats.org/presentationml/2006/ole">
            <mc:AlternateContent xmlns:mc="http://schemas.openxmlformats.org/markup-compatibility/2006">
              <mc:Choice xmlns:v="urn:schemas-microsoft-com:vml" Requires="v">
                <p:oleObj spid="_x0000_s11373" name="Equation" r:id="rId4" imgW="939800" imgH="279400" progId="Equation.3">
                  <p:embed/>
                </p:oleObj>
              </mc:Choice>
              <mc:Fallback>
                <p:oleObj name="Equation" r:id="rId4" imgW="939800" imgH="279400" progId="Equation.3">
                  <p:embed/>
                  <p:pic>
                    <p:nvPicPr>
                      <p:cNvPr id="5837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4335247"/>
                        <a:ext cx="2498725" cy="7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 name="日期占位符 1">
            <a:extLst>
              <a:ext uri="{FF2B5EF4-FFF2-40B4-BE49-F238E27FC236}">
                <a16:creationId xmlns:a16="http://schemas.microsoft.com/office/drawing/2014/main" id="{9CC624C1-80BF-9244-8CCF-A0EDF7695F82}"/>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3" name="页脚占位符 2">
            <a:extLst>
              <a:ext uri="{FF2B5EF4-FFF2-40B4-BE49-F238E27FC236}">
                <a16:creationId xmlns:a16="http://schemas.microsoft.com/office/drawing/2014/main" id="{8DD888EC-4D55-A047-ADB2-5FFF9157CB26}"/>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4" name="灯片编号占位符 3">
            <a:extLst>
              <a:ext uri="{FF2B5EF4-FFF2-40B4-BE49-F238E27FC236}">
                <a16:creationId xmlns:a16="http://schemas.microsoft.com/office/drawing/2014/main" id="{0DC099F3-4D70-634F-81DD-C8E48CDF3879}"/>
              </a:ext>
            </a:extLst>
          </p:cNvPr>
          <p:cNvSpPr>
            <a:spLocks noGrp="1"/>
          </p:cNvSpPr>
          <p:nvPr>
            <p:ph type="sldNum" sz="quarter" idx="4"/>
          </p:nvPr>
        </p:nvSpPr>
        <p:spPr/>
        <p:txBody>
          <a:bodyPr/>
          <a:lstStyle/>
          <a:p>
            <a:fld id="{EF2CBC89-708E-48CD-BCD6-CCB7D6409EDD}" type="slidenum">
              <a:rPr lang="en-US" altLang="zh-CN" smtClean="0"/>
              <a:pPr/>
              <a:t>21</a:t>
            </a:fld>
            <a:endParaRPr lang="en-US" altLang="zh-CN" dirty="0"/>
          </a:p>
        </p:txBody>
      </p:sp>
      <p:sp>
        <p:nvSpPr>
          <p:cNvPr id="9" name="TextBox 4">
            <a:extLst>
              <a:ext uri="{FF2B5EF4-FFF2-40B4-BE49-F238E27FC236}">
                <a16:creationId xmlns:a16="http://schemas.microsoft.com/office/drawing/2014/main" id="{95F77BEC-B54D-CA4E-B566-60D28500F2DC}"/>
              </a:ext>
            </a:extLst>
          </p:cNvPr>
          <p:cNvSpPr txBox="1">
            <a:spLocks noChangeArrowheads="1"/>
          </p:cNvSpPr>
          <p:nvPr/>
        </p:nvSpPr>
        <p:spPr bwMode="auto">
          <a:xfrm>
            <a:off x="971550" y="5373688"/>
            <a:ext cx="653095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r>
              <a:rPr kumimoji="0" lang="zh-CN" altLang="en-US" sz="2800" dirty="0">
                <a:latin typeface="Times New Roman" panose="02020603050405020304" pitchFamily="18" charset="0"/>
                <a:ea typeface="KaiTi" panose="02010609060101010101" pitchFamily="49" charset="-122"/>
                <a:cs typeface="Times New Roman" panose="02020603050405020304" pitchFamily="18" charset="0"/>
              </a:rPr>
              <a:t>在单词</a:t>
            </a:r>
            <a:r>
              <a:rPr kumimoji="0" lang="en-US" altLang="zh-CN" sz="2800" dirty="0">
                <a:latin typeface="Times New Roman" panose="02020603050405020304" pitchFamily="18" charset="0"/>
                <a:ea typeface="KaiTi" panose="02010609060101010101" pitchFamily="49" charset="-122"/>
                <a:cs typeface="Times New Roman" panose="02020603050405020304" pitchFamily="18" charset="0"/>
              </a:rPr>
              <a:t> “mathematics”</a:t>
            </a:r>
            <a:r>
              <a:rPr kumimoji="0" lang="zh-CN" altLang="en-US" sz="2800" dirty="0">
                <a:latin typeface="Times New Roman" panose="02020603050405020304" pitchFamily="18" charset="0"/>
                <a:ea typeface="KaiTi" panose="02010609060101010101" pitchFamily="49" charset="-122"/>
                <a:cs typeface="Times New Roman" panose="02020603050405020304" pitchFamily="18" charset="0"/>
              </a:rPr>
              <a:t>中只抽取</a:t>
            </a:r>
            <a:r>
              <a:rPr kumimoji="0" lang="en-US" altLang="zh-CN" sz="2800" dirty="0">
                <a:latin typeface="Times New Roman" panose="02020603050405020304" pitchFamily="18" charset="0"/>
                <a:ea typeface="KaiTi" panose="02010609060101010101" pitchFamily="49" charset="-122"/>
                <a:cs typeface="Times New Roman" panose="02020603050405020304" pitchFamily="18" charset="0"/>
              </a:rPr>
              <a:t>4</a:t>
            </a:r>
            <a:r>
              <a:rPr kumimoji="0" lang="zh-CN" altLang="en-US" sz="2800" dirty="0">
                <a:latin typeface="Times New Roman" panose="02020603050405020304" pitchFamily="18" charset="0"/>
                <a:ea typeface="KaiTi" panose="02010609060101010101" pitchFamily="49" charset="-122"/>
                <a:cs typeface="Times New Roman" panose="02020603050405020304" pitchFamily="18" charset="0"/>
              </a:rPr>
              <a:t>个字母，</a:t>
            </a:r>
            <a:endParaRPr kumimoji="0" lang="en-US" altLang="zh-CN" sz="2800" dirty="0">
              <a:latin typeface="Times New Roman" panose="02020603050405020304" pitchFamily="18" charset="0"/>
              <a:ea typeface="KaiTi" panose="02010609060101010101" pitchFamily="49" charset="-122"/>
              <a:cs typeface="Times New Roman" panose="02020603050405020304" pitchFamily="18" charset="0"/>
            </a:endParaRPr>
          </a:p>
          <a:p>
            <a:r>
              <a:rPr kumimoji="0" lang="zh-CN" altLang="en-US" sz="2800" dirty="0">
                <a:latin typeface="Times New Roman" panose="02020603050405020304" pitchFamily="18" charset="0"/>
                <a:ea typeface="KaiTi" panose="02010609060101010101" pitchFamily="49" charset="-122"/>
                <a:cs typeface="Times New Roman" panose="02020603050405020304" pitchFamily="18" charset="0"/>
              </a:rPr>
              <a:t>可以组合出多少个不同的单词？</a:t>
            </a:r>
            <a:endParaRPr kumimoji="0" lang="en-US" altLang="zh-CN" sz="28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7359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p:txBody>
          <a:bodyPr/>
          <a:lstStyle/>
          <a:p>
            <a:r>
              <a:rPr lang="zh-CN" altLang="en-US" dirty="0">
                <a:latin typeface="+mn-ea"/>
              </a:rPr>
              <a:t>有重复的组合</a:t>
            </a:r>
          </a:p>
        </p:txBody>
      </p:sp>
      <p:sp>
        <p:nvSpPr>
          <p:cNvPr id="60418" name="内容占位符 2"/>
          <p:cNvSpPr>
            <a:spLocks noGrp="1"/>
          </p:cNvSpPr>
          <p:nvPr>
            <p:ph idx="1"/>
          </p:nvPr>
        </p:nvSpPr>
        <p:spPr/>
        <p:txBody>
          <a:bodyPr/>
          <a:lstStyle/>
          <a:p>
            <a:r>
              <a:rPr lang="zh-CN" altLang="en-US" dirty="0">
                <a:latin typeface="+mn-ea"/>
              </a:rPr>
              <a:t>厨房有三种水果，每样都超过</a:t>
            </a:r>
            <a:r>
              <a:rPr lang="en-US" altLang="zh-CN" dirty="0">
                <a:latin typeface="+mn-ea"/>
              </a:rPr>
              <a:t>4</a:t>
            </a:r>
            <a:r>
              <a:rPr lang="zh-CN" altLang="en-US" dirty="0">
                <a:latin typeface="+mn-ea"/>
              </a:rPr>
              <a:t>个。从厨房取</a:t>
            </a:r>
            <a:r>
              <a:rPr lang="en-US" altLang="zh-CN" dirty="0">
                <a:latin typeface="+mn-ea"/>
              </a:rPr>
              <a:t>4</a:t>
            </a:r>
            <a:r>
              <a:rPr lang="zh-CN" altLang="en-US" dirty="0">
                <a:latin typeface="+mn-ea"/>
              </a:rPr>
              <a:t>个水果，有多少种取法？</a:t>
            </a:r>
          </a:p>
        </p:txBody>
      </p:sp>
      <p:grpSp>
        <p:nvGrpSpPr>
          <p:cNvPr id="17" name="组合 16">
            <a:extLst>
              <a:ext uri="{FF2B5EF4-FFF2-40B4-BE49-F238E27FC236}">
                <a16:creationId xmlns:a16="http://schemas.microsoft.com/office/drawing/2014/main" id="{C72546F0-FF7B-5E46-AA8C-C6C516B99E3D}"/>
              </a:ext>
            </a:extLst>
          </p:cNvPr>
          <p:cNvGrpSpPr/>
          <p:nvPr/>
        </p:nvGrpSpPr>
        <p:grpSpPr>
          <a:xfrm>
            <a:off x="609263" y="3027025"/>
            <a:ext cx="7993062" cy="3095625"/>
            <a:chOff x="611188" y="2636838"/>
            <a:chExt cx="7993062" cy="3095625"/>
          </a:xfrm>
        </p:grpSpPr>
        <p:sp>
          <p:nvSpPr>
            <p:cNvPr id="4" name="矩形 3"/>
            <p:cNvSpPr/>
            <p:nvPr/>
          </p:nvSpPr>
          <p:spPr>
            <a:xfrm>
              <a:off x="971550" y="2636838"/>
              <a:ext cx="647700"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5" name="矩形 4"/>
            <p:cNvSpPr/>
            <p:nvPr/>
          </p:nvSpPr>
          <p:spPr>
            <a:xfrm>
              <a:off x="2124075" y="2636838"/>
              <a:ext cx="647700"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6" name="矩形 5"/>
            <p:cNvSpPr/>
            <p:nvPr/>
          </p:nvSpPr>
          <p:spPr>
            <a:xfrm>
              <a:off x="3276600" y="2636838"/>
              <a:ext cx="647700"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7" name="等腰三角形 6"/>
            <p:cNvSpPr/>
            <p:nvPr/>
          </p:nvSpPr>
          <p:spPr>
            <a:xfrm>
              <a:off x="1187450" y="2852738"/>
              <a:ext cx="288925" cy="288925"/>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8" name="等腰三角形 7"/>
            <p:cNvSpPr/>
            <p:nvPr/>
          </p:nvSpPr>
          <p:spPr>
            <a:xfrm>
              <a:off x="1116013" y="3141663"/>
              <a:ext cx="287337" cy="287337"/>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9" name="等腰三角形 8"/>
            <p:cNvSpPr/>
            <p:nvPr/>
          </p:nvSpPr>
          <p:spPr>
            <a:xfrm>
              <a:off x="1258888" y="3429000"/>
              <a:ext cx="288925" cy="287338"/>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10" name="等腰三角形 9"/>
            <p:cNvSpPr/>
            <p:nvPr/>
          </p:nvSpPr>
          <p:spPr>
            <a:xfrm>
              <a:off x="1042988" y="3716338"/>
              <a:ext cx="288925" cy="288925"/>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11" name="矩形 10"/>
            <p:cNvSpPr/>
            <p:nvPr/>
          </p:nvSpPr>
          <p:spPr>
            <a:xfrm>
              <a:off x="5651500" y="2636838"/>
              <a:ext cx="649288"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12" name="矩形 11"/>
            <p:cNvSpPr/>
            <p:nvPr/>
          </p:nvSpPr>
          <p:spPr>
            <a:xfrm>
              <a:off x="6804025" y="2636838"/>
              <a:ext cx="647700"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13" name="矩形 12"/>
            <p:cNvSpPr/>
            <p:nvPr/>
          </p:nvSpPr>
          <p:spPr>
            <a:xfrm>
              <a:off x="7956550" y="2636838"/>
              <a:ext cx="647700" cy="158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14" name="等腰三角形 13"/>
            <p:cNvSpPr/>
            <p:nvPr/>
          </p:nvSpPr>
          <p:spPr>
            <a:xfrm>
              <a:off x="5867400" y="2852738"/>
              <a:ext cx="288925" cy="288925"/>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15" name="等腰三角形 14"/>
            <p:cNvSpPr/>
            <p:nvPr/>
          </p:nvSpPr>
          <p:spPr>
            <a:xfrm>
              <a:off x="5795963" y="3141663"/>
              <a:ext cx="288925" cy="287337"/>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18" name="椭圆 17"/>
            <p:cNvSpPr/>
            <p:nvPr/>
          </p:nvSpPr>
          <p:spPr>
            <a:xfrm>
              <a:off x="7019925" y="2852738"/>
              <a:ext cx="288925" cy="28892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19" name="圆角矩形 18"/>
            <p:cNvSpPr/>
            <p:nvPr/>
          </p:nvSpPr>
          <p:spPr>
            <a:xfrm>
              <a:off x="8101013" y="2852738"/>
              <a:ext cx="358775" cy="2889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cxnSp>
          <p:nvCxnSpPr>
            <p:cNvPr id="21" name="直接连接符 20"/>
            <p:cNvCxnSpPr/>
            <p:nvPr/>
          </p:nvCxnSpPr>
          <p:spPr>
            <a:xfrm>
              <a:off x="1835150" y="4581525"/>
              <a:ext cx="0" cy="11509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等腰三角形 21"/>
            <p:cNvSpPr/>
            <p:nvPr/>
          </p:nvSpPr>
          <p:spPr>
            <a:xfrm>
              <a:off x="611188" y="4941888"/>
              <a:ext cx="288925" cy="287337"/>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23" name="等腰三角形 22"/>
            <p:cNvSpPr/>
            <p:nvPr/>
          </p:nvSpPr>
          <p:spPr>
            <a:xfrm>
              <a:off x="971550" y="4941888"/>
              <a:ext cx="287338" cy="287337"/>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24" name="等腰三角形 23"/>
            <p:cNvSpPr/>
            <p:nvPr/>
          </p:nvSpPr>
          <p:spPr>
            <a:xfrm>
              <a:off x="1258888" y="4941888"/>
              <a:ext cx="288925" cy="287337"/>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25" name="等腰三角形 24"/>
            <p:cNvSpPr/>
            <p:nvPr/>
          </p:nvSpPr>
          <p:spPr>
            <a:xfrm>
              <a:off x="1476375" y="4941888"/>
              <a:ext cx="287338" cy="287337"/>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cxnSp>
          <p:nvCxnSpPr>
            <p:cNvPr id="26" name="直接连接符 25"/>
            <p:cNvCxnSpPr/>
            <p:nvPr/>
          </p:nvCxnSpPr>
          <p:spPr>
            <a:xfrm>
              <a:off x="2987675" y="4581525"/>
              <a:ext cx="0" cy="11509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588125" y="4437063"/>
              <a:ext cx="0" cy="11525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a:off x="6227763" y="4797425"/>
              <a:ext cx="288925" cy="287338"/>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cxnSp>
          <p:nvCxnSpPr>
            <p:cNvPr id="29" name="直接连接符 28"/>
            <p:cNvCxnSpPr/>
            <p:nvPr/>
          </p:nvCxnSpPr>
          <p:spPr>
            <a:xfrm>
              <a:off x="7740650" y="4437063"/>
              <a:ext cx="0" cy="11525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a:off x="5867400" y="4797425"/>
              <a:ext cx="288925" cy="287338"/>
            </a:xfrm>
            <a:prstGeom prst="triangl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31" name="椭圆 30"/>
            <p:cNvSpPr/>
            <p:nvPr/>
          </p:nvSpPr>
          <p:spPr>
            <a:xfrm>
              <a:off x="7019925" y="4797425"/>
              <a:ext cx="288925" cy="28733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sp>
          <p:nvSpPr>
            <p:cNvPr id="32" name="圆角矩形 31"/>
            <p:cNvSpPr/>
            <p:nvPr/>
          </p:nvSpPr>
          <p:spPr>
            <a:xfrm>
              <a:off x="8101013" y="4868863"/>
              <a:ext cx="358775" cy="2889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Calibri" charset="0"/>
                <a:ea typeface="黑体" charset="0"/>
                <a:cs typeface="黑体" charset="0"/>
              </a:endParaRPr>
            </a:p>
          </p:txBody>
        </p:sp>
      </p:grpSp>
      <p:sp>
        <p:nvSpPr>
          <p:cNvPr id="2" name="日期占位符 1">
            <a:extLst>
              <a:ext uri="{FF2B5EF4-FFF2-40B4-BE49-F238E27FC236}">
                <a16:creationId xmlns:a16="http://schemas.microsoft.com/office/drawing/2014/main" id="{F5B16BA9-082E-8E41-ABDE-96AE4608B327}"/>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3" name="页脚占位符 2">
            <a:extLst>
              <a:ext uri="{FF2B5EF4-FFF2-40B4-BE49-F238E27FC236}">
                <a16:creationId xmlns:a16="http://schemas.microsoft.com/office/drawing/2014/main" id="{D9695DD8-63BF-3349-9EE3-D5BFD517118D}"/>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16" name="灯片编号占位符 15">
            <a:extLst>
              <a:ext uri="{FF2B5EF4-FFF2-40B4-BE49-F238E27FC236}">
                <a16:creationId xmlns:a16="http://schemas.microsoft.com/office/drawing/2014/main" id="{71B13A69-4EC7-BE44-AD2E-91ADB24C84F6}"/>
              </a:ext>
            </a:extLst>
          </p:cNvPr>
          <p:cNvSpPr>
            <a:spLocks noGrp="1"/>
          </p:cNvSpPr>
          <p:nvPr>
            <p:ph type="sldNum" sz="quarter" idx="4"/>
          </p:nvPr>
        </p:nvSpPr>
        <p:spPr/>
        <p:txBody>
          <a:bodyPr/>
          <a:lstStyle/>
          <a:p>
            <a:fld id="{EF2CBC89-708E-48CD-BCD6-CCB7D6409EDD}" type="slidenum">
              <a:rPr lang="en-US" altLang="zh-CN" smtClean="0"/>
              <a:pPr/>
              <a:t>22</a:t>
            </a:fld>
            <a:endParaRPr lang="en-US" altLang="zh-CN" dirty="0"/>
          </a:p>
        </p:txBody>
      </p:sp>
    </p:spTree>
    <p:extLst>
      <p:ext uri="{BB962C8B-B14F-4D97-AF65-F5344CB8AC3E}">
        <p14:creationId xmlns:p14="http://schemas.microsoft.com/office/powerpoint/2010/main" val="3772296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1"/>
          <p:cNvSpPr>
            <a:spLocks noGrp="1"/>
          </p:cNvSpPr>
          <p:nvPr>
            <p:ph type="title"/>
          </p:nvPr>
        </p:nvSpPr>
        <p:spPr/>
        <p:txBody>
          <a:bodyPr/>
          <a:lstStyle/>
          <a:p>
            <a:r>
              <a:rPr lang="en-US" altLang="zh-CN" i="1" dirty="0"/>
              <a:t>n</a:t>
            </a:r>
            <a:r>
              <a:rPr lang="zh-CN" altLang="en-US" dirty="0"/>
              <a:t>个元素集合中允许重复的</a:t>
            </a:r>
            <a:r>
              <a:rPr lang="en-US" altLang="zh-CN" i="1" dirty="0"/>
              <a:t>r-</a:t>
            </a:r>
            <a:r>
              <a:rPr lang="zh-CN" altLang="en-US" dirty="0"/>
              <a:t>组合</a:t>
            </a:r>
          </a:p>
        </p:txBody>
      </p:sp>
      <mc:AlternateContent xmlns:mc="http://schemas.openxmlformats.org/markup-compatibility/2006" xmlns:a14="http://schemas.microsoft.com/office/drawing/2010/main">
        <mc:Choice Requires="a14">
          <p:sp>
            <p:nvSpPr>
              <p:cNvPr id="61442" name="内容占位符 2"/>
              <p:cNvSpPr>
                <a:spLocks noGrp="1"/>
              </p:cNvSpPr>
              <p:nvPr>
                <p:ph idx="1"/>
              </p:nvPr>
            </p:nvSpPr>
            <p:spPr/>
            <p:txBody>
              <a:bodyPr/>
              <a:lstStyle/>
              <a:p>
                <a14:m>
                  <m:oMath xmlns:m="http://schemas.openxmlformats.org/officeDocument/2006/math">
                    <m:r>
                      <a:rPr lang="en-US" altLang="zh-CN" i="1" dirty="0" smtClean="0">
                        <a:latin typeface="Cambria Math" panose="02040503050406030204" pitchFamily="18" charset="0"/>
                      </a:rPr>
                      <m:t>𝐶</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𝑛</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−1, </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m:t>
                    </m:r>
                  </m:oMath>
                </a14:m>
                <a:endParaRPr lang="en-US" altLang="zh-CN" dirty="0"/>
              </a:p>
              <a:p>
                <a:endParaRPr lang="en-US" altLang="zh-CN" dirty="0"/>
              </a:p>
              <a:p>
                <a:r>
                  <a:rPr lang="zh-CN" altLang="en-US" dirty="0"/>
                  <a:t>例：</a:t>
                </a:r>
                <a:endParaRPr lang="en-US" altLang="zh-CN" dirty="0"/>
              </a:p>
              <a:p>
                <a:pPr lvl="1">
                  <a:lnSpc>
                    <a:spcPct val="150000"/>
                  </a:lnSpc>
                </a:pPr>
                <a:r>
                  <a:rPr lang="zh-CN" altLang="en-US" sz="2400" dirty="0"/>
                  <a:t>甜点店</a:t>
                </a:r>
                <a:r>
                  <a:rPr lang="en-US" altLang="zh-CN" sz="2400" dirty="0"/>
                  <a:t>4</a:t>
                </a:r>
                <a:r>
                  <a:rPr lang="zh-CN" altLang="en-US" sz="2400" dirty="0"/>
                  <a:t>种面包，有几种买</a:t>
                </a:r>
                <a:r>
                  <a:rPr lang="en-US" altLang="zh-CN" sz="2400" dirty="0"/>
                  <a:t>6</a:t>
                </a:r>
                <a:r>
                  <a:rPr lang="zh-CN" altLang="en-US" sz="2400" dirty="0"/>
                  <a:t>个面包的买法？</a:t>
                </a:r>
                <a:endParaRPr lang="en-US" altLang="zh-CN" sz="2400" dirty="0"/>
              </a:p>
              <a:p>
                <a:pPr lvl="1">
                  <a:lnSpc>
                    <a:spcPct val="150000"/>
                  </a:lnSpc>
                </a:pPr>
                <a:r>
                  <a:rPr lang="zh-CN" altLang="en-US" sz="2400" dirty="0"/>
                  <a:t>方程</a:t>
                </a:r>
                <a14:m>
                  <m:oMath xmlns:m="http://schemas.openxmlformats.org/officeDocument/2006/math">
                    <m:r>
                      <a:rPr lang="en-US" altLang="zh-CN" sz="2400" i="1" dirty="0" smtClean="0">
                        <a:latin typeface="Cambria Math" panose="02040503050406030204" pitchFamily="18" charset="0"/>
                      </a:rPr>
                      <m:t>𝑥</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𝑦</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𝑧</m:t>
                    </m:r>
                    <m:r>
                      <a:rPr lang="en-US" altLang="zh-CN" sz="2400" i="1" dirty="0">
                        <a:latin typeface="Cambria Math" panose="02040503050406030204" pitchFamily="18" charset="0"/>
                      </a:rPr>
                      <m:t>=11</m:t>
                    </m:r>
                  </m:oMath>
                </a14:m>
                <a:r>
                  <a:rPr lang="zh-CN" altLang="en-US" sz="2400" dirty="0"/>
                  <a:t>有多少组解？其中</a:t>
                </a:r>
                <a14:m>
                  <m:oMath xmlns:m="http://schemas.openxmlformats.org/officeDocument/2006/math">
                    <m:r>
                      <a:rPr lang="en-US" altLang="zh-CN" sz="2400" i="1" dirty="0" smtClean="0">
                        <a:latin typeface="Cambria Math" panose="02040503050406030204" pitchFamily="18" charset="0"/>
                      </a:rPr>
                      <m:t>𝑥</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𝑦</m:t>
                    </m:r>
                    <m:r>
                      <a:rPr lang="en-US" altLang="zh-CN" sz="2400" i="1" dirty="0" smtClean="0">
                        <a:latin typeface="Cambria Math" panose="02040503050406030204" pitchFamily="18" charset="0"/>
                      </a:rPr>
                      <m:t>,</m:t>
                    </m:r>
                    <m:r>
                      <a:rPr lang="en-US" altLang="zh-CN" sz="2400" i="1" dirty="0" smtClean="0">
                        <a:latin typeface="Cambria Math" panose="02040503050406030204" pitchFamily="18" charset="0"/>
                      </a:rPr>
                      <m:t>𝑧</m:t>
                    </m:r>
                  </m:oMath>
                </a14:m>
                <a:r>
                  <a:rPr lang="zh-CN" altLang="en-US" sz="2400" dirty="0"/>
                  <a:t>非负整数</a:t>
                </a:r>
                <a:endParaRPr lang="en-US" altLang="zh-CN" sz="2400" dirty="0"/>
              </a:p>
              <a:p>
                <a:pPr lvl="1">
                  <a:lnSpc>
                    <a:spcPct val="150000"/>
                  </a:lnSpc>
                </a:pPr>
                <a:r>
                  <a:rPr lang="zh-CN" altLang="en-US" sz="2400" dirty="0"/>
                  <a:t>如果</a:t>
                </a:r>
                <a14:m>
                  <m:oMath xmlns:m="http://schemas.openxmlformats.org/officeDocument/2006/math">
                    <m:r>
                      <a:rPr lang="en-US" altLang="zh-CN" sz="2400" i="1" dirty="0" smtClean="0">
                        <a:latin typeface="Cambria Math" panose="02040503050406030204" pitchFamily="18" charset="0"/>
                      </a:rPr>
                      <m:t>𝑥</m:t>
                    </m:r>
                    <m:r>
                      <a:rPr lang="en-US" altLang="zh-CN" sz="2400" i="1" dirty="0" smtClean="0">
                        <a:latin typeface="Cambria Math" panose="02040503050406030204" pitchFamily="18" charset="0"/>
                      </a:rPr>
                      <m:t>&gt;0,</m:t>
                    </m:r>
                    <m:r>
                      <a:rPr lang="en-US" altLang="zh-CN" sz="2400" i="1" dirty="0" smtClean="0">
                        <a:latin typeface="Cambria Math" panose="02040503050406030204" pitchFamily="18" charset="0"/>
                      </a:rPr>
                      <m:t>𝑦</m:t>
                    </m:r>
                    <m:r>
                      <a:rPr lang="en-US" altLang="zh-CN" sz="2400" i="1" dirty="0" smtClean="0">
                        <a:latin typeface="Cambria Math" panose="02040503050406030204" pitchFamily="18" charset="0"/>
                      </a:rPr>
                      <m:t>&gt;1,</m:t>
                    </m:r>
                    <m:r>
                      <a:rPr lang="en-US" altLang="zh-CN" sz="2400" i="1" dirty="0" smtClean="0">
                        <a:latin typeface="Cambria Math" panose="02040503050406030204" pitchFamily="18" charset="0"/>
                      </a:rPr>
                      <m:t>𝑧</m:t>
                    </m:r>
                    <m:r>
                      <a:rPr lang="en-US" altLang="zh-CN" sz="2400" i="1" dirty="0" smtClean="0">
                        <a:latin typeface="Cambria Math" panose="02040503050406030204" pitchFamily="18" charset="0"/>
                      </a:rPr>
                      <m:t>&gt;2</m:t>
                    </m:r>
                  </m:oMath>
                </a14:m>
                <a:r>
                  <a:rPr lang="zh-CN" altLang="en-US" sz="2400" dirty="0"/>
                  <a:t>时，上述方程有多少组解？</a:t>
                </a:r>
              </a:p>
            </p:txBody>
          </p:sp>
        </mc:Choice>
        <mc:Fallback xmlns="">
          <p:sp>
            <p:nvSpPr>
              <p:cNvPr id="61442" name="内容占位符 2"/>
              <p:cNvSpPr>
                <a:spLocks noGrp="1" noRot="1" noChangeAspect="1" noMove="1" noResize="1" noEditPoints="1" noAdjustHandles="1" noChangeArrowheads="1" noChangeShapeType="1" noTextEdit="1"/>
              </p:cNvSpPr>
              <p:nvPr>
                <p:ph idx="1"/>
              </p:nvPr>
            </p:nvSpPr>
            <p:spPr>
              <a:blipFill>
                <a:blip r:embed="rId3"/>
                <a:stretch>
                  <a:fillRect l="-772"/>
                </a:stretch>
              </a:blipFill>
            </p:spPr>
            <p:txBody>
              <a:bodyPr/>
              <a:lstStyle/>
              <a:p>
                <a:r>
                  <a:rPr lang="zh-CN" altLang="en-US">
                    <a:noFill/>
                  </a:rPr>
                  <a:t> </a:t>
                </a:r>
              </a:p>
            </p:txBody>
          </p:sp>
        </mc:Fallback>
      </mc:AlternateContent>
      <p:sp>
        <p:nvSpPr>
          <p:cNvPr id="2" name="日期占位符 1">
            <a:extLst>
              <a:ext uri="{FF2B5EF4-FFF2-40B4-BE49-F238E27FC236}">
                <a16:creationId xmlns:a16="http://schemas.microsoft.com/office/drawing/2014/main" id="{E90787D5-EE74-A447-971D-1957D47832AC}"/>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3" name="页脚占位符 2">
            <a:extLst>
              <a:ext uri="{FF2B5EF4-FFF2-40B4-BE49-F238E27FC236}">
                <a16:creationId xmlns:a16="http://schemas.microsoft.com/office/drawing/2014/main" id="{471516AF-BE5D-314D-A738-172910959F7F}"/>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4" name="灯片编号占位符 3">
            <a:extLst>
              <a:ext uri="{FF2B5EF4-FFF2-40B4-BE49-F238E27FC236}">
                <a16:creationId xmlns:a16="http://schemas.microsoft.com/office/drawing/2014/main" id="{AA644C0C-5096-1F42-A771-9B1F8C864272}"/>
              </a:ext>
            </a:extLst>
          </p:cNvPr>
          <p:cNvSpPr>
            <a:spLocks noGrp="1"/>
          </p:cNvSpPr>
          <p:nvPr>
            <p:ph type="sldNum" sz="quarter" idx="4"/>
          </p:nvPr>
        </p:nvSpPr>
        <p:spPr/>
        <p:txBody>
          <a:bodyPr/>
          <a:lstStyle/>
          <a:p>
            <a:fld id="{EF2CBC89-708E-48CD-BCD6-CCB7D6409EDD}" type="slidenum">
              <a:rPr lang="en-US" altLang="zh-CN" smtClean="0"/>
              <a:pPr/>
              <a:t>23</a:t>
            </a:fld>
            <a:endParaRPr lang="en-US" altLang="zh-CN" dirty="0"/>
          </a:p>
        </p:txBody>
      </p:sp>
    </p:spTree>
    <p:extLst>
      <p:ext uri="{BB962C8B-B14F-4D97-AF65-F5344CB8AC3E}">
        <p14:creationId xmlns:p14="http://schemas.microsoft.com/office/powerpoint/2010/main" val="3750955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p:cNvSpPr>
          <p:nvPr>
            <p:ph type="title"/>
          </p:nvPr>
        </p:nvSpPr>
        <p:spPr/>
        <p:txBody>
          <a:bodyPr/>
          <a:lstStyle/>
          <a:p>
            <a:r>
              <a:rPr lang="en-US" dirty="0" err="1">
                <a:latin typeface="+mn-ea"/>
              </a:rPr>
              <a:t>允许重复的排列组合</a:t>
            </a:r>
            <a:endParaRPr lang="en-US" dirty="0">
              <a:latin typeface="+mn-ea"/>
            </a:endParaRPr>
          </a:p>
        </p:txBody>
      </p:sp>
      <p:pic>
        <p:nvPicPr>
          <p:cNvPr id="62466" name="图片 3"/>
          <p:cNvPicPr>
            <a:picLocks noChangeAspect="1"/>
          </p:cNvPicPr>
          <p:nvPr/>
        </p:nvPicPr>
        <p:blipFill>
          <a:blip r:embed="rId2" cstate="print">
            <a:extLst>
              <a:ext uri="{28A0092B-C50C-407E-A947-70E740481C1C}">
                <a14:useLocalDpi xmlns:a14="http://schemas.microsoft.com/office/drawing/2010/main"/>
              </a:ext>
            </a:extLst>
          </a:blip>
          <a:srcRect t="699"/>
          <a:stretch>
            <a:fillRect/>
          </a:stretch>
        </p:blipFill>
        <p:spPr bwMode="auto">
          <a:xfrm>
            <a:off x="601446" y="1988840"/>
            <a:ext cx="7272337" cy="371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日期占位符 1">
            <a:extLst>
              <a:ext uri="{FF2B5EF4-FFF2-40B4-BE49-F238E27FC236}">
                <a16:creationId xmlns:a16="http://schemas.microsoft.com/office/drawing/2014/main" id="{CA93615E-7C3F-1340-ABC4-D989B63C6F2D}"/>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3" name="页脚占位符 2">
            <a:extLst>
              <a:ext uri="{FF2B5EF4-FFF2-40B4-BE49-F238E27FC236}">
                <a16:creationId xmlns:a16="http://schemas.microsoft.com/office/drawing/2014/main" id="{6E85470A-B31A-7341-9FA6-75DA471439A1}"/>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4" name="灯片编号占位符 3">
            <a:extLst>
              <a:ext uri="{FF2B5EF4-FFF2-40B4-BE49-F238E27FC236}">
                <a16:creationId xmlns:a16="http://schemas.microsoft.com/office/drawing/2014/main" id="{56E31FFE-87E5-F24B-9648-01148FC583D0}"/>
              </a:ext>
            </a:extLst>
          </p:cNvPr>
          <p:cNvSpPr>
            <a:spLocks noGrp="1"/>
          </p:cNvSpPr>
          <p:nvPr>
            <p:ph type="sldNum" sz="quarter" idx="4"/>
          </p:nvPr>
        </p:nvSpPr>
        <p:spPr/>
        <p:txBody>
          <a:bodyPr/>
          <a:lstStyle/>
          <a:p>
            <a:fld id="{EF2CBC89-708E-48CD-BCD6-CCB7D6409EDD}" type="slidenum">
              <a:rPr lang="en-US" altLang="zh-CN" smtClean="0"/>
              <a:pPr/>
              <a:t>24</a:t>
            </a:fld>
            <a:endParaRPr lang="en-US" altLang="zh-CN" dirty="0"/>
          </a:p>
        </p:txBody>
      </p:sp>
    </p:spTree>
    <p:extLst>
      <p:ext uri="{BB962C8B-B14F-4D97-AF65-F5344CB8AC3E}">
        <p14:creationId xmlns:p14="http://schemas.microsoft.com/office/powerpoint/2010/main" val="3953749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5A3BAE-CEE1-0447-865D-B85416F26EF8}"/>
              </a:ext>
            </a:extLst>
          </p:cNvPr>
          <p:cNvSpPr>
            <a:spLocks noGrp="1"/>
          </p:cNvSpPr>
          <p:nvPr>
            <p:ph type="title"/>
          </p:nvPr>
        </p:nvSpPr>
        <p:spPr/>
        <p:txBody>
          <a:bodyPr/>
          <a:lstStyle/>
          <a:p>
            <a:r>
              <a:rPr lang="zh-CN" altLang="en-US" dirty="0"/>
              <a:t>集合分类计数与容斥原理</a:t>
            </a:r>
          </a:p>
        </p:txBody>
      </p:sp>
      <p:sp>
        <p:nvSpPr>
          <p:cNvPr id="3" name="文本占位符 2">
            <a:extLst>
              <a:ext uri="{FF2B5EF4-FFF2-40B4-BE49-F238E27FC236}">
                <a16:creationId xmlns:a16="http://schemas.microsoft.com/office/drawing/2014/main" id="{1E42BAE4-FC9E-7145-AF45-F73B3186163B}"/>
              </a:ext>
            </a:extLst>
          </p:cNvPr>
          <p:cNvSpPr>
            <a:spLocks noGrp="1"/>
          </p:cNvSpPr>
          <p:nvPr>
            <p:ph type="body" idx="1"/>
          </p:nvPr>
        </p:nvSpPr>
        <p:spPr/>
        <p:txBody>
          <a:bodyPr/>
          <a:lstStyle/>
          <a:p>
            <a:endParaRPr kumimoji="1" lang="zh-CN" altLang="en-US"/>
          </a:p>
        </p:txBody>
      </p:sp>
      <p:sp>
        <p:nvSpPr>
          <p:cNvPr id="4" name="日期占位符 3">
            <a:extLst>
              <a:ext uri="{FF2B5EF4-FFF2-40B4-BE49-F238E27FC236}">
                <a16:creationId xmlns:a16="http://schemas.microsoft.com/office/drawing/2014/main" id="{20E7AC24-48D3-B447-8B14-427424D72814}"/>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AA2D1F8F-54B5-B840-A539-C6EC961ADCE0}"/>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D8756C4F-B5C4-0F4F-A417-78F0890F9932}"/>
              </a:ext>
            </a:extLst>
          </p:cNvPr>
          <p:cNvSpPr>
            <a:spLocks noGrp="1"/>
          </p:cNvSpPr>
          <p:nvPr>
            <p:ph type="sldNum" sz="quarter" idx="4"/>
          </p:nvPr>
        </p:nvSpPr>
        <p:spPr/>
        <p:txBody>
          <a:bodyPr/>
          <a:lstStyle/>
          <a:p>
            <a:fld id="{EF2CBC89-708E-48CD-BCD6-CCB7D6409EDD}" type="slidenum">
              <a:rPr lang="en-US" altLang="zh-CN" smtClean="0"/>
              <a:pPr/>
              <a:t>25</a:t>
            </a:fld>
            <a:endParaRPr lang="en-US" altLang="zh-CN" dirty="0"/>
          </a:p>
        </p:txBody>
      </p:sp>
    </p:spTree>
    <p:extLst>
      <p:ext uri="{BB962C8B-B14F-4D97-AF65-F5344CB8AC3E}">
        <p14:creationId xmlns:p14="http://schemas.microsoft.com/office/powerpoint/2010/main" val="1294707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9D1371A6-4062-2444-8B27-FBBAC735E37A}"/>
              </a:ext>
            </a:extLst>
          </p:cNvPr>
          <p:cNvSpPr>
            <a:spLocks noGrp="1"/>
          </p:cNvSpPr>
          <p:nvPr>
            <p:ph type="title"/>
          </p:nvPr>
        </p:nvSpPr>
        <p:spPr/>
        <p:txBody>
          <a:bodyPr/>
          <a:lstStyle/>
          <a:p>
            <a:r>
              <a:rPr kumimoji="1" lang="zh-CN" altLang="en-US" dirty="0"/>
              <a:t>集合用于分类计数</a:t>
            </a:r>
          </a:p>
        </p:txBody>
      </p:sp>
      <p:sp>
        <p:nvSpPr>
          <p:cNvPr id="4" name="日期占位符 3">
            <a:extLst>
              <a:ext uri="{FF2B5EF4-FFF2-40B4-BE49-F238E27FC236}">
                <a16:creationId xmlns:a16="http://schemas.microsoft.com/office/drawing/2014/main" id="{D70288BA-1FFD-9A4F-B29C-8B0BE14D80B1}"/>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D70D4AD4-76D7-E049-8864-BF30BCDBFF72}"/>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02695046-A9C0-7247-AF1C-0707001F3CFB}"/>
              </a:ext>
            </a:extLst>
          </p:cNvPr>
          <p:cNvSpPr>
            <a:spLocks noGrp="1"/>
          </p:cNvSpPr>
          <p:nvPr>
            <p:ph type="sldNum" sz="quarter" idx="4"/>
          </p:nvPr>
        </p:nvSpPr>
        <p:spPr/>
        <p:txBody>
          <a:bodyPr/>
          <a:lstStyle/>
          <a:p>
            <a:fld id="{EF2CBC89-708E-48CD-BCD6-CCB7D6409EDD}" type="slidenum">
              <a:rPr lang="en-US" altLang="zh-CN" smtClean="0"/>
              <a:pPr/>
              <a:t>26</a:t>
            </a:fld>
            <a:endParaRPr lang="en-US" altLang="zh-CN" dirty="0"/>
          </a:p>
        </p:txBody>
      </p:sp>
      <p:sp>
        <p:nvSpPr>
          <p:cNvPr id="17" name="Text Box 13">
            <a:extLst>
              <a:ext uri="{FF2B5EF4-FFF2-40B4-BE49-F238E27FC236}">
                <a16:creationId xmlns:a16="http://schemas.microsoft.com/office/drawing/2014/main" id="{737D410D-86C2-D84A-96EF-20DF435C55DE}"/>
              </a:ext>
            </a:extLst>
          </p:cNvPr>
          <p:cNvSpPr txBox="1">
            <a:spLocks noChangeArrowheads="1"/>
          </p:cNvSpPr>
          <p:nvPr/>
        </p:nvSpPr>
        <p:spPr bwMode="auto">
          <a:xfrm>
            <a:off x="4781938" y="1927826"/>
            <a:ext cx="3816673"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algn="just" eaLnBrk="1" hangingPunct="1">
              <a:spcBef>
                <a:spcPct val="50000"/>
              </a:spcBef>
            </a:pP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将属于某个集合的元素理解为“具有某种性质”的对象，则属于该集合的补集的元素则是“不具有某种性质”的对象。</a:t>
            </a:r>
          </a:p>
        </p:txBody>
      </p:sp>
      <p:sp>
        <p:nvSpPr>
          <p:cNvPr id="18" name="Text Box 14">
            <a:extLst>
              <a:ext uri="{FF2B5EF4-FFF2-40B4-BE49-F238E27FC236}">
                <a16:creationId xmlns:a16="http://schemas.microsoft.com/office/drawing/2014/main" id="{180DADC0-78A6-4848-A8C2-BD725AE2B22B}"/>
              </a:ext>
            </a:extLst>
          </p:cNvPr>
          <p:cNvSpPr txBox="1">
            <a:spLocks noChangeArrowheads="1"/>
          </p:cNvSpPr>
          <p:nvPr/>
        </p:nvSpPr>
        <p:spPr bwMode="auto">
          <a:xfrm>
            <a:off x="4780762" y="3428999"/>
            <a:ext cx="3816673"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algn="just" eaLnBrk="1" hangingPunct="1">
              <a:spcBef>
                <a:spcPct val="50000"/>
              </a:spcBef>
            </a:pP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例如：</a:t>
            </a:r>
          </a:p>
          <a:p>
            <a:pPr algn="just" eaLnBrk="1" hangingPunct="1">
              <a:spcBef>
                <a:spcPct val="50000"/>
              </a:spcBef>
            </a:pP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将全班同学的集合视为全集。</a:t>
            </a:r>
          </a:p>
          <a:p>
            <a:pPr algn="just" eaLnBrk="1" hangingPunct="1">
              <a:spcBef>
                <a:spcPct val="50000"/>
              </a:spcBef>
            </a:pP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其子集</a:t>
            </a:r>
            <a:r>
              <a:rPr kumimoji="0" lang="en-US" altLang="zh-CN" sz="2000" b="1" i="1" dirty="0">
                <a:latin typeface="Times New Roman" panose="02020603050405020304" pitchFamily="18" charset="0"/>
                <a:ea typeface="SimSun" panose="02010600030101010101" pitchFamily="2" charset="-122"/>
                <a:cs typeface="Times New Roman" panose="02020603050405020304" pitchFamily="18" charset="0"/>
              </a:rPr>
              <a:t>E</a:t>
            </a:r>
            <a:r>
              <a:rPr kumimoji="0" lang="zh-CN" altLang="en-US" sz="2000" b="1" dirty="0">
                <a:latin typeface="Times New Roman" panose="02020603050405020304" pitchFamily="18" charset="0"/>
                <a:ea typeface="SimSun" panose="02010600030101010101" pitchFamily="2" charset="-122"/>
                <a:cs typeface="Times New Roman" panose="02020603050405020304" pitchFamily="18" charset="0"/>
              </a:rPr>
              <a:t>是学英语的同学的集合</a:t>
            </a: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，或理解为满足性质</a:t>
            </a:r>
            <a:r>
              <a:rPr kumimoji="0" lang="en-US" altLang="zh-CN" sz="2000" i="1" dirty="0">
                <a:latin typeface="Times New Roman" panose="02020603050405020304" pitchFamily="18" charset="0"/>
                <a:ea typeface="SimSun" panose="02010600030101010101" pitchFamily="2" charset="-122"/>
                <a:cs typeface="Times New Roman" panose="02020603050405020304" pitchFamily="18" charset="0"/>
              </a:rPr>
              <a:t>E</a:t>
            </a: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的对象的集合。类似地，</a:t>
            </a:r>
            <a:r>
              <a:rPr kumimoji="0" lang="en-US" altLang="zh-CN" sz="2000" b="1" i="1" dirty="0">
                <a:latin typeface="Times New Roman" panose="02020603050405020304" pitchFamily="18" charset="0"/>
                <a:ea typeface="SimSun" panose="02010600030101010101" pitchFamily="2" charset="-122"/>
                <a:cs typeface="Times New Roman" panose="02020603050405020304" pitchFamily="18" charset="0"/>
              </a:rPr>
              <a:t>F</a:t>
            </a:r>
            <a:r>
              <a:rPr kumimoji="0" lang="zh-CN" altLang="en-US" sz="2000" b="1" dirty="0">
                <a:latin typeface="Times New Roman" panose="02020603050405020304" pitchFamily="18" charset="0"/>
                <a:ea typeface="SimSun" panose="02010600030101010101" pitchFamily="2" charset="-122"/>
                <a:cs typeface="Times New Roman" panose="02020603050405020304" pitchFamily="18" charset="0"/>
              </a:rPr>
              <a:t>是学法语的同学的集合</a:t>
            </a: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，即满足性质</a:t>
            </a:r>
            <a:r>
              <a:rPr kumimoji="0" lang="en-US" altLang="zh-CN" sz="2000" i="1" dirty="0">
                <a:latin typeface="Times New Roman" panose="02020603050405020304" pitchFamily="18" charset="0"/>
                <a:ea typeface="SimSun" panose="02010600030101010101" pitchFamily="2" charset="-122"/>
                <a:cs typeface="Times New Roman" panose="02020603050405020304" pitchFamily="18" charset="0"/>
              </a:rPr>
              <a:t>F</a:t>
            </a: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的对象的集合。</a:t>
            </a:r>
          </a:p>
        </p:txBody>
      </p:sp>
      <p:grpSp>
        <p:nvGrpSpPr>
          <p:cNvPr id="22" name="组合 21">
            <a:extLst>
              <a:ext uri="{FF2B5EF4-FFF2-40B4-BE49-F238E27FC236}">
                <a16:creationId xmlns:a16="http://schemas.microsoft.com/office/drawing/2014/main" id="{B505309F-C2BA-874F-8973-7C9EDE9EA2F8}"/>
              </a:ext>
            </a:extLst>
          </p:cNvPr>
          <p:cNvGrpSpPr/>
          <p:nvPr/>
        </p:nvGrpSpPr>
        <p:grpSpPr>
          <a:xfrm>
            <a:off x="434554" y="2060575"/>
            <a:ext cx="4353346" cy="3606800"/>
            <a:chOff x="434554" y="2060575"/>
            <a:chExt cx="4353346" cy="3606800"/>
          </a:xfrm>
        </p:grpSpPr>
        <p:grpSp>
          <p:nvGrpSpPr>
            <p:cNvPr id="21" name="组合 20">
              <a:extLst>
                <a:ext uri="{FF2B5EF4-FFF2-40B4-BE49-F238E27FC236}">
                  <a16:creationId xmlns:a16="http://schemas.microsoft.com/office/drawing/2014/main" id="{96FFA015-CFF6-674D-B65C-82C8BE76A9F7}"/>
                </a:ext>
              </a:extLst>
            </p:cNvPr>
            <p:cNvGrpSpPr/>
            <p:nvPr/>
          </p:nvGrpSpPr>
          <p:grpSpPr>
            <a:xfrm>
              <a:off x="434554" y="2060575"/>
              <a:ext cx="4353346" cy="3606800"/>
              <a:chOff x="434554" y="2060575"/>
              <a:chExt cx="4353346" cy="3606800"/>
            </a:xfrm>
          </p:grpSpPr>
          <p:sp>
            <p:nvSpPr>
              <p:cNvPr id="12" name="Line 8">
                <a:extLst>
                  <a:ext uri="{FF2B5EF4-FFF2-40B4-BE49-F238E27FC236}">
                    <a16:creationId xmlns:a16="http://schemas.microsoft.com/office/drawing/2014/main" id="{9BABF90B-8237-3B48-BCD4-A614A463F673}"/>
                  </a:ext>
                </a:extLst>
              </p:cNvPr>
              <p:cNvSpPr>
                <a:spLocks noChangeShapeType="1"/>
              </p:cNvSpPr>
              <p:nvPr/>
            </p:nvSpPr>
            <p:spPr bwMode="auto">
              <a:xfrm flipH="1">
                <a:off x="1763713" y="3573463"/>
                <a:ext cx="792162" cy="1655762"/>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latin typeface="Times New Roman" panose="02020603050405020304" pitchFamily="18" charset="0"/>
                  <a:ea typeface="SimSun" panose="02010600030101010101" pitchFamily="2" charset="-122"/>
                  <a:cs typeface="Times New Roman" panose="02020603050405020304" pitchFamily="18" charset="0"/>
                </a:endParaRPr>
              </a:p>
            </p:txBody>
          </p:sp>
          <p:sp>
            <p:nvSpPr>
              <p:cNvPr id="13" name="Text Box 9">
                <a:extLst>
                  <a:ext uri="{FF2B5EF4-FFF2-40B4-BE49-F238E27FC236}">
                    <a16:creationId xmlns:a16="http://schemas.microsoft.com/office/drawing/2014/main" id="{79C3F62D-B0B7-4F4E-8DA7-99E368E1E9DD}"/>
                  </a:ext>
                </a:extLst>
              </p:cNvPr>
              <p:cNvSpPr txBox="1">
                <a:spLocks noChangeArrowheads="1"/>
              </p:cNvSpPr>
              <p:nvPr/>
            </p:nvSpPr>
            <p:spPr bwMode="auto">
              <a:xfrm>
                <a:off x="755650" y="5300663"/>
                <a:ext cx="4032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zh-CN" altLang="en-US" sz="1800" b="1" dirty="0">
                    <a:latin typeface="Times New Roman" panose="02020603050405020304" pitchFamily="18" charset="0"/>
                    <a:ea typeface="SimSun" panose="02010600030101010101" pitchFamily="2" charset="-122"/>
                    <a:cs typeface="Times New Roman" panose="02020603050405020304" pitchFamily="18" charset="0"/>
                  </a:rPr>
                  <a:t>既学英语，又学法语的同学</a:t>
                </a:r>
              </a:p>
            </p:txBody>
          </p:sp>
          <p:grpSp>
            <p:nvGrpSpPr>
              <p:cNvPr id="19" name="组合 18">
                <a:extLst>
                  <a:ext uri="{FF2B5EF4-FFF2-40B4-BE49-F238E27FC236}">
                    <a16:creationId xmlns:a16="http://schemas.microsoft.com/office/drawing/2014/main" id="{E5FDA7DE-0FAA-894F-B4CD-C1FE7C5A0120}"/>
                  </a:ext>
                </a:extLst>
              </p:cNvPr>
              <p:cNvGrpSpPr/>
              <p:nvPr/>
            </p:nvGrpSpPr>
            <p:grpSpPr>
              <a:xfrm>
                <a:off x="434554" y="2060575"/>
                <a:ext cx="4176712" cy="2736850"/>
                <a:chOff x="538163" y="1916113"/>
                <a:chExt cx="4176712" cy="2736850"/>
              </a:xfrm>
            </p:grpSpPr>
            <p:sp>
              <p:nvSpPr>
                <p:cNvPr id="9" name="Oval 5">
                  <a:extLst>
                    <a:ext uri="{FF2B5EF4-FFF2-40B4-BE49-F238E27FC236}">
                      <a16:creationId xmlns:a16="http://schemas.microsoft.com/office/drawing/2014/main" id="{18D37E32-1B46-C44E-9150-4490EAB68E39}"/>
                    </a:ext>
                  </a:extLst>
                </p:cNvPr>
                <p:cNvSpPr>
                  <a:spLocks noChangeArrowheads="1"/>
                </p:cNvSpPr>
                <p:nvPr/>
              </p:nvSpPr>
              <p:spPr bwMode="auto">
                <a:xfrm>
                  <a:off x="1042988" y="2276475"/>
                  <a:ext cx="2016125" cy="2016125"/>
                </a:xfrm>
                <a:prstGeom prst="ellipse">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Oval 6">
                  <a:extLst>
                    <a:ext uri="{FF2B5EF4-FFF2-40B4-BE49-F238E27FC236}">
                      <a16:creationId xmlns:a16="http://schemas.microsoft.com/office/drawing/2014/main" id="{353ECF9A-A40E-AB43-8CCE-3659AEEF970D}"/>
                    </a:ext>
                  </a:extLst>
                </p:cNvPr>
                <p:cNvSpPr>
                  <a:spLocks noChangeArrowheads="1"/>
                </p:cNvSpPr>
                <p:nvPr/>
              </p:nvSpPr>
              <p:spPr bwMode="auto">
                <a:xfrm>
                  <a:off x="2122488" y="2276475"/>
                  <a:ext cx="2016125" cy="2016125"/>
                </a:xfrm>
                <a:prstGeom prst="ellipse">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Rectangle 7">
                  <a:extLst>
                    <a:ext uri="{FF2B5EF4-FFF2-40B4-BE49-F238E27FC236}">
                      <a16:creationId xmlns:a16="http://schemas.microsoft.com/office/drawing/2014/main" id="{B9602C74-C979-D34F-AE07-ECE633F236F7}"/>
                    </a:ext>
                  </a:extLst>
                </p:cNvPr>
                <p:cNvSpPr>
                  <a:spLocks noChangeArrowheads="1"/>
                </p:cNvSpPr>
                <p:nvPr/>
              </p:nvSpPr>
              <p:spPr bwMode="auto">
                <a:xfrm>
                  <a:off x="538163" y="1916113"/>
                  <a:ext cx="4176712" cy="2736850"/>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4" name="Text Box 10">
                  <a:extLst>
                    <a:ext uri="{FF2B5EF4-FFF2-40B4-BE49-F238E27FC236}">
                      <a16:creationId xmlns:a16="http://schemas.microsoft.com/office/drawing/2014/main" id="{2BFD00D8-D537-3D46-88A5-4F5D87380792}"/>
                    </a:ext>
                  </a:extLst>
                </p:cNvPr>
                <p:cNvSpPr txBox="1">
                  <a:spLocks noChangeArrowheads="1"/>
                </p:cNvSpPr>
                <p:nvPr/>
              </p:nvSpPr>
              <p:spPr bwMode="auto">
                <a:xfrm>
                  <a:off x="1187450" y="2636838"/>
                  <a:ext cx="3603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i="1" dirty="0">
                      <a:latin typeface="Times New Roman" panose="02020603050405020304" pitchFamily="18" charset="0"/>
                      <a:ea typeface="SimSun" panose="02010600030101010101" pitchFamily="2" charset="-122"/>
                      <a:cs typeface="Times New Roman" panose="02020603050405020304" pitchFamily="18" charset="0"/>
                    </a:rPr>
                    <a:t>E</a:t>
                  </a:r>
                </a:p>
              </p:txBody>
            </p:sp>
            <p:sp>
              <p:nvSpPr>
                <p:cNvPr id="15" name="Text Box 11">
                  <a:extLst>
                    <a:ext uri="{FF2B5EF4-FFF2-40B4-BE49-F238E27FC236}">
                      <a16:creationId xmlns:a16="http://schemas.microsoft.com/office/drawing/2014/main" id="{5FB6343E-56F0-8C4A-84E7-8376B1B3CD52}"/>
                    </a:ext>
                  </a:extLst>
                </p:cNvPr>
                <p:cNvSpPr txBox="1">
                  <a:spLocks noChangeArrowheads="1"/>
                </p:cNvSpPr>
                <p:nvPr/>
              </p:nvSpPr>
              <p:spPr bwMode="auto">
                <a:xfrm>
                  <a:off x="3635375" y="2636838"/>
                  <a:ext cx="431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i="1" dirty="0">
                      <a:latin typeface="Times New Roman" panose="02020603050405020304" pitchFamily="18" charset="0"/>
                      <a:ea typeface="SimSun" panose="02010600030101010101" pitchFamily="2" charset="-122"/>
                      <a:cs typeface="Times New Roman" panose="02020603050405020304" pitchFamily="18" charset="0"/>
                    </a:rPr>
                    <a:t>F</a:t>
                  </a:r>
                </a:p>
              </p:txBody>
            </p:sp>
            <p:sp>
              <p:nvSpPr>
                <p:cNvPr id="16" name="Text Box 12">
                  <a:extLst>
                    <a:ext uri="{FF2B5EF4-FFF2-40B4-BE49-F238E27FC236}">
                      <a16:creationId xmlns:a16="http://schemas.microsoft.com/office/drawing/2014/main" id="{0A8BEF9A-1948-7849-AC06-73ABD8C24576}"/>
                    </a:ext>
                  </a:extLst>
                </p:cNvPr>
                <p:cNvSpPr txBox="1">
                  <a:spLocks noChangeArrowheads="1"/>
                </p:cNvSpPr>
                <p:nvPr/>
              </p:nvSpPr>
              <p:spPr bwMode="auto">
                <a:xfrm>
                  <a:off x="2122489" y="3141663"/>
                  <a:ext cx="952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algn="ctr" eaLnBrk="1" hangingPunct="1">
                    <a:spcBef>
                      <a:spcPct val="50000"/>
                    </a:spcBef>
                  </a:pPr>
                  <a:r>
                    <a:rPr kumimoji="0" lang="en-US" altLang="zh-CN" i="1" dirty="0">
                      <a:latin typeface="Times New Roman" panose="02020603050405020304" pitchFamily="18" charset="0"/>
                      <a:ea typeface="SimSun" panose="02010600030101010101" pitchFamily="2" charset="-122"/>
                      <a:cs typeface="Times New Roman" panose="02020603050405020304" pitchFamily="18" charset="0"/>
                    </a:rPr>
                    <a:t>E</a:t>
                  </a:r>
                  <a:r>
                    <a:rPr kumimoji="0" lang="en-US" altLang="zh-CN"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kumimoji="0" lang="en-US" altLang="zh-CN" i="1" dirty="0">
                      <a:latin typeface="Times New Roman" panose="02020603050405020304" pitchFamily="18" charset="0"/>
                      <a:ea typeface="SimSun" panose="02010600030101010101" pitchFamily="2" charset="-122"/>
                      <a:cs typeface="Times New Roman" panose="02020603050405020304" pitchFamily="18" charset="0"/>
                      <a:sym typeface="Symbol" charset="0"/>
                    </a:rPr>
                    <a:t>F</a:t>
                  </a:r>
                </a:p>
              </p:txBody>
            </p:sp>
          </p:grpSp>
        </p:grpSp>
        <p:sp>
          <p:nvSpPr>
            <p:cNvPr id="20" name="Text Box 11">
              <a:extLst>
                <a:ext uri="{FF2B5EF4-FFF2-40B4-BE49-F238E27FC236}">
                  <a16:creationId xmlns:a16="http://schemas.microsoft.com/office/drawing/2014/main" id="{BA11BB39-C2F6-1448-9E7B-604E2678F7BE}"/>
                </a:ext>
              </a:extLst>
            </p:cNvPr>
            <p:cNvSpPr txBox="1">
              <a:spLocks noChangeArrowheads="1"/>
            </p:cNvSpPr>
            <p:nvPr/>
          </p:nvSpPr>
          <p:spPr bwMode="auto">
            <a:xfrm>
              <a:off x="4074270" y="2113021"/>
              <a:ext cx="431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i="1" dirty="0">
                  <a:latin typeface="Times New Roman" panose="02020603050405020304" pitchFamily="18" charset="0"/>
                  <a:ea typeface="SimSun" panose="02010600030101010101" pitchFamily="2" charset="-122"/>
                  <a:cs typeface="Times New Roman" panose="02020603050405020304" pitchFamily="18" charset="0"/>
                </a:rPr>
                <a:t>U</a:t>
              </a:r>
            </a:p>
          </p:txBody>
        </p:sp>
      </p:grpSp>
    </p:spTree>
    <p:extLst>
      <p:ext uri="{BB962C8B-B14F-4D97-AF65-F5344CB8AC3E}">
        <p14:creationId xmlns:p14="http://schemas.microsoft.com/office/powerpoint/2010/main" val="1285947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9D1371A6-4062-2444-8B27-FBBAC735E37A}"/>
              </a:ext>
            </a:extLst>
          </p:cNvPr>
          <p:cNvSpPr>
            <a:spLocks noGrp="1"/>
          </p:cNvSpPr>
          <p:nvPr>
            <p:ph type="title"/>
          </p:nvPr>
        </p:nvSpPr>
        <p:spPr/>
        <p:txBody>
          <a:bodyPr/>
          <a:lstStyle/>
          <a:p>
            <a:r>
              <a:rPr kumimoji="1" lang="zh-CN" altLang="en-US" dirty="0"/>
              <a:t>两个有限集合并集的计数</a:t>
            </a:r>
          </a:p>
        </p:txBody>
      </p:sp>
      <p:sp>
        <p:nvSpPr>
          <p:cNvPr id="4" name="日期占位符 3">
            <a:extLst>
              <a:ext uri="{FF2B5EF4-FFF2-40B4-BE49-F238E27FC236}">
                <a16:creationId xmlns:a16="http://schemas.microsoft.com/office/drawing/2014/main" id="{D70288BA-1FFD-9A4F-B29C-8B0BE14D80B1}"/>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D70D4AD4-76D7-E049-8864-BF30BCDBFF72}"/>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02695046-A9C0-7247-AF1C-0707001F3CFB}"/>
              </a:ext>
            </a:extLst>
          </p:cNvPr>
          <p:cNvSpPr>
            <a:spLocks noGrp="1"/>
          </p:cNvSpPr>
          <p:nvPr>
            <p:ph type="sldNum" sz="quarter" idx="4"/>
          </p:nvPr>
        </p:nvSpPr>
        <p:spPr/>
        <p:txBody>
          <a:bodyPr/>
          <a:lstStyle/>
          <a:p>
            <a:fld id="{EF2CBC89-708E-48CD-BCD6-CCB7D6409EDD}" type="slidenum">
              <a:rPr lang="en-US" altLang="zh-CN" smtClean="0"/>
              <a:pPr/>
              <a:t>27</a:t>
            </a:fld>
            <a:endParaRPr lang="en-US" altLang="zh-CN" dirty="0"/>
          </a:p>
        </p:txBody>
      </p:sp>
      <p:sp>
        <p:nvSpPr>
          <p:cNvPr id="20" name="Text Box 12">
            <a:extLst>
              <a:ext uri="{FF2B5EF4-FFF2-40B4-BE49-F238E27FC236}">
                <a16:creationId xmlns:a16="http://schemas.microsoft.com/office/drawing/2014/main" id="{C8F4898F-E2A2-8F48-BD75-84994D896498}"/>
              </a:ext>
            </a:extLst>
          </p:cNvPr>
          <p:cNvSpPr txBox="1">
            <a:spLocks noChangeArrowheads="1"/>
          </p:cNvSpPr>
          <p:nvPr/>
        </p:nvSpPr>
        <p:spPr bwMode="auto">
          <a:xfrm>
            <a:off x="4932040" y="2055018"/>
            <a:ext cx="3888431" cy="2616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假设全班共</a:t>
            </a:r>
            <a:r>
              <a:rPr kumimoji="0" lang="en-US" altLang="zh-CN" sz="2000" dirty="0">
                <a:latin typeface="Times New Roman" panose="02020603050405020304" pitchFamily="18" charset="0"/>
                <a:ea typeface="SimSun" panose="02010600030101010101" pitchFamily="2" charset="-122"/>
                <a:cs typeface="Times New Roman" panose="02020603050405020304" pitchFamily="18" charset="0"/>
              </a:rPr>
              <a:t>100</a:t>
            </a: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人，记为</a:t>
            </a:r>
          </a:p>
          <a:p>
            <a:pPr algn="ctr" eaLnBrk="1" hangingPunct="1">
              <a:spcBef>
                <a:spcPct val="30000"/>
              </a:spcBef>
            </a:pPr>
            <a:r>
              <a:rPr kumimoji="0" lang="en-US" altLang="zh-CN" sz="2000" dirty="0">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2000" i="1" dirty="0">
                <a:latin typeface="Times New Roman" panose="02020603050405020304" pitchFamily="18" charset="0"/>
                <a:ea typeface="SimSun" panose="02010600030101010101" pitchFamily="2" charset="-122"/>
                <a:cs typeface="Times New Roman" panose="02020603050405020304" pitchFamily="18" charset="0"/>
              </a:rPr>
              <a:t>U</a:t>
            </a:r>
            <a:r>
              <a:rPr kumimoji="0" lang="en-US" altLang="zh-CN" sz="2000" dirty="0">
                <a:latin typeface="Times New Roman" panose="02020603050405020304" pitchFamily="18" charset="0"/>
                <a:ea typeface="SimSun" panose="02010600030101010101" pitchFamily="2" charset="-122"/>
                <a:cs typeface="Times New Roman" panose="02020603050405020304" pitchFamily="18" charset="0"/>
              </a:rPr>
              <a:t>| = 100</a:t>
            </a:r>
          </a:p>
          <a:p>
            <a:pPr eaLnBrk="1" hangingPunct="1">
              <a:spcBef>
                <a:spcPct val="30000"/>
              </a:spcBef>
            </a:pP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学英语的</a:t>
            </a:r>
            <a:r>
              <a:rPr kumimoji="0" lang="en-US" altLang="zh-CN" sz="2000" dirty="0">
                <a:latin typeface="Times New Roman" panose="02020603050405020304" pitchFamily="18" charset="0"/>
                <a:ea typeface="SimSun" panose="02010600030101010101" pitchFamily="2" charset="-122"/>
                <a:cs typeface="Times New Roman" panose="02020603050405020304" pitchFamily="18" charset="0"/>
              </a:rPr>
              <a:t>50</a:t>
            </a: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人，学法语的</a:t>
            </a:r>
            <a:r>
              <a:rPr kumimoji="0" lang="en-US" altLang="zh-CN" sz="2000" dirty="0">
                <a:latin typeface="Times New Roman" panose="02020603050405020304" pitchFamily="18" charset="0"/>
                <a:ea typeface="SimSun" panose="02010600030101010101" pitchFamily="2" charset="-122"/>
                <a:cs typeface="Times New Roman" panose="02020603050405020304" pitchFamily="18" charset="0"/>
              </a:rPr>
              <a:t>30</a:t>
            </a: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人，分别记为：</a:t>
            </a:r>
          </a:p>
          <a:p>
            <a:pPr algn="ctr" eaLnBrk="1" hangingPunct="1">
              <a:spcBef>
                <a:spcPct val="30000"/>
              </a:spcBef>
            </a:pPr>
            <a:r>
              <a:rPr kumimoji="0" lang="en-US" altLang="zh-CN" sz="2000" dirty="0">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2000" i="1" dirty="0">
                <a:latin typeface="Times New Roman" panose="02020603050405020304" pitchFamily="18" charset="0"/>
                <a:ea typeface="SimSun" panose="02010600030101010101" pitchFamily="2" charset="-122"/>
                <a:cs typeface="Times New Roman" panose="02020603050405020304" pitchFamily="18" charset="0"/>
              </a:rPr>
              <a:t>E</a:t>
            </a:r>
            <a:r>
              <a:rPr kumimoji="0" lang="en-US" altLang="zh-CN" sz="2000" dirty="0">
                <a:latin typeface="Times New Roman" panose="02020603050405020304" pitchFamily="18" charset="0"/>
                <a:ea typeface="SimSun" panose="02010600030101010101" pitchFamily="2" charset="-122"/>
                <a:cs typeface="Times New Roman" panose="02020603050405020304" pitchFamily="18" charset="0"/>
              </a:rPr>
              <a:t>| = 50; |</a:t>
            </a:r>
            <a:r>
              <a:rPr kumimoji="0" lang="en-US" altLang="zh-CN" sz="2000" i="1" dirty="0">
                <a:latin typeface="Times New Roman" panose="02020603050405020304" pitchFamily="18" charset="0"/>
                <a:ea typeface="SimSun" panose="02010600030101010101" pitchFamily="2" charset="-122"/>
                <a:cs typeface="Times New Roman" panose="02020603050405020304" pitchFamily="18" charset="0"/>
              </a:rPr>
              <a:t>F</a:t>
            </a:r>
            <a:r>
              <a:rPr kumimoji="0" lang="en-US" altLang="zh-CN" sz="2000" dirty="0">
                <a:latin typeface="Times New Roman" panose="02020603050405020304" pitchFamily="18" charset="0"/>
                <a:ea typeface="SimSun" panose="02010600030101010101" pitchFamily="2" charset="-122"/>
                <a:cs typeface="Times New Roman" panose="02020603050405020304" pitchFamily="18" charset="0"/>
              </a:rPr>
              <a:t>| = 30</a:t>
            </a:r>
          </a:p>
          <a:p>
            <a:pPr eaLnBrk="1" hangingPunct="1">
              <a:spcBef>
                <a:spcPct val="30000"/>
              </a:spcBef>
            </a:pP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rPr>
              <a:t>显然，只要</a:t>
            </a:r>
            <a:r>
              <a:rPr kumimoji="0" lang="en-US" altLang="zh-CN" sz="2000" i="1" dirty="0">
                <a:latin typeface="Times New Roman" panose="02020603050405020304" pitchFamily="18" charset="0"/>
                <a:ea typeface="SimSun" panose="02010600030101010101" pitchFamily="2" charset="-122"/>
                <a:cs typeface="Times New Roman" panose="02020603050405020304" pitchFamily="18" charset="0"/>
              </a:rPr>
              <a:t>E</a:t>
            </a:r>
            <a:r>
              <a:rPr kumimoji="0" lang="en-US" altLang="zh-CN" sz="20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kumimoji="0" lang="en-US" altLang="zh-CN" sz="2000" i="1" dirty="0">
                <a:latin typeface="Times New Roman" panose="02020603050405020304" pitchFamily="18" charset="0"/>
                <a:ea typeface="SimSun" panose="02010600030101010101" pitchFamily="2" charset="-122"/>
                <a:cs typeface="Times New Roman" panose="02020603050405020304" pitchFamily="18" charset="0"/>
                <a:sym typeface="Symbol" charset="0"/>
              </a:rPr>
              <a:t>F</a:t>
            </a:r>
            <a:r>
              <a:rPr kumimoji="0" lang="zh-CN" altLang="en-US" sz="2000" i="1" dirty="0">
                <a:latin typeface="Times New Roman" panose="02020603050405020304" pitchFamily="18" charset="0"/>
                <a:ea typeface="SimSun" panose="02010600030101010101" pitchFamily="2" charset="-122"/>
                <a:cs typeface="Times New Roman" panose="02020603050405020304" pitchFamily="18" charset="0"/>
                <a:sym typeface="Symbol" charset="0"/>
              </a:rPr>
              <a:t> </a:t>
            </a:r>
            <a:r>
              <a:rPr kumimoji="0" lang="el-GR" altLang="zh-CN" sz="20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sym typeface="Symbol" charset="0"/>
              </a:rPr>
              <a:t> ∅，不学英语，也不学法语的人数就并非</a:t>
            </a:r>
            <a:r>
              <a:rPr kumimoji="0" lang="en-US" altLang="zh-CN" sz="2000" dirty="0">
                <a:latin typeface="Times New Roman" panose="02020603050405020304" pitchFamily="18" charset="0"/>
                <a:ea typeface="SimSun" panose="02010600030101010101" pitchFamily="2" charset="-122"/>
                <a:cs typeface="Times New Roman" panose="02020603050405020304" pitchFamily="18" charset="0"/>
                <a:sym typeface="Symbol" charset="0"/>
              </a:rPr>
              <a:t>20</a:t>
            </a:r>
            <a:r>
              <a:rPr kumimoji="0" lang="zh-CN" altLang="en-US" sz="2000" dirty="0">
                <a:latin typeface="Times New Roman" panose="02020603050405020304" pitchFamily="18" charset="0"/>
                <a:ea typeface="SimSun" panose="02010600030101010101" pitchFamily="2" charset="-122"/>
                <a:cs typeface="Times New Roman" panose="02020603050405020304" pitchFamily="18" charset="0"/>
                <a:sym typeface="Symbol" charset="0"/>
              </a:rPr>
              <a:t>人。</a:t>
            </a:r>
            <a:endParaRPr kumimoji="0" lang="el-GR" sz="2000" dirty="0">
              <a:latin typeface="Times New Roman" panose="02020603050405020304" pitchFamily="18" charset="0"/>
              <a:ea typeface="SimSun" panose="02010600030101010101" pitchFamily="2" charset="-122"/>
              <a:cs typeface="Times New Roman" panose="02020603050405020304" pitchFamily="18" charset="0"/>
              <a:sym typeface="Symbol" charset="0"/>
            </a:endParaRPr>
          </a:p>
        </p:txBody>
      </p:sp>
      <p:sp>
        <p:nvSpPr>
          <p:cNvPr id="21" name="Text Box 13">
            <a:extLst>
              <a:ext uri="{FF2B5EF4-FFF2-40B4-BE49-F238E27FC236}">
                <a16:creationId xmlns:a16="http://schemas.microsoft.com/office/drawing/2014/main" id="{CCD648FD-EE83-4D43-BE2A-4064562E684B}"/>
              </a:ext>
            </a:extLst>
          </p:cNvPr>
          <p:cNvSpPr txBox="1">
            <a:spLocks noChangeArrowheads="1"/>
          </p:cNvSpPr>
          <p:nvPr/>
        </p:nvSpPr>
        <p:spPr bwMode="auto">
          <a:xfrm>
            <a:off x="4932041" y="5018814"/>
            <a:ext cx="3717392" cy="461963"/>
          </a:xfrm>
          <a:prstGeom prst="rect">
            <a:avLst/>
          </a:prstGeom>
          <a:solidFill>
            <a:srgbClr val="CCFFCC"/>
          </a:solidFill>
          <a:ln w="57150" cmpd="thinThick">
            <a:solidFill>
              <a:srgbClr val="99CC00"/>
            </a:solidFill>
            <a:miter lim="800000"/>
            <a:headEnd/>
            <a:tailEnd/>
          </a:ln>
          <a:effectLst>
            <a:outerShdw blurRad="63500" dist="107763" dir="2700000" algn="ctr" rotWithShape="0">
              <a:schemeClr val="bg2">
                <a:alpha val="50000"/>
              </a:schemeClr>
            </a:outerShdw>
          </a:effectLst>
        </p:spPr>
        <p:txBody>
          <a:bodyPr wrap="squar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defRPr>
            </a:lvl2pPr>
            <a:lvl3pPr marL="1143000" indent="-228600">
              <a:defRPr>
                <a:solidFill>
                  <a:schemeClr val="tx1"/>
                </a:solidFill>
                <a:latin typeface="Arial" charset="0"/>
                <a:ea typeface="宋体" charset="0"/>
              </a:defRPr>
            </a:lvl3pPr>
            <a:lvl4pPr marL="1600200" indent="-228600">
              <a:defRPr>
                <a:solidFill>
                  <a:schemeClr val="tx1"/>
                </a:solidFill>
                <a:latin typeface="Arial" charset="0"/>
                <a:ea typeface="宋体" charset="0"/>
              </a:defRPr>
            </a:lvl4pPr>
            <a:lvl5pPr marL="2057400" indent="-22860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spcBef>
                <a:spcPct val="50000"/>
              </a:spcBef>
              <a:defRPr/>
            </a:pPr>
            <a:r>
              <a:rPr lang="en-US" altLang="zh-CN" sz="2400" dirty="0">
                <a:latin typeface="Times New Roman" panose="02020603050405020304" pitchFamily="18" charset="0"/>
                <a:ea typeface="黑体" charset="0"/>
                <a:cs typeface="Times New Roman" panose="02020603050405020304" pitchFamily="18" charset="0"/>
              </a:rPr>
              <a:t>|E</a:t>
            </a:r>
            <a:r>
              <a:rPr lang="en-US" altLang="zh-CN" sz="2400" dirty="0">
                <a:latin typeface="Times New Roman" panose="02020603050405020304" pitchFamily="18" charset="0"/>
                <a:ea typeface="黑体" charset="0"/>
                <a:cs typeface="Times New Roman" panose="02020603050405020304" pitchFamily="18" charset="0"/>
                <a:sym typeface="Symbol" charset="0"/>
              </a:rPr>
              <a:t>F| =(|E|+|F|) </a:t>
            </a:r>
            <a:r>
              <a:rPr lang="en-US" altLang="zh-CN" sz="2400" dirty="0">
                <a:solidFill>
                  <a:srgbClr val="FF0000"/>
                </a:solidFill>
                <a:latin typeface="Times New Roman" panose="02020603050405020304" pitchFamily="18" charset="0"/>
                <a:ea typeface="黑体" charset="0"/>
                <a:cs typeface="Times New Roman" panose="02020603050405020304" pitchFamily="18" charset="0"/>
                <a:sym typeface="Symbol" charset="0"/>
              </a:rPr>
              <a:t>- |EF|</a:t>
            </a:r>
          </a:p>
        </p:txBody>
      </p:sp>
      <p:grpSp>
        <p:nvGrpSpPr>
          <p:cNvPr id="41" name="组合 40">
            <a:extLst>
              <a:ext uri="{FF2B5EF4-FFF2-40B4-BE49-F238E27FC236}">
                <a16:creationId xmlns:a16="http://schemas.microsoft.com/office/drawing/2014/main" id="{A7EE0877-2AF0-5248-9B87-517D7B0CF9BF}"/>
              </a:ext>
            </a:extLst>
          </p:cNvPr>
          <p:cNvGrpSpPr/>
          <p:nvPr/>
        </p:nvGrpSpPr>
        <p:grpSpPr>
          <a:xfrm>
            <a:off x="434554" y="2060575"/>
            <a:ext cx="4353346" cy="3606800"/>
            <a:chOff x="434554" y="2060575"/>
            <a:chExt cx="4353346" cy="3606800"/>
          </a:xfrm>
        </p:grpSpPr>
        <p:grpSp>
          <p:nvGrpSpPr>
            <p:cNvPr id="42" name="组合 41">
              <a:extLst>
                <a:ext uri="{FF2B5EF4-FFF2-40B4-BE49-F238E27FC236}">
                  <a16:creationId xmlns:a16="http://schemas.microsoft.com/office/drawing/2014/main" id="{4C6527E5-F970-2D40-8BBF-04F748C58DFF}"/>
                </a:ext>
              </a:extLst>
            </p:cNvPr>
            <p:cNvGrpSpPr/>
            <p:nvPr/>
          </p:nvGrpSpPr>
          <p:grpSpPr>
            <a:xfrm>
              <a:off x="434554" y="2060575"/>
              <a:ext cx="4353346" cy="3606800"/>
              <a:chOff x="434554" y="2060575"/>
              <a:chExt cx="4353346" cy="3606800"/>
            </a:xfrm>
          </p:grpSpPr>
          <p:sp>
            <p:nvSpPr>
              <p:cNvPr id="44" name="Line 8">
                <a:extLst>
                  <a:ext uri="{FF2B5EF4-FFF2-40B4-BE49-F238E27FC236}">
                    <a16:creationId xmlns:a16="http://schemas.microsoft.com/office/drawing/2014/main" id="{49F6F8CC-AF8C-6A4D-A594-8F2718661069}"/>
                  </a:ext>
                </a:extLst>
              </p:cNvPr>
              <p:cNvSpPr>
                <a:spLocks noChangeShapeType="1"/>
              </p:cNvSpPr>
              <p:nvPr/>
            </p:nvSpPr>
            <p:spPr bwMode="auto">
              <a:xfrm flipH="1">
                <a:off x="1763713" y="3573463"/>
                <a:ext cx="792162" cy="1655762"/>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latin typeface="Times New Roman" panose="02020603050405020304" pitchFamily="18" charset="0"/>
                  <a:ea typeface="SimSun" panose="02010600030101010101" pitchFamily="2" charset="-122"/>
                  <a:cs typeface="Times New Roman" panose="02020603050405020304" pitchFamily="18" charset="0"/>
                </a:endParaRPr>
              </a:p>
            </p:txBody>
          </p:sp>
          <p:sp>
            <p:nvSpPr>
              <p:cNvPr id="45" name="Text Box 9">
                <a:extLst>
                  <a:ext uri="{FF2B5EF4-FFF2-40B4-BE49-F238E27FC236}">
                    <a16:creationId xmlns:a16="http://schemas.microsoft.com/office/drawing/2014/main" id="{1557789E-165F-5B46-A439-118162017A7B}"/>
                  </a:ext>
                </a:extLst>
              </p:cNvPr>
              <p:cNvSpPr txBox="1">
                <a:spLocks noChangeArrowheads="1"/>
              </p:cNvSpPr>
              <p:nvPr/>
            </p:nvSpPr>
            <p:spPr bwMode="auto">
              <a:xfrm>
                <a:off x="755650" y="5300663"/>
                <a:ext cx="4032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zh-CN" altLang="en-US" sz="1800" b="1" dirty="0">
                    <a:latin typeface="Times New Roman" panose="02020603050405020304" pitchFamily="18" charset="0"/>
                    <a:ea typeface="SimSun" panose="02010600030101010101" pitchFamily="2" charset="-122"/>
                    <a:cs typeface="Times New Roman" panose="02020603050405020304" pitchFamily="18" charset="0"/>
                  </a:rPr>
                  <a:t>既学英语，又学法语的同学</a:t>
                </a:r>
              </a:p>
            </p:txBody>
          </p:sp>
          <p:grpSp>
            <p:nvGrpSpPr>
              <p:cNvPr id="46" name="组合 45">
                <a:extLst>
                  <a:ext uri="{FF2B5EF4-FFF2-40B4-BE49-F238E27FC236}">
                    <a16:creationId xmlns:a16="http://schemas.microsoft.com/office/drawing/2014/main" id="{232D50FC-E32B-2E42-8B5C-8F713665478C}"/>
                  </a:ext>
                </a:extLst>
              </p:cNvPr>
              <p:cNvGrpSpPr/>
              <p:nvPr/>
            </p:nvGrpSpPr>
            <p:grpSpPr>
              <a:xfrm>
                <a:off x="434554" y="2060575"/>
                <a:ext cx="4176712" cy="2736850"/>
                <a:chOff x="538163" y="1916113"/>
                <a:chExt cx="4176712" cy="2736850"/>
              </a:xfrm>
            </p:grpSpPr>
            <p:sp>
              <p:nvSpPr>
                <p:cNvPr id="47" name="Oval 5">
                  <a:extLst>
                    <a:ext uri="{FF2B5EF4-FFF2-40B4-BE49-F238E27FC236}">
                      <a16:creationId xmlns:a16="http://schemas.microsoft.com/office/drawing/2014/main" id="{324A35EF-F054-5148-9B63-01562BCB4EF0}"/>
                    </a:ext>
                  </a:extLst>
                </p:cNvPr>
                <p:cNvSpPr>
                  <a:spLocks noChangeArrowheads="1"/>
                </p:cNvSpPr>
                <p:nvPr/>
              </p:nvSpPr>
              <p:spPr bwMode="auto">
                <a:xfrm>
                  <a:off x="1042988" y="2276475"/>
                  <a:ext cx="2016125" cy="2016125"/>
                </a:xfrm>
                <a:prstGeom prst="ellipse">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48" name="Oval 6">
                  <a:extLst>
                    <a:ext uri="{FF2B5EF4-FFF2-40B4-BE49-F238E27FC236}">
                      <a16:creationId xmlns:a16="http://schemas.microsoft.com/office/drawing/2014/main" id="{32B34D7B-C150-7F49-BBD4-EDC8334711D5}"/>
                    </a:ext>
                  </a:extLst>
                </p:cNvPr>
                <p:cNvSpPr>
                  <a:spLocks noChangeArrowheads="1"/>
                </p:cNvSpPr>
                <p:nvPr/>
              </p:nvSpPr>
              <p:spPr bwMode="auto">
                <a:xfrm>
                  <a:off x="2122488" y="2276475"/>
                  <a:ext cx="2016125" cy="2016125"/>
                </a:xfrm>
                <a:prstGeom prst="ellipse">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49" name="Rectangle 7">
                  <a:extLst>
                    <a:ext uri="{FF2B5EF4-FFF2-40B4-BE49-F238E27FC236}">
                      <a16:creationId xmlns:a16="http://schemas.microsoft.com/office/drawing/2014/main" id="{314B625A-453D-FC4D-AFE7-01809589AE1B}"/>
                    </a:ext>
                  </a:extLst>
                </p:cNvPr>
                <p:cNvSpPr>
                  <a:spLocks noChangeArrowheads="1"/>
                </p:cNvSpPr>
                <p:nvPr/>
              </p:nvSpPr>
              <p:spPr bwMode="auto">
                <a:xfrm>
                  <a:off x="538163" y="1916113"/>
                  <a:ext cx="4176712" cy="2736850"/>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sz="24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50" name="Text Box 10">
                  <a:extLst>
                    <a:ext uri="{FF2B5EF4-FFF2-40B4-BE49-F238E27FC236}">
                      <a16:creationId xmlns:a16="http://schemas.microsoft.com/office/drawing/2014/main" id="{C80AC270-2811-5B48-93AB-80CA44E49EF0}"/>
                    </a:ext>
                  </a:extLst>
                </p:cNvPr>
                <p:cNvSpPr txBox="1">
                  <a:spLocks noChangeArrowheads="1"/>
                </p:cNvSpPr>
                <p:nvPr/>
              </p:nvSpPr>
              <p:spPr bwMode="auto">
                <a:xfrm>
                  <a:off x="1187450" y="2636838"/>
                  <a:ext cx="3603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i="1" dirty="0">
                      <a:latin typeface="Times New Roman" panose="02020603050405020304" pitchFamily="18" charset="0"/>
                      <a:ea typeface="SimSun" panose="02010600030101010101" pitchFamily="2" charset="-122"/>
                      <a:cs typeface="Times New Roman" panose="02020603050405020304" pitchFamily="18" charset="0"/>
                    </a:rPr>
                    <a:t>E</a:t>
                  </a:r>
                </a:p>
              </p:txBody>
            </p:sp>
            <p:sp>
              <p:nvSpPr>
                <p:cNvPr id="51" name="Text Box 11">
                  <a:extLst>
                    <a:ext uri="{FF2B5EF4-FFF2-40B4-BE49-F238E27FC236}">
                      <a16:creationId xmlns:a16="http://schemas.microsoft.com/office/drawing/2014/main" id="{AC5DF8A2-98CA-304C-A194-1DFFADC53166}"/>
                    </a:ext>
                  </a:extLst>
                </p:cNvPr>
                <p:cNvSpPr txBox="1">
                  <a:spLocks noChangeArrowheads="1"/>
                </p:cNvSpPr>
                <p:nvPr/>
              </p:nvSpPr>
              <p:spPr bwMode="auto">
                <a:xfrm>
                  <a:off x="3635375" y="2636838"/>
                  <a:ext cx="431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i="1" dirty="0">
                      <a:latin typeface="Times New Roman" panose="02020603050405020304" pitchFamily="18" charset="0"/>
                      <a:ea typeface="SimSun" panose="02010600030101010101" pitchFamily="2" charset="-122"/>
                      <a:cs typeface="Times New Roman" panose="02020603050405020304" pitchFamily="18" charset="0"/>
                    </a:rPr>
                    <a:t>F</a:t>
                  </a:r>
                </a:p>
              </p:txBody>
            </p:sp>
            <p:sp>
              <p:nvSpPr>
                <p:cNvPr id="52" name="Text Box 12">
                  <a:extLst>
                    <a:ext uri="{FF2B5EF4-FFF2-40B4-BE49-F238E27FC236}">
                      <a16:creationId xmlns:a16="http://schemas.microsoft.com/office/drawing/2014/main" id="{F54A70F0-5293-4C48-B9A6-6D19F73B21C5}"/>
                    </a:ext>
                  </a:extLst>
                </p:cNvPr>
                <p:cNvSpPr txBox="1">
                  <a:spLocks noChangeArrowheads="1"/>
                </p:cNvSpPr>
                <p:nvPr/>
              </p:nvSpPr>
              <p:spPr bwMode="auto">
                <a:xfrm>
                  <a:off x="2122489" y="3141663"/>
                  <a:ext cx="9525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algn="ctr" eaLnBrk="1" hangingPunct="1">
                    <a:spcBef>
                      <a:spcPct val="50000"/>
                    </a:spcBef>
                  </a:pPr>
                  <a:r>
                    <a:rPr kumimoji="0" lang="en-US" altLang="zh-CN" i="1" dirty="0">
                      <a:latin typeface="Times New Roman" panose="02020603050405020304" pitchFamily="18" charset="0"/>
                      <a:ea typeface="SimSun" panose="02010600030101010101" pitchFamily="2" charset="-122"/>
                      <a:cs typeface="Times New Roman" panose="02020603050405020304" pitchFamily="18" charset="0"/>
                    </a:rPr>
                    <a:t>E</a:t>
                  </a:r>
                  <a:r>
                    <a:rPr kumimoji="0" lang="en-US" altLang="zh-CN"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kumimoji="0" lang="en-US" altLang="zh-CN" i="1" dirty="0">
                      <a:latin typeface="Times New Roman" panose="02020603050405020304" pitchFamily="18" charset="0"/>
                      <a:ea typeface="SimSun" panose="02010600030101010101" pitchFamily="2" charset="-122"/>
                      <a:cs typeface="Times New Roman" panose="02020603050405020304" pitchFamily="18" charset="0"/>
                      <a:sym typeface="Symbol" charset="0"/>
                    </a:rPr>
                    <a:t>F</a:t>
                  </a:r>
                </a:p>
              </p:txBody>
            </p:sp>
          </p:grpSp>
        </p:grpSp>
        <p:sp>
          <p:nvSpPr>
            <p:cNvPr id="43" name="Text Box 11">
              <a:extLst>
                <a:ext uri="{FF2B5EF4-FFF2-40B4-BE49-F238E27FC236}">
                  <a16:creationId xmlns:a16="http://schemas.microsoft.com/office/drawing/2014/main" id="{3D9A149E-481D-004D-A2A7-8C3A208E6615}"/>
                </a:ext>
              </a:extLst>
            </p:cNvPr>
            <p:cNvSpPr txBox="1">
              <a:spLocks noChangeArrowheads="1"/>
            </p:cNvSpPr>
            <p:nvPr/>
          </p:nvSpPr>
          <p:spPr bwMode="auto">
            <a:xfrm>
              <a:off x="4074270" y="2113021"/>
              <a:ext cx="431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i="1" dirty="0">
                  <a:latin typeface="Times New Roman" panose="02020603050405020304" pitchFamily="18" charset="0"/>
                  <a:ea typeface="SimSun" panose="02010600030101010101" pitchFamily="2" charset="-122"/>
                  <a:cs typeface="Times New Roman" panose="02020603050405020304" pitchFamily="18" charset="0"/>
                </a:rPr>
                <a:t>U</a:t>
              </a:r>
            </a:p>
          </p:txBody>
        </p:sp>
      </p:grpSp>
    </p:spTree>
    <p:extLst>
      <p:ext uri="{BB962C8B-B14F-4D97-AF65-F5344CB8AC3E}">
        <p14:creationId xmlns:p14="http://schemas.microsoft.com/office/powerpoint/2010/main" val="34285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D9BD9A-8038-3442-86B5-9CA73062A0F9}"/>
              </a:ext>
            </a:extLst>
          </p:cNvPr>
          <p:cNvSpPr>
            <a:spLocks noGrp="1"/>
          </p:cNvSpPr>
          <p:nvPr>
            <p:ph type="title"/>
          </p:nvPr>
        </p:nvSpPr>
        <p:spPr/>
        <p:txBody>
          <a:bodyPr/>
          <a:lstStyle/>
          <a:p>
            <a:r>
              <a:rPr kumimoji="1" lang="zh-CN" altLang="en-US" dirty="0"/>
              <a:t>例如</a:t>
            </a:r>
            <a:r>
              <a:rPr kumimoji="1" lang="en-US" altLang="zh-CN" dirty="0"/>
              <a:t>:</a:t>
            </a:r>
            <a:r>
              <a:rPr kumimoji="1" lang="zh-CN" altLang="en-US" dirty="0"/>
              <a:t> 多少种排法</a:t>
            </a:r>
            <a:r>
              <a:rPr kumimoji="1" lang="en-US" altLang="zh-CN" dirty="0"/>
              <a:t>?</a:t>
            </a:r>
            <a:endParaRPr kumimoji="1" lang="zh-CN" altLang="en-US" dirty="0"/>
          </a:p>
        </p:txBody>
      </p:sp>
      <p:sp>
        <p:nvSpPr>
          <p:cNvPr id="3" name="内容占位符 2">
            <a:extLst>
              <a:ext uri="{FF2B5EF4-FFF2-40B4-BE49-F238E27FC236}">
                <a16:creationId xmlns:a16="http://schemas.microsoft.com/office/drawing/2014/main" id="{1B81F441-8663-C545-9B79-E1DF0FB0AD46}"/>
              </a:ext>
            </a:extLst>
          </p:cNvPr>
          <p:cNvSpPr>
            <a:spLocks noGrp="1"/>
          </p:cNvSpPr>
          <p:nvPr>
            <p:ph idx="1"/>
          </p:nvPr>
        </p:nvSpPr>
        <p:spPr/>
        <p:txBody>
          <a:bodyPr/>
          <a:lstStyle/>
          <a:p>
            <a:pPr eaLnBrk="1" hangingPunct="1"/>
            <a:r>
              <a:rPr lang="zh-CN" altLang="en-US" sz="2600" dirty="0">
                <a:latin typeface="Times New Roman" panose="02020603050405020304" pitchFamily="18" charset="0"/>
                <a:ea typeface="SimSun" panose="02010600030101010101" pitchFamily="2" charset="-122"/>
                <a:cs typeface="Times New Roman" panose="02020603050405020304" pitchFamily="18" charset="0"/>
              </a:rPr>
              <a:t>将</a:t>
            </a:r>
            <a:r>
              <a:rPr lang="en-US" altLang="zh-CN" sz="2600" dirty="0">
                <a:latin typeface="Times New Roman" panose="02020603050405020304" pitchFamily="18" charset="0"/>
                <a:ea typeface="SimSun" panose="02010600030101010101" pitchFamily="2" charset="-122"/>
                <a:cs typeface="Times New Roman" panose="02020603050405020304" pitchFamily="18" charset="0"/>
              </a:rPr>
              <a:t>0,1,2,...,9</a:t>
            </a:r>
            <a:r>
              <a:rPr lang="zh-CN" altLang="en-US" sz="2600" dirty="0">
                <a:latin typeface="Times New Roman" panose="02020603050405020304" pitchFamily="18" charset="0"/>
                <a:ea typeface="SimSun" panose="02010600030101010101" pitchFamily="2" charset="-122"/>
                <a:cs typeface="Times New Roman" panose="02020603050405020304" pitchFamily="18" charset="0"/>
              </a:rPr>
              <a:t>排成一列，要求第</a:t>
            </a:r>
            <a:r>
              <a:rPr lang="en-US" altLang="zh-CN" sz="2600" dirty="0">
                <a:latin typeface="Times New Roman" panose="02020603050405020304" pitchFamily="18" charset="0"/>
                <a:ea typeface="SimSun" panose="02010600030101010101" pitchFamily="2" charset="-122"/>
                <a:cs typeface="Times New Roman" panose="02020603050405020304" pitchFamily="18" charset="0"/>
              </a:rPr>
              <a:t>1</a:t>
            </a:r>
            <a:r>
              <a:rPr lang="zh-CN" altLang="en-US" sz="2600" dirty="0">
                <a:latin typeface="Times New Roman" panose="02020603050405020304" pitchFamily="18" charset="0"/>
                <a:ea typeface="SimSun" panose="02010600030101010101" pitchFamily="2" charset="-122"/>
                <a:cs typeface="Times New Roman" panose="02020603050405020304" pitchFamily="18" charset="0"/>
              </a:rPr>
              <a:t>个数字大于</a:t>
            </a:r>
            <a:r>
              <a:rPr lang="en-US" altLang="zh-CN" sz="2600" dirty="0">
                <a:latin typeface="Times New Roman" panose="02020603050405020304" pitchFamily="18" charset="0"/>
                <a:ea typeface="SimSun" panose="02010600030101010101" pitchFamily="2" charset="-122"/>
                <a:cs typeface="Times New Roman" panose="02020603050405020304" pitchFamily="18" charset="0"/>
              </a:rPr>
              <a:t>1</a:t>
            </a:r>
            <a:r>
              <a:rPr lang="zh-CN" altLang="en-US" sz="2600" dirty="0">
                <a:latin typeface="Times New Roman" panose="02020603050405020304" pitchFamily="18" charset="0"/>
                <a:ea typeface="SimSun" panose="02010600030101010101" pitchFamily="2" charset="-122"/>
                <a:cs typeface="Times New Roman" panose="02020603050405020304" pitchFamily="18" charset="0"/>
              </a:rPr>
              <a:t>，最后一个数字小于</a:t>
            </a:r>
            <a:r>
              <a:rPr lang="en-US" altLang="zh-CN" sz="2600" dirty="0">
                <a:latin typeface="Times New Roman" panose="02020603050405020304" pitchFamily="18" charset="0"/>
                <a:ea typeface="SimSun" panose="02010600030101010101" pitchFamily="2" charset="-122"/>
                <a:cs typeface="Times New Roman" panose="02020603050405020304" pitchFamily="18" charset="0"/>
              </a:rPr>
              <a:t>8</a:t>
            </a:r>
            <a:r>
              <a:rPr lang="zh-CN" altLang="en-US" sz="2600" dirty="0">
                <a:latin typeface="Times New Roman" panose="02020603050405020304" pitchFamily="18" charset="0"/>
                <a:ea typeface="SimSun" panose="02010600030101010101" pitchFamily="2" charset="-122"/>
                <a:cs typeface="Times New Roman" panose="02020603050405020304" pitchFamily="18" charset="0"/>
              </a:rPr>
              <a:t>，共有多少种排法？</a:t>
            </a:r>
          </a:p>
          <a:p>
            <a:pPr lvl="1" eaLnBrk="1" hangingPunct="1">
              <a:spcBef>
                <a:spcPct val="50000"/>
              </a:spcBef>
            </a:pP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这</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10</a:t>
            </a: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个数字所有的排法构成全集</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rPr>
              <a:t>U</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rPr>
              <a:t>U</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|=10!</a:t>
            </a:r>
          </a:p>
          <a:p>
            <a:pPr lvl="1" eaLnBrk="1" hangingPunct="1"/>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第</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a:t>
            </a: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个数字</a:t>
            </a:r>
            <a:r>
              <a:rPr lang="zh-CN" altLang="en-US" sz="2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不</a:t>
            </a: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大于</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a:t>
            </a: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的排法构成子集</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rPr>
              <a:t>A</a:t>
            </a:r>
            <a:r>
              <a:rPr lang="en-US" altLang="zh-CN"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即所有以</a:t>
            </a:r>
            <a:r>
              <a:rPr lang="en-US" altLang="zh-CN"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0</a:t>
            </a:r>
            <a:r>
              <a:rPr lang="zh-CN" altLang="en-US"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或者</a:t>
            </a:r>
            <a:r>
              <a:rPr lang="en-US" altLang="zh-CN"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1</a:t>
            </a:r>
            <a:r>
              <a:rPr lang="zh-CN" altLang="en-US"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开头的排法</a:t>
            </a:r>
            <a:r>
              <a:rPr lang="en-US" altLang="zh-CN"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rPr>
              <a:t>A</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|=2</a:t>
            </a:r>
            <a:r>
              <a:rPr lang="zh-CN" altLang="en-US"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 ⋅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9!</a:t>
            </a:r>
          </a:p>
          <a:p>
            <a:pPr lvl="1" eaLnBrk="1" hangingPunct="1"/>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最后一个数字</a:t>
            </a:r>
            <a:r>
              <a:rPr lang="zh-CN" altLang="en-US" sz="2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不</a:t>
            </a: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小于</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8</a:t>
            </a:r>
            <a:r>
              <a:rPr lang="zh-CN" altLang="en-US" sz="2200" dirty="0">
                <a:latin typeface="Times New Roman" panose="02020603050405020304" pitchFamily="18" charset="0"/>
                <a:ea typeface="SimSun" panose="02010600030101010101" pitchFamily="2" charset="-122"/>
                <a:cs typeface="Times New Roman" panose="02020603050405020304" pitchFamily="18" charset="0"/>
              </a:rPr>
              <a:t>的排法构成子集</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rPr>
              <a:t>B</a:t>
            </a:r>
            <a:r>
              <a:rPr lang="en-US" altLang="zh-CN"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即所有以</a:t>
            </a:r>
            <a:r>
              <a:rPr lang="en-US" altLang="zh-CN"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8</a:t>
            </a:r>
            <a:r>
              <a:rPr lang="zh-CN" altLang="en-US"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或者</a:t>
            </a:r>
            <a:r>
              <a:rPr lang="en-US" altLang="zh-CN"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9</a:t>
            </a:r>
            <a:r>
              <a:rPr lang="zh-CN" altLang="en-US"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结束的排法</a:t>
            </a:r>
            <a:r>
              <a:rPr lang="en-US" altLang="zh-CN" sz="18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rPr>
              <a:t>)</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rPr>
              <a:t>B</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|=2</a:t>
            </a:r>
            <a:r>
              <a:rPr lang="zh-CN" altLang="en-US"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 ⋅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9!</a:t>
            </a:r>
          </a:p>
          <a:p>
            <a:pPr lvl="1" eaLnBrk="1" hangingPunct="1"/>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Wingdings 2" charset="0"/>
              </a:rPr>
              <a:t>A</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|=2</a:t>
            </a:r>
            <a:r>
              <a:rPr lang="zh-CN" altLang="en-US"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 ⋅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2</a:t>
            </a:r>
            <a:r>
              <a:rPr lang="zh-CN" altLang="en-US"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 ⋅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8!</a:t>
            </a:r>
          </a:p>
          <a:p>
            <a:pPr lvl="1" eaLnBrk="1" hangingPunct="1"/>
            <a:r>
              <a:rPr lang="zh-CN" altLang="en-US"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题目要求的排法构成子集</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Wingdings 2" charset="0"/>
              </a:rPr>
              <a:t>A</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p>
          <a:p>
            <a:pPr marL="344487" lvl="1" indent="0" eaLnBrk="1" hangingPunct="1">
              <a:buNone/>
            </a:pP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Wingdings 2" charset="0"/>
              </a:rPr>
              <a:t>A</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 = |</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Symbol" charset="0"/>
              </a:rPr>
              <a:t>U</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 - |</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 = |</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Symbol" charset="0"/>
              </a:rPr>
              <a:t>U</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 -|</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 - |</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 + |</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2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 </a:t>
            </a:r>
            <a:b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b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		</a:t>
            </a:r>
            <a:r>
              <a:rPr lang="zh-CN" altLang="en-US"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Symbol" charset="0"/>
              </a:rPr>
              <a:t>= 10! - 4</a:t>
            </a:r>
            <a:r>
              <a:rPr lang="zh-CN" altLang="en-US"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 ⋅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9! + 4</a:t>
            </a:r>
            <a:r>
              <a:rPr lang="zh-CN" altLang="en-US"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 ⋅ </a:t>
            </a:r>
            <a:r>
              <a:rPr lang="en-US" altLang="zh-CN" sz="2200" dirty="0">
                <a:latin typeface="Times New Roman" panose="02020603050405020304" pitchFamily="18" charset="0"/>
                <a:ea typeface="SimSun" panose="02010600030101010101" pitchFamily="2" charset="-122"/>
                <a:cs typeface="Times New Roman" panose="02020603050405020304" pitchFamily="18" charset="0"/>
                <a:sym typeface="Wingdings 2" charset="0"/>
              </a:rPr>
              <a:t>8! = 2,338,560</a:t>
            </a:r>
          </a:p>
          <a:p>
            <a:pPr marL="0" indent="0">
              <a:buNone/>
            </a:pPr>
            <a:endParaRPr kumimoji="1" lang="zh-CN" altLang="en-US"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FEDB037C-C912-CE48-A0FA-A08C35B714A8}"/>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F6B791D4-837F-2245-8BCA-38ABCE04CD6A}"/>
              </a:ext>
            </a:extLst>
          </p:cNvPr>
          <p:cNvSpPr>
            <a:spLocks noGrp="1"/>
          </p:cNvSpPr>
          <p:nvPr>
            <p:ph type="ftr" sz="quarter" idx="3"/>
          </p:nvPr>
        </p:nvSpPr>
        <p:spPr/>
        <p:txBody>
          <a:bodyPr/>
          <a:lstStyle/>
          <a:p>
            <a:pPr>
              <a:defRPr/>
            </a:pPr>
            <a:r>
              <a:rPr kumimoji="1" lang="zh-CN" altLang="en-US" dirty="0"/>
              <a:t>本投影片及相应音视频仅供修读本课程同学使用</a:t>
            </a:r>
          </a:p>
        </p:txBody>
      </p:sp>
      <p:sp>
        <p:nvSpPr>
          <p:cNvPr id="6" name="灯片编号占位符 5">
            <a:extLst>
              <a:ext uri="{FF2B5EF4-FFF2-40B4-BE49-F238E27FC236}">
                <a16:creationId xmlns:a16="http://schemas.microsoft.com/office/drawing/2014/main" id="{481692F5-EFFB-0C4D-993F-E3D41FAB90AD}"/>
              </a:ext>
            </a:extLst>
          </p:cNvPr>
          <p:cNvSpPr>
            <a:spLocks noGrp="1"/>
          </p:cNvSpPr>
          <p:nvPr>
            <p:ph type="sldNum" sz="quarter" idx="4"/>
          </p:nvPr>
        </p:nvSpPr>
        <p:spPr/>
        <p:txBody>
          <a:bodyPr/>
          <a:lstStyle/>
          <a:p>
            <a:fld id="{EF2CBC89-708E-48CD-BCD6-CCB7D6409EDD}" type="slidenum">
              <a:rPr lang="en-US" altLang="zh-CN" smtClean="0"/>
              <a:pPr/>
              <a:t>28</a:t>
            </a:fld>
            <a:endParaRPr lang="en-US" altLang="zh-CN" dirty="0"/>
          </a:p>
        </p:txBody>
      </p:sp>
    </p:spTree>
    <p:extLst>
      <p:ext uri="{BB962C8B-B14F-4D97-AF65-F5344CB8AC3E}">
        <p14:creationId xmlns:p14="http://schemas.microsoft.com/office/powerpoint/2010/main" val="3853406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F8B413-B1CC-1F4C-BC16-E9D48316C4A0}"/>
              </a:ext>
            </a:extLst>
          </p:cNvPr>
          <p:cNvSpPr>
            <a:spLocks noGrp="1"/>
          </p:cNvSpPr>
          <p:nvPr>
            <p:ph type="title"/>
          </p:nvPr>
        </p:nvSpPr>
        <p:spPr/>
        <p:txBody>
          <a:bodyPr/>
          <a:lstStyle/>
          <a:p>
            <a:r>
              <a:rPr lang="zh-CN" altLang="en-US" dirty="0">
                <a:latin typeface="SimSun" panose="02010600030101010101" pitchFamily="2" charset="-122"/>
                <a:ea typeface="SimSun" panose="02010600030101010101" pitchFamily="2" charset="-122"/>
              </a:rPr>
              <a:t>三个有限集合并集的计数</a:t>
            </a:r>
            <a:endParaRPr kumimoji="1" lang="zh-CN" altLang="en-US" dirty="0">
              <a:latin typeface="SimSun" panose="02010600030101010101" pitchFamily="2" charset="-122"/>
              <a:ea typeface="SimSun" panose="02010600030101010101" pitchFamily="2" charset="-122"/>
            </a:endParaRPr>
          </a:p>
        </p:txBody>
      </p:sp>
      <p:sp>
        <p:nvSpPr>
          <p:cNvPr id="3" name="内容占位符 2">
            <a:extLst>
              <a:ext uri="{FF2B5EF4-FFF2-40B4-BE49-F238E27FC236}">
                <a16:creationId xmlns:a16="http://schemas.microsoft.com/office/drawing/2014/main" id="{27E1FB51-1276-4D4C-A600-86FB9259352A}"/>
              </a:ext>
            </a:extLst>
          </p:cNvPr>
          <p:cNvSpPr>
            <a:spLocks noGrp="1"/>
          </p:cNvSpPr>
          <p:nvPr>
            <p:ph idx="1"/>
          </p:nvPr>
        </p:nvSpPr>
        <p:spPr/>
        <p:txBody>
          <a:bodyPr/>
          <a:lstStyle/>
          <a:p>
            <a:pPr eaLnBrk="1" hangingPunct="1"/>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假设定义全集的三个子集</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A</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B</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C</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。则：</a:t>
            </a:r>
          </a:p>
          <a:p>
            <a:pPr algn="ctr" eaLnBrk="1" hangingPunct="1">
              <a:buFont typeface="Wingdings" charset="0"/>
              <a:buNone/>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A</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p>
          <a:p>
            <a:pPr marL="344487" lvl="1" indent="0" eaLnBrk="1" hangingPunct="1">
              <a:spcBef>
                <a:spcPct val="50000"/>
              </a:spcBef>
              <a:buNone/>
            </a:pPr>
            <a:r>
              <a:rPr lang="zh-CN" altLang="en-US"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证明：</a:t>
            </a:r>
          </a:p>
          <a:p>
            <a:pPr marL="344487" lvl="1" indent="0" eaLnBrk="1" hangingPunct="1">
              <a:lnSpc>
                <a:spcPct val="110000"/>
              </a:lnSpc>
              <a:spcBef>
                <a:spcPct val="40000"/>
              </a:spcBef>
              <a:buNone/>
            </a:pP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p>
          <a:p>
            <a:pPr marL="344487" lvl="1" indent="0" eaLnBrk="1" hangingPunct="1">
              <a:lnSpc>
                <a:spcPct val="110000"/>
              </a:lnSpc>
              <a:spcBef>
                <a:spcPct val="40000"/>
              </a:spcBef>
              <a:buNone/>
            </a:pP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               =</a:t>
            </a:r>
            <a:r>
              <a:rPr lang="en-US" altLang="zh-CN" sz="24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p>
          <a:p>
            <a:pPr marL="344487" lvl="1" indent="0" eaLnBrk="1" hangingPunct="1">
              <a:lnSpc>
                <a:spcPct val="110000"/>
              </a:lnSpc>
              <a:spcBef>
                <a:spcPct val="40000"/>
              </a:spcBef>
              <a:buNone/>
            </a:pP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               =</a:t>
            </a:r>
            <a:r>
              <a:rPr lang="en-US" altLang="zh-CN" sz="24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solidFill>
                  <a:srgbClr val="9900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 </a:t>
            </a:r>
            <a:r>
              <a:rPr lang="en-US" altLang="zh-CN" sz="2400"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 |(</a:t>
            </a:r>
            <a:r>
              <a:rPr lang="en-US" altLang="zh-CN" sz="2400" i="1"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solidFill>
                  <a:srgbClr val="006600"/>
                </a:solidFill>
                <a:latin typeface="Times New Roman" panose="02020603050405020304" pitchFamily="18" charset="0"/>
                <a:ea typeface="SimSun" panose="02010600030101010101" pitchFamily="2" charset="-122"/>
                <a:cs typeface="Times New Roman" panose="02020603050405020304" pitchFamily="18" charset="0"/>
                <a:sym typeface="Symbol" charset="0"/>
              </a:rPr>
              <a:t>)|</a:t>
            </a:r>
            <a:endPar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endParaRPr>
          </a:p>
          <a:p>
            <a:pPr marL="344487" lvl="1" indent="0" eaLnBrk="1" hangingPunct="1">
              <a:lnSpc>
                <a:spcPct val="110000"/>
              </a:lnSpc>
              <a:spcBef>
                <a:spcPct val="40000"/>
              </a:spcBef>
              <a:buNone/>
            </a:pP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               =|</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A</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B</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sym typeface="Symbol"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sym typeface="Symbol" charset="0"/>
              </a:rPr>
              <a:t>|</a:t>
            </a:r>
          </a:p>
          <a:p>
            <a:endParaRPr kumimoji="1" lang="zh-CN" altLang="en-US"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BCB8D089-31B6-944B-AD2C-ABE41AB3E47C}"/>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BA867DA8-8A9F-A34B-BE83-63CD5C169C69}"/>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F9249B68-70FD-B548-855E-EE10DEDD70BE}"/>
              </a:ext>
            </a:extLst>
          </p:cNvPr>
          <p:cNvSpPr>
            <a:spLocks noGrp="1"/>
          </p:cNvSpPr>
          <p:nvPr>
            <p:ph type="sldNum" sz="quarter" idx="4"/>
          </p:nvPr>
        </p:nvSpPr>
        <p:spPr/>
        <p:txBody>
          <a:bodyPr/>
          <a:lstStyle/>
          <a:p>
            <a:fld id="{EF2CBC89-708E-48CD-BCD6-CCB7D6409EDD}" type="slidenum">
              <a:rPr lang="en-US" altLang="zh-CN" smtClean="0"/>
              <a:pPr/>
              <a:t>29</a:t>
            </a:fld>
            <a:endParaRPr lang="en-US" altLang="zh-CN" dirty="0"/>
          </a:p>
        </p:txBody>
      </p:sp>
    </p:spTree>
    <p:extLst>
      <p:ext uri="{BB962C8B-B14F-4D97-AF65-F5344CB8AC3E}">
        <p14:creationId xmlns:p14="http://schemas.microsoft.com/office/powerpoint/2010/main" val="311738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5A3BAE-CEE1-0447-865D-B85416F26EF8}"/>
              </a:ext>
            </a:extLst>
          </p:cNvPr>
          <p:cNvSpPr>
            <a:spLocks noGrp="1"/>
          </p:cNvSpPr>
          <p:nvPr>
            <p:ph type="title"/>
          </p:nvPr>
        </p:nvSpPr>
        <p:spPr/>
        <p:txBody>
          <a:bodyPr/>
          <a:lstStyle/>
          <a:p>
            <a:r>
              <a:rPr lang="zh-CN" altLang="en-US" dirty="0"/>
              <a:t>排列、组合与多项式系数</a:t>
            </a:r>
          </a:p>
        </p:txBody>
      </p:sp>
      <p:sp>
        <p:nvSpPr>
          <p:cNvPr id="3" name="文本占位符 2">
            <a:extLst>
              <a:ext uri="{FF2B5EF4-FFF2-40B4-BE49-F238E27FC236}">
                <a16:creationId xmlns:a16="http://schemas.microsoft.com/office/drawing/2014/main" id="{1E42BAE4-FC9E-7145-AF45-F73B3186163B}"/>
              </a:ext>
            </a:extLst>
          </p:cNvPr>
          <p:cNvSpPr>
            <a:spLocks noGrp="1"/>
          </p:cNvSpPr>
          <p:nvPr>
            <p:ph type="body" idx="1"/>
          </p:nvPr>
        </p:nvSpPr>
        <p:spPr/>
        <p:txBody>
          <a:bodyPr/>
          <a:lstStyle/>
          <a:p>
            <a:endParaRPr kumimoji="1" lang="zh-CN" altLang="en-US"/>
          </a:p>
        </p:txBody>
      </p:sp>
      <p:sp>
        <p:nvSpPr>
          <p:cNvPr id="4" name="日期占位符 3">
            <a:extLst>
              <a:ext uri="{FF2B5EF4-FFF2-40B4-BE49-F238E27FC236}">
                <a16:creationId xmlns:a16="http://schemas.microsoft.com/office/drawing/2014/main" id="{20E7AC24-48D3-B447-8B14-427424D72814}"/>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AA2D1F8F-54B5-B840-A539-C6EC961ADCE0}"/>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D8756C4F-B5C4-0F4F-A417-78F0890F9932}"/>
              </a:ext>
            </a:extLst>
          </p:cNvPr>
          <p:cNvSpPr>
            <a:spLocks noGrp="1"/>
          </p:cNvSpPr>
          <p:nvPr>
            <p:ph type="sldNum" sz="quarter" idx="4"/>
          </p:nvPr>
        </p:nvSpPr>
        <p:spPr/>
        <p:txBody>
          <a:bodyPr/>
          <a:lstStyle/>
          <a:p>
            <a:fld id="{EF2CBC89-708E-48CD-BCD6-CCB7D6409EDD}" type="slidenum">
              <a:rPr lang="en-US" altLang="zh-CN" smtClean="0"/>
              <a:pPr/>
              <a:t>3</a:t>
            </a:fld>
            <a:endParaRPr lang="en-US" altLang="zh-CN" dirty="0"/>
          </a:p>
        </p:txBody>
      </p:sp>
    </p:spTree>
    <p:extLst>
      <p:ext uri="{BB962C8B-B14F-4D97-AF65-F5344CB8AC3E}">
        <p14:creationId xmlns:p14="http://schemas.microsoft.com/office/powerpoint/2010/main" val="677858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A7F0C9E8-034A-B648-9425-096172372FB8}"/>
              </a:ext>
            </a:extLst>
          </p:cNvPr>
          <p:cNvSpPr>
            <a:spLocks noGrp="1"/>
          </p:cNvSpPr>
          <p:nvPr>
            <p:ph type="title"/>
          </p:nvPr>
        </p:nvSpPr>
        <p:spPr/>
        <p:txBody>
          <a:bodyPr/>
          <a:lstStyle/>
          <a:p>
            <a:r>
              <a:rPr kumimoji="1" lang="zh-CN" altLang="en-US" dirty="0"/>
              <a:t>关于选课的例子</a:t>
            </a:r>
          </a:p>
        </p:txBody>
      </p:sp>
      <p:sp>
        <p:nvSpPr>
          <p:cNvPr id="8" name="内容占位符 7">
            <a:extLst>
              <a:ext uri="{FF2B5EF4-FFF2-40B4-BE49-F238E27FC236}">
                <a16:creationId xmlns:a16="http://schemas.microsoft.com/office/drawing/2014/main" id="{1D89EA79-1BCF-F847-B95D-8A4F2C55F3A9}"/>
              </a:ext>
            </a:extLst>
          </p:cNvPr>
          <p:cNvSpPr>
            <a:spLocks noGrp="1"/>
          </p:cNvSpPr>
          <p:nvPr>
            <p:ph idx="1"/>
          </p:nvPr>
        </p:nvSpPr>
        <p:spPr/>
        <p:txBody>
          <a:bodyPr/>
          <a:lstStyle/>
          <a:p>
            <a:pPr eaLnBrk="1" hangingPunct="1">
              <a:lnSpc>
                <a:spcPct val="110000"/>
              </a:lnSpc>
              <a:spcBef>
                <a:spcPct val="40000"/>
              </a:spcBef>
            </a:pPr>
            <a:r>
              <a:rPr lang="zh-CN" altLang="en-US" dirty="0">
                <a:latin typeface="SimSun" panose="02010600030101010101" pitchFamily="2" charset="-122"/>
                <a:ea typeface="SimSun" panose="02010600030101010101" pitchFamily="2" charset="-122"/>
              </a:rPr>
              <a:t>全班共有</a:t>
            </a:r>
            <a:r>
              <a:rPr lang="en-US" altLang="zh-CN" dirty="0">
                <a:latin typeface="SimSun" panose="02010600030101010101" pitchFamily="2" charset="-122"/>
                <a:ea typeface="SimSun" panose="02010600030101010101" pitchFamily="2" charset="-122"/>
              </a:rPr>
              <a:t>160</a:t>
            </a:r>
            <a:r>
              <a:rPr lang="zh-CN" altLang="en-US" dirty="0">
                <a:latin typeface="SimSun" panose="02010600030101010101" pitchFamily="2" charset="-122"/>
                <a:ea typeface="SimSun" panose="02010600030101010101" pitchFamily="2" charset="-122"/>
              </a:rPr>
              <a:t>个学生</a:t>
            </a:r>
          </a:p>
          <a:p>
            <a:pPr lvl="1" eaLnBrk="1" hangingPunct="1">
              <a:lnSpc>
                <a:spcPct val="110000"/>
              </a:lnSpc>
              <a:spcBef>
                <a:spcPct val="40000"/>
              </a:spcBef>
            </a:pPr>
            <a:r>
              <a:rPr lang="zh-CN" altLang="en-US" dirty="0">
                <a:latin typeface="SimSun" panose="02010600030101010101" pitchFamily="2" charset="-122"/>
                <a:ea typeface="SimSun" panose="02010600030101010101" pitchFamily="2" charset="-122"/>
              </a:rPr>
              <a:t>选数学课</a:t>
            </a:r>
            <a:r>
              <a:rPr lang="en-US" altLang="zh-CN" dirty="0">
                <a:latin typeface="SimSun" panose="02010600030101010101" pitchFamily="2" charset="-122"/>
                <a:ea typeface="SimSun" panose="02010600030101010101" pitchFamily="2" charset="-122"/>
              </a:rPr>
              <a:t>64</a:t>
            </a:r>
            <a:r>
              <a:rPr lang="zh-CN" altLang="en-US" dirty="0">
                <a:latin typeface="SimSun" panose="02010600030101010101" pitchFamily="2" charset="-122"/>
                <a:ea typeface="SimSun" panose="02010600030101010101" pitchFamily="2" charset="-122"/>
              </a:rPr>
              <a:t>人，选计算机课</a:t>
            </a:r>
            <a:r>
              <a:rPr lang="en-US" altLang="zh-CN" dirty="0">
                <a:latin typeface="SimSun" panose="02010600030101010101" pitchFamily="2" charset="-122"/>
                <a:ea typeface="SimSun" panose="02010600030101010101" pitchFamily="2" charset="-122"/>
              </a:rPr>
              <a:t>94</a:t>
            </a:r>
            <a:r>
              <a:rPr lang="zh-CN" altLang="en-US" dirty="0">
                <a:latin typeface="SimSun" panose="02010600030101010101" pitchFamily="2" charset="-122"/>
                <a:ea typeface="SimSun" panose="02010600030101010101" pitchFamily="2" charset="-122"/>
              </a:rPr>
              <a:t>人，选金融课</a:t>
            </a:r>
            <a:r>
              <a:rPr lang="en-US" altLang="zh-CN" dirty="0">
                <a:latin typeface="SimSun" panose="02010600030101010101" pitchFamily="2" charset="-122"/>
                <a:ea typeface="SimSun" panose="02010600030101010101" pitchFamily="2" charset="-122"/>
              </a:rPr>
              <a:t>58</a:t>
            </a:r>
            <a:r>
              <a:rPr lang="zh-CN" altLang="en-US" dirty="0">
                <a:latin typeface="SimSun" panose="02010600030101010101" pitchFamily="2" charset="-122"/>
                <a:ea typeface="SimSun" panose="02010600030101010101" pitchFamily="2" charset="-122"/>
              </a:rPr>
              <a:t>人</a:t>
            </a:r>
          </a:p>
          <a:p>
            <a:pPr lvl="1" eaLnBrk="1" hangingPunct="1">
              <a:lnSpc>
                <a:spcPct val="110000"/>
              </a:lnSpc>
              <a:spcBef>
                <a:spcPct val="40000"/>
              </a:spcBef>
            </a:pPr>
            <a:r>
              <a:rPr lang="zh-CN" altLang="en-US" dirty="0">
                <a:latin typeface="SimSun" panose="02010600030101010101" pitchFamily="2" charset="-122"/>
                <a:ea typeface="SimSun" panose="02010600030101010101" pitchFamily="2" charset="-122"/>
              </a:rPr>
              <a:t>选数学与金融的</a:t>
            </a:r>
            <a:r>
              <a:rPr lang="en-US" altLang="zh-CN" dirty="0">
                <a:latin typeface="SimSun" panose="02010600030101010101" pitchFamily="2" charset="-122"/>
                <a:ea typeface="SimSun" panose="02010600030101010101" pitchFamily="2" charset="-122"/>
              </a:rPr>
              <a:t>28</a:t>
            </a:r>
            <a:r>
              <a:rPr lang="zh-CN" altLang="en-US" dirty="0">
                <a:latin typeface="SimSun" panose="02010600030101010101" pitchFamily="2" charset="-122"/>
                <a:ea typeface="SimSun" panose="02010600030101010101" pitchFamily="2" charset="-122"/>
              </a:rPr>
              <a:t>人，选数学与计算机的</a:t>
            </a:r>
            <a:r>
              <a:rPr lang="en-US" altLang="zh-CN" dirty="0">
                <a:latin typeface="SimSun" panose="02010600030101010101" pitchFamily="2" charset="-122"/>
                <a:ea typeface="SimSun" panose="02010600030101010101" pitchFamily="2" charset="-122"/>
              </a:rPr>
              <a:t>26</a:t>
            </a:r>
            <a:r>
              <a:rPr lang="zh-CN" altLang="en-US" dirty="0">
                <a:latin typeface="SimSun" panose="02010600030101010101" pitchFamily="2" charset="-122"/>
                <a:ea typeface="SimSun" panose="02010600030101010101" pitchFamily="2" charset="-122"/>
              </a:rPr>
              <a:t>人，选计算机与金融的</a:t>
            </a:r>
            <a:r>
              <a:rPr lang="en-US" altLang="zh-CN" dirty="0">
                <a:latin typeface="SimSun" panose="02010600030101010101" pitchFamily="2" charset="-122"/>
                <a:ea typeface="SimSun" panose="02010600030101010101" pitchFamily="2" charset="-122"/>
              </a:rPr>
              <a:t>22</a:t>
            </a:r>
            <a:r>
              <a:rPr lang="zh-CN" altLang="en-US" dirty="0">
                <a:latin typeface="SimSun" panose="02010600030101010101" pitchFamily="2" charset="-122"/>
                <a:ea typeface="SimSun" panose="02010600030101010101" pitchFamily="2" charset="-122"/>
              </a:rPr>
              <a:t>人</a:t>
            </a:r>
          </a:p>
          <a:p>
            <a:pPr lvl="1" eaLnBrk="1" hangingPunct="1">
              <a:lnSpc>
                <a:spcPct val="110000"/>
              </a:lnSpc>
              <a:spcBef>
                <a:spcPct val="40000"/>
              </a:spcBef>
            </a:pPr>
            <a:r>
              <a:rPr lang="zh-CN" altLang="en-US" dirty="0">
                <a:latin typeface="SimSun" panose="02010600030101010101" pitchFamily="2" charset="-122"/>
                <a:ea typeface="SimSun" panose="02010600030101010101" pitchFamily="2" charset="-122"/>
              </a:rPr>
              <a:t>三种课全选的</a:t>
            </a:r>
            <a:r>
              <a:rPr lang="en-US" altLang="zh-CN" dirty="0">
                <a:latin typeface="SimSun" panose="02010600030101010101" pitchFamily="2" charset="-122"/>
                <a:ea typeface="SimSun" panose="02010600030101010101" pitchFamily="2" charset="-122"/>
              </a:rPr>
              <a:t>14</a:t>
            </a:r>
            <a:r>
              <a:rPr lang="zh-CN" altLang="en-US" dirty="0">
                <a:latin typeface="SimSun" panose="02010600030101010101" pitchFamily="2" charset="-122"/>
                <a:ea typeface="SimSun" panose="02010600030101010101" pitchFamily="2" charset="-122"/>
              </a:rPr>
              <a:t>人。</a:t>
            </a:r>
          </a:p>
          <a:p>
            <a:pPr eaLnBrk="1" hangingPunct="1">
              <a:lnSpc>
                <a:spcPct val="110000"/>
              </a:lnSpc>
              <a:spcBef>
                <a:spcPct val="40000"/>
              </a:spcBef>
            </a:pPr>
            <a:r>
              <a:rPr lang="zh-CN" altLang="en-US" dirty="0">
                <a:latin typeface="SimSun" panose="02010600030101010101" pitchFamily="2" charset="-122"/>
                <a:ea typeface="SimSun" panose="02010600030101010101" pitchFamily="2" charset="-122"/>
              </a:rPr>
              <a:t>问：这三种课都没选的是多少？只选一门计算机的有多少？</a:t>
            </a:r>
          </a:p>
          <a:p>
            <a:endParaRPr kumimoji="1" lang="zh-CN" altLang="en-US" dirty="0"/>
          </a:p>
        </p:txBody>
      </p:sp>
      <p:sp>
        <p:nvSpPr>
          <p:cNvPr id="4" name="日期占位符 3">
            <a:extLst>
              <a:ext uri="{FF2B5EF4-FFF2-40B4-BE49-F238E27FC236}">
                <a16:creationId xmlns:a16="http://schemas.microsoft.com/office/drawing/2014/main" id="{533B63C7-3D88-F049-A01E-17EB84A15D17}"/>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52C3DD81-F66E-F34E-8779-F120E841FBBE}"/>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63599EBC-E771-5845-9918-90DA7A54F855}"/>
              </a:ext>
            </a:extLst>
          </p:cNvPr>
          <p:cNvSpPr>
            <a:spLocks noGrp="1"/>
          </p:cNvSpPr>
          <p:nvPr>
            <p:ph type="sldNum" sz="quarter" idx="4"/>
          </p:nvPr>
        </p:nvSpPr>
        <p:spPr/>
        <p:txBody>
          <a:bodyPr/>
          <a:lstStyle/>
          <a:p>
            <a:fld id="{EF2CBC89-708E-48CD-BCD6-CCB7D6409EDD}" type="slidenum">
              <a:rPr lang="en-US" altLang="zh-CN" smtClean="0"/>
              <a:pPr/>
              <a:t>30</a:t>
            </a:fld>
            <a:endParaRPr lang="en-US" altLang="zh-CN" dirty="0"/>
          </a:p>
        </p:txBody>
      </p:sp>
    </p:spTree>
    <p:extLst>
      <p:ext uri="{BB962C8B-B14F-4D97-AF65-F5344CB8AC3E}">
        <p14:creationId xmlns:p14="http://schemas.microsoft.com/office/powerpoint/2010/main" val="826182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title"/>
          </p:nvPr>
        </p:nvSpPr>
        <p:spPr/>
        <p:txBody>
          <a:bodyPr/>
          <a:lstStyle/>
          <a:p>
            <a:r>
              <a:rPr lang="zh-CN" altLang="en-US" dirty="0"/>
              <a:t>问题的解</a:t>
            </a:r>
          </a:p>
        </p:txBody>
      </p:sp>
      <p:sp>
        <p:nvSpPr>
          <p:cNvPr id="59395" name="Rectangle 4"/>
          <p:cNvSpPr>
            <a:spLocks noGrp="1" noChangeArrowheads="1"/>
          </p:cNvSpPr>
          <p:nvPr>
            <p:ph idx="1"/>
          </p:nvPr>
        </p:nvSpPr>
        <p:spPr>
          <a:xfrm>
            <a:off x="457199" y="1719263"/>
            <a:ext cx="4419601" cy="4411662"/>
          </a:xfrm>
        </p:spPr>
        <p:txBody>
          <a:bodyPr/>
          <a:lstStyle/>
          <a:p>
            <a:r>
              <a:rPr lang="en-US" altLang="zh-CN" sz="2400" i="1" dirty="0">
                <a:latin typeface="Times New Roman" panose="02020603050405020304" pitchFamily="18" charset="0"/>
                <a:cs typeface="Times New Roman" panose="02020603050405020304" pitchFamily="18" charset="0"/>
              </a:rPr>
              <a:t>M</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数学、</a:t>
            </a:r>
            <a:r>
              <a:rPr lang="en-US" altLang="zh-CN" sz="2400" i="1" dirty="0">
                <a:latin typeface="Times New Roman" panose="02020603050405020304" pitchFamily="18" charset="0"/>
                <a:cs typeface="Times New Roman" panose="02020603050405020304" pitchFamily="18" charset="0"/>
              </a:rPr>
              <a:t>C</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计算机、</a:t>
            </a:r>
            <a:r>
              <a:rPr lang="en-US" altLang="zh-CN" sz="2400" i="1" dirty="0">
                <a:latin typeface="Times New Roman" panose="02020603050405020304" pitchFamily="18" charset="0"/>
                <a:cs typeface="Times New Roman" panose="02020603050405020304" pitchFamily="18" charset="0"/>
              </a:rPr>
              <a:t>F</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金融</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M</a:t>
            </a:r>
            <a:r>
              <a:rPr lang="en-US" altLang="zh-CN" sz="2400" dirty="0">
                <a:latin typeface="Times New Roman" panose="02020603050405020304" pitchFamily="18" charset="0"/>
                <a:cs typeface="Times New Roman" panose="02020603050405020304" pitchFamily="18" charset="0"/>
                <a:sym typeface="Symbol" charset="0"/>
              </a:rPr>
              <a:t></a:t>
            </a:r>
            <a:r>
              <a:rPr lang="en-US" altLang="zh-CN" sz="2400" i="1" dirty="0">
                <a:latin typeface="Times New Roman" panose="02020603050405020304" pitchFamily="18" charset="0"/>
                <a:cs typeface="Times New Roman" panose="02020603050405020304" pitchFamily="18" charset="0"/>
                <a:sym typeface="Symbol" charset="0"/>
              </a:rPr>
              <a:t>C</a:t>
            </a:r>
            <a:r>
              <a:rPr lang="en-US" altLang="zh-CN" sz="2400" dirty="0">
                <a:latin typeface="Times New Roman" panose="02020603050405020304" pitchFamily="18" charset="0"/>
                <a:cs typeface="Times New Roman" panose="02020603050405020304" pitchFamily="18" charset="0"/>
                <a:sym typeface="Symbol" charset="0"/>
              </a:rPr>
              <a:t></a:t>
            </a:r>
            <a:r>
              <a:rPr lang="en-US" altLang="zh-CN" sz="2400" i="1" dirty="0">
                <a:latin typeface="Times New Roman" panose="02020603050405020304" pitchFamily="18" charset="0"/>
                <a:cs typeface="Times New Roman" panose="02020603050405020304" pitchFamily="18" charset="0"/>
                <a:sym typeface="Symbol" charset="0"/>
              </a:rPr>
              <a:t>F</a:t>
            </a:r>
            <a:r>
              <a:rPr lang="en-US" altLang="zh-CN" sz="2400" dirty="0">
                <a:latin typeface="Times New Roman" panose="02020603050405020304" pitchFamily="18" charset="0"/>
                <a:cs typeface="Times New Roman" panose="02020603050405020304" pitchFamily="18" charset="0"/>
                <a:sym typeface="Symbol" charset="0"/>
              </a:rPr>
              <a:t>|=|</a:t>
            </a:r>
            <a:r>
              <a:rPr lang="en-US" altLang="zh-CN" sz="2400" i="1" dirty="0">
                <a:latin typeface="Times New Roman" panose="02020603050405020304" pitchFamily="18" charset="0"/>
                <a:cs typeface="Times New Roman" panose="02020603050405020304" pitchFamily="18" charset="0"/>
                <a:sym typeface="Symbol" charset="0"/>
              </a:rPr>
              <a:t>M</a:t>
            </a:r>
            <a:r>
              <a:rPr lang="en-US" altLang="zh-CN" sz="2400" dirty="0">
                <a:latin typeface="Times New Roman" panose="02020603050405020304" pitchFamily="18" charset="0"/>
                <a:cs typeface="Times New Roman" panose="02020603050405020304" pitchFamily="18" charset="0"/>
                <a:sym typeface="Symbol" charset="0"/>
              </a:rPr>
              <a:t>|+|</a:t>
            </a:r>
            <a:r>
              <a:rPr lang="en-US" altLang="zh-CN" sz="2400" i="1" dirty="0">
                <a:latin typeface="Times New Roman" panose="02020603050405020304" pitchFamily="18" charset="0"/>
                <a:cs typeface="Times New Roman" panose="02020603050405020304" pitchFamily="18" charset="0"/>
                <a:sym typeface="Symbol" charset="0"/>
              </a:rPr>
              <a:t>C</a:t>
            </a:r>
            <a:r>
              <a:rPr lang="en-US" altLang="zh-CN" sz="2400" dirty="0">
                <a:latin typeface="Times New Roman" panose="02020603050405020304" pitchFamily="18" charset="0"/>
                <a:cs typeface="Times New Roman" panose="02020603050405020304" pitchFamily="18" charset="0"/>
                <a:sym typeface="Symbol" charset="0"/>
              </a:rPr>
              <a:t>|+|</a:t>
            </a:r>
            <a:r>
              <a:rPr lang="en-US" altLang="zh-CN" sz="2400" i="1" dirty="0">
                <a:latin typeface="Times New Roman" panose="02020603050405020304" pitchFamily="18" charset="0"/>
                <a:cs typeface="Times New Roman" panose="02020603050405020304" pitchFamily="18" charset="0"/>
                <a:sym typeface="Symbol" charset="0"/>
              </a:rPr>
              <a:t>F</a:t>
            </a:r>
            <a:r>
              <a:rPr lang="en-US" altLang="zh-CN" sz="2400" dirty="0">
                <a:latin typeface="Times New Roman" panose="02020603050405020304" pitchFamily="18" charset="0"/>
                <a:cs typeface="Times New Roman" panose="02020603050405020304" pitchFamily="18" charset="0"/>
                <a:sym typeface="Symbol" charset="0"/>
              </a:rPr>
              <a:t>|-|</a:t>
            </a:r>
            <a:r>
              <a:rPr lang="en-US" altLang="zh-CN" sz="2400" i="1" dirty="0">
                <a:latin typeface="Times New Roman" panose="02020603050405020304" pitchFamily="18" charset="0"/>
                <a:cs typeface="Times New Roman" panose="02020603050405020304" pitchFamily="18" charset="0"/>
                <a:sym typeface="Symbol" charset="0"/>
              </a:rPr>
              <a:t>M</a:t>
            </a:r>
            <a:r>
              <a:rPr lang="en-US" altLang="zh-CN" sz="2400" dirty="0">
                <a:latin typeface="Times New Roman" panose="02020603050405020304" pitchFamily="18" charset="0"/>
                <a:cs typeface="Times New Roman" panose="02020603050405020304" pitchFamily="18" charset="0"/>
                <a:sym typeface="Symbol" charset="0"/>
              </a:rPr>
              <a:t></a:t>
            </a:r>
            <a:r>
              <a:rPr lang="en-US" altLang="zh-CN" sz="2400" i="1" dirty="0">
                <a:latin typeface="Times New Roman" panose="02020603050405020304" pitchFamily="18" charset="0"/>
                <a:cs typeface="Times New Roman" panose="02020603050405020304" pitchFamily="18" charset="0"/>
                <a:sym typeface="Symbol" charset="0"/>
              </a:rPr>
              <a:t>F</a:t>
            </a:r>
            <a:r>
              <a:rPr lang="en-US" altLang="zh-CN" sz="2400" dirty="0">
                <a:latin typeface="Times New Roman" panose="02020603050405020304" pitchFamily="18" charset="0"/>
                <a:cs typeface="Times New Roman" panose="02020603050405020304" pitchFamily="18" charset="0"/>
                <a:sym typeface="Symbol" charset="0"/>
              </a:rPr>
              <a:t>|</a:t>
            </a:r>
            <a:br>
              <a:rPr lang="en-US" altLang="zh-CN" sz="2400" dirty="0">
                <a:latin typeface="Times New Roman" panose="02020603050405020304" pitchFamily="18" charset="0"/>
                <a:cs typeface="Times New Roman" panose="02020603050405020304" pitchFamily="18" charset="0"/>
                <a:sym typeface="Symbol" charset="0"/>
              </a:rPr>
            </a:br>
            <a:r>
              <a:rPr lang="en-US" altLang="zh-CN" sz="2400" dirty="0">
                <a:latin typeface="Times New Roman" panose="02020603050405020304" pitchFamily="18" charset="0"/>
                <a:cs typeface="Times New Roman" panose="02020603050405020304" pitchFamily="18" charset="0"/>
                <a:sym typeface="Symbol" charset="0"/>
              </a:rPr>
              <a:t>	-|</a:t>
            </a:r>
            <a:r>
              <a:rPr lang="en-US" altLang="zh-CN" sz="2400" i="1" dirty="0">
                <a:latin typeface="Times New Roman" panose="02020603050405020304" pitchFamily="18" charset="0"/>
                <a:cs typeface="Times New Roman" panose="02020603050405020304" pitchFamily="18" charset="0"/>
                <a:sym typeface="Symbol" charset="0"/>
              </a:rPr>
              <a:t>M</a:t>
            </a:r>
            <a:r>
              <a:rPr lang="en-US" altLang="zh-CN" sz="2400" dirty="0">
                <a:latin typeface="Times New Roman" panose="02020603050405020304" pitchFamily="18" charset="0"/>
                <a:cs typeface="Times New Roman" panose="02020603050405020304" pitchFamily="18" charset="0"/>
                <a:sym typeface="Symbol" charset="0"/>
              </a:rPr>
              <a:t></a:t>
            </a:r>
            <a:r>
              <a:rPr lang="en-US" altLang="zh-CN" sz="2400" i="1" dirty="0">
                <a:latin typeface="Times New Roman" panose="02020603050405020304" pitchFamily="18" charset="0"/>
                <a:cs typeface="Times New Roman" panose="02020603050405020304" pitchFamily="18" charset="0"/>
                <a:sym typeface="Symbol" charset="0"/>
              </a:rPr>
              <a:t>C</a:t>
            </a:r>
            <a:r>
              <a:rPr lang="en-US" altLang="zh-CN" sz="2400" dirty="0">
                <a:latin typeface="Times New Roman" panose="02020603050405020304" pitchFamily="18" charset="0"/>
                <a:cs typeface="Times New Roman" panose="02020603050405020304" pitchFamily="18" charset="0"/>
                <a:sym typeface="Symbol" charset="0"/>
              </a:rPr>
              <a:t>|-|</a:t>
            </a:r>
            <a:r>
              <a:rPr lang="en-US" altLang="zh-CN" sz="2400" i="1" dirty="0">
                <a:latin typeface="Times New Roman" panose="02020603050405020304" pitchFamily="18" charset="0"/>
                <a:cs typeface="Times New Roman" panose="02020603050405020304" pitchFamily="18" charset="0"/>
                <a:sym typeface="Symbol" charset="0"/>
              </a:rPr>
              <a:t>C</a:t>
            </a:r>
            <a:r>
              <a:rPr lang="en-US" altLang="zh-CN" sz="2400" dirty="0">
                <a:latin typeface="Times New Roman" panose="02020603050405020304" pitchFamily="18" charset="0"/>
                <a:cs typeface="Times New Roman" panose="02020603050405020304" pitchFamily="18" charset="0"/>
                <a:sym typeface="Symbol" charset="0"/>
              </a:rPr>
              <a:t></a:t>
            </a:r>
            <a:r>
              <a:rPr lang="en-US" altLang="zh-CN" sz="2400" i="1" dirty="0">
                <a:latin typeface="Times New Roman" panose="02020603050405020304" pitchFamily="18" charset="0"/>
                <a:cs typeface="Times New Roman" panose="02020603050405020304" pitchFamily="18" charset="0"/>
                <a:sym typeface="Symbol" charset="0"/>
              </a:rPr>
              <a:t>F</a:t>
            </a:r>
            <a:r>
              <a:rPr lang="en-US" altLang="zh-CN" sz="2400" dirty="0">
                <a:latin typeface="Times New Roman" panose="02020603050405020304" pitchFamily="18" charset="0"/>
                <a:cs typeface="Times New Roman" panose="02020603050405020304" pitchFamily="18" charset="0"/>
                <a:sym typeface="Symbol" charset="0"/>
              </a:rPr>
              <a:t>|+ |</a:t>
            </a:r>
            <a:r>
              <a:rPr lang="en-US" altLang="zh-CN" sz="2400" i="1" dirty="0">
                <a:latin typeface="Times New Roman" panose="02020603050405020304" pitchFamily="18" charset="0"/>
                <a:cs typeface="Times New Roman" panose="02020603050405020304" pitchFamily="18" charset="0"/>
                <a:sym typeface="Symbol" charset="0"/>
              </a:rPr>
              <a:t>M</a:t>
            </a:r>
            <a:r>
              <a:rPr lang="en-US" altLang="zh-CN" sz="2400" dirty="0">
                <a:latin typeface="Times New Roman" panose="02020603050405020304" pitchFamily="18" charset="0"/>
                <a:cs typeface="Times New Roman" panose="02020603050405020304" pitchFamily="18" charset="0"/>
                <a:sym typeface="Symbol" charset="0"/>
              </a:rPr>
              <a:t></a:t>
            </a:r>
            <a:r>
              <a:rPr lang="en-US" altLang="zh-CN" sz="2400" i="1" dirty="0">
                <a:latin typeface="Times New Roman" panose="02020603050405020304" pitchFamily="18" charset="0"/>
                <a:cs typeface="Times New Roman" panose="02020603050405020304" pitchFamily="18" charset="0"/>
                <a:sym typeface="Symbol" charset="0"/>
              </a:rPr>
              <a:t>C</a:t>
            </a:r>
            <a:r>
              <a:rPr lang="en-US" altLang="zh-CN" sz="2400" dirty="0">
                <a:latin typeface="Times New Roman" panose="02020603050405020304" pitchFamily="18" charset="0"/>
                <a:cs typeface="Times New Roman" panose="02020603050405020304" pitchFamily="18" charset="0"/>
                <a:sym typeface="Symbol" charset="0"/>
              </a:rPr>
              <a:t></a:t>
            </a:r>
            <a:r>
              <a:rPr lang="en-US" altLang="zh-CN" sz="2400" i="1" dirty="0">
                <a:latin typeface="Times New Roman" panose="02020603050405020304" pitchFamily="18" charset="0"/>
                <a:cs typeface="Times New Roman" panose="02020603050405020304" pitchFamily="18" charset="0"/>
                <a:sym typeface="Symbol" charset="0"/>
              </a:rPr>
              <a:t>F</a:t>
            </a:r>
            <a:r>
              <a:rPr lang="en-US" altLang="zh-CN" sz="2400" dirty="0">
                <a:latin typeface="Times New Roman" panose="02020603050405020304" pitchFamily="18" charset="0"/>
                <a:cs typeface="Times New Roman" panose="02020603050405020304" pitchFamily="18" charset="0"/>
                <a:sym typeface="Symbol" charset="0"/>
              </a:rPr>
              <a:t>|</a:t>
            </a:r>
            <a:br>
              <a:rPr lang="en-US" altLang="zh-CN" sz="2400" dirty="0">
                <a:latin typeface="Times New Roman" panose="02020603050405020304" pitchFamily="18" charset="0"/>
                <a:cs typeface="Times New Roman" panose="02020603050405020304" pitchFamily="18" charset="0"/>
                <a:sym typeface="Symbol" charset="0"/>
              </a:rPr>
            </a:br>
            <a:r>
              <a:rPr lang="zh-CN" altLang="en-US" sz="2400" dirty="0">
                <a:latin typeface="Times New Roman" panose="02020603050405020304" pitchFamily="18" charset="0"/>
                <a:cs typeface="Times New Roman" panose="02020603050405020304" pitchFamily="18" charset="0"/>
                <a:sym typeface="Symbol" charset="0"/>
              </a:rPr>
              <a:t>   </a:t>
            </a:r>
            <a:r>
              <a:rPr lang="en-US" altLang="zh-CN" sz="2400" dirty="0">
                <a:latin typeface="Times New Roman" panose="02020603050405020304" pitchFamily="18" charset="0"/>
                <a:cs typeface="Times New Roman" panose="02020603050405020304" pitchFamily="18" charset="0"/>
                <a:sym typeface="Symbol" charset="0"/>
              </a:rPr>
              <a:t>=64+94+58-28-26-22+14</a:t>
            </a:r>
            <a:br>
              <a:rPr lang="en-US" altLang="zh-CN" sz="2400" dirty="0">
                <a:latin typeface="Times New Roman" panose="02020603050405020304" pitchFamily="18" charset="0"/>
                <a:cs typeface="Times New Roman" panose="02020603050405020304" pitchFamily="18" charset="0"/>
                <a:sym typeface="Symbol" charset="0"/>
              </a:rPr>
            </a:br>
            <a:r>
              <a:rPr lang="zh-CN" altLang="en-US" sz="2400" dirty="0">
                <a:latin typeface="Times New Roman" panose="02020603050405020304" pitchFamily="18" charset="0"/>
                <a:cs typeface="Times New Roman" panose="02020603050405020304" pitchFamily="18" charset="0"/>
                <a:sym typeface="Symbol" charset="0"/>
              </a:rPr>
              <a:t>   </a:t>
            </a:r>
            <a:r>
              <a:rPr lang="en-US" altLang="zh-CN" sz="2400" dirty="0">
                <a:latin typeface="Times New Roman" panose="02020603050405020304" pitchFamily="18" charset="0"/>
                <a:cs typeface="Times New Roman" panose="02020603050405020304" pitchFamily="18" charset="0"/>
                <a:sym typeface="Symbol" charset="0"/>
              </a:rPr>
              <a:t>=154</a:t>
            </a:r>
          </a:p>
          <a:p>
            <a:endParaRPr lang="en-US" altLang="zh-CN" sz="2400" dirty="0">
              <a:latin typeface="Times New Roman" panose="02020603050405020304" pitchFamily="18" charset="0"/>
              <a:cs typeface="Times New Roman" panose="02020603050405020304" pitchFamily="18" charset="0"/>
              <a:sym typeface="Symbol" charset="0"/>
            </a:endParaRPr>
          </a:p>
          <a:p>
            <a:r>
              <a:rPr lang="zh-CN" altLang="en-US" sz="2400" dirty="0">
                <a:latin typeface="Times New Roman" panose="02020603050405020304" pitchFamily="18" charset="0"/>
                <a:cs typeface="Times New Roman" panose="02020603050405020304" pitchFamily="18" charset="0"/>
                <a:sym typeface="Symbol" charset="0"/>
              </a:rPr>
              <a:t>因此</a:t>
            </a:r>
            <a:r>
              <a:rPr lang="en-US" altLang="zh-CN" sz="2400" dirty="0">
                <a:latin typeface="Times New Roman" panose="02020603050405020304" pitchFamily="18" charset="0"/>
                <a:cs typeface="Times New Roman" panose="02020603050405020304" pitchFamily="18" charset="0"/>
                <a:sym typeface="Symbol" charset="0"/>
              </a:rPr>
              <a:t>, 6</a:t>
            </a:r>
            <a:r>
              <a:rPr lang="zh-CN" altLang="en-US" sz="2400" dirty="0">
                <a:latin typeface="Times New Roman" panose="02020603050405020304" pitchFamily="18" charset="0"/>
                <a:cs typeface="Times New Roman" panose="02020603050405020304" pitchFamily="18" charset="0"/>
                <a:sym typeface="Symbol" charset="0"/>
              </a:rPr>
              <a:t>人未选课。</a:t>
            </a:r>
          </a:p>
          <a:p>
            <a:r>
              <a:rPr lang="zh-CN" altLang="en-US" sz="2400" dirty="0">
                <a:latin typeface="Times New Roman" panose="02020603050405020304" pitchFamily="18" charset="0"/>
                <a:cs typeface="Times New Roman" panose="02020603050405020304" pitchFamily="18" charset="0"/>
                <a:sym typeface="Symbol" charset="0"/>
              </a:rPr>
              <a:t>只选了计算机课的</a:t>
            </a:r>
            <a:r>
              <a:rPr lang="en-US" altLang="zh-CN" sz="2400" dirty="0">
                <a:latin typeface="Times New Roman" panose="02020603050405020304" pitchFamily="18" charset="0"/>
                <a:cs typeface="Times New Roman" panose="02020603050405020304" pitchFamily="18" charset="0"/>
                <a:sym typeface="Symbol" charset="0"/>
              </a:rPr>
              <a:t>60</a:t>
            </a:r>
            <a:r>
              <a:rPr lang="zh-CN" altLang="en-US" sz="2400" dirty="0">
                <a:latin typeface="Times New Roman" panose="02020603050405020304" pitchFamily="18" charset="0"/>
                <a:cs typeface="Times New Roman" panose="02020603050405020304" pitchFamily="18" charset="0"/>
                <a:sym typeface="Symbol" charset="0"/>
              </a:rPr>
              <a:t>人</a:t>
            </a:r>
          </a:p>
        </p:txBody>
      </p:sp>
      <p:grpSp>
        <p:nvGrpSpPr>
          <p:cNvPr id="4" name="组合 3">
            <a:extLst>
              <a:ext uri="{FF2B5EF4-FFF2-40B4-BE49-F238E27FC236}">
                <a16:creationId xmlns:a16="http://schemas.microsoft.com/office/drawing/2014/main" id="{943C4667-E085-B84C-94D6-15E65AC08105}"/>
              </a:ext>
            </a:extLst>
          </p:cNvPr>
          <p:cNvGrpSpPr/>
          <p:nvPr/>
        </p:nvGrpSpPr>
        <p:grpSpPr>
          <a:xfrm>
            <a:off x="5004048" y="1743231"/>
            <a:ext cx="3886200" cy="3962400"/>
            <a:chOff x="5257800" y="1988840"/>
            <a:chExt cx="3886200" cy="3962400"/>
          </a:xfrm>
        </p:grpSpPr>
        <p:sp>
          <p:nvSpPr>
            <p:cNvPr id="59393" name="Rectangle 2"/>
            <p:cNvSpPr>
              <a:spLocks noChangeArrowheads="1"/>
            </p:cNvSpPr>
            <p:nvPr/>
          </p:nvSpPr>
          <p:spPr bwMode="auto">
            <a:xfrm>
              <a:off x="5257800" y="1988840"/>
              <a:ext cx="3886200" cy="3962400"/>
            </a:xfrm>
            <a:prstGeom prst="rect">
              <a:avLst/>
            </a:prstGeom>
            <a:solidFill>
              <a:srgbClr val="FFFF99"/>
            </a:solidFill>
            <a:ln w="9525">
              <a:solidFill>
                <a:schemeClr val="tx1"/>
              </a:solidFill>
              <a:miter lim="800000"/>
              <a:headEnd/>
              <a:tailEnd/>
            </a:ln>
          </p:spPr>
          <p:txBody>
            <a:bodyPr wrap="none" anchor="ctr"/>
            <a:lstStyle/>
            <a:p>
              <a:pPr eaLnBrk="1" hangingPunct="1"/>
              <a:endParaRPr lang="zh-CN" altLang="en-US">
                <a:ea typeface="黑体" charset="0"/>
                <a:cs typeface="黑体" charset="0"/>
              </a:endParaRPr>
            </a:p>
          </p:txBody>
        </p:sp>
        <p:sp>
          <p:nvSpPr>
            <p:cNvPr id="59396" name="Oval 5"/>
            <p:cNvSpPr>
              <a:spLocks noChangeArrowheads="1"/>
            </p:cNvSpPr>
            <p:nvPr/>
          </p:nvSpPr>
          <p:spPr bwMode="auto">
            <a:xfrm>
              <a:off x="6248400" y="2369840"/>
              <a:ext cx="1905000" cy="1905000"/>
            </a:xfrm>
            <a:prstGeom prst="ellipse">
              <a:avLst/>
            </a:prstGeom>
            <a:noFill/>
            <a:ln w="28575">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a:ea typeface="黑体" charset="0"/>
                <a:cs typeface="黑体" charset="0"/>
              </a:endParaRPr>
            </a:p>
          </p:txBody>
        </p:sp>
        <p:sp>
          <p:nvSpPr>
            <p:cNvPr id="59397" name="Oval 6"/>
            <p:cNvSpPr>
              <a:spLocks noChangeArrowheads="1"/>
            </p:cNvSpPr>
            <p:nvPr/>
          </p:nvSpPr>
          <p:spPr bwMode="auto">
            <a:xfrm>
              <a:off x="5715000" y="3436640"/>
              <a:ext cx="1905000" cy="1905000"/>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a:ea typeface="黑体" charset="0"/>
                <a:cs typeface="黑体" charset="0"/>
              </a:endParaRPr>
            </a:p>
          </p:txBody>
        </p:sp>
        <p:sp>
          <p:nvSpPr>
            <p:cNvPr id="59398" name="Oval 7"/>
            <p:cNvSpPr>
              <a:spLocks noChangeArrowheads="1"/>
            </p:cNvSpPr>
            <p:nvPr/>
          </p:nvSpPr>
          <p:spPr bwMode="auto">
            <a:xfrm>
              <a:off x="6858000" y="3360440"/>
              <a:ext cx="1905000" cy="1905000"/>
            </a:xfrm>
            <a:prstGeom prst="ellipse">
              <a:avLst/>
            </a:prstGeom>
            <a:noFill/>
            <a:ln w="28575">
              <a:solidFill>
                <a:srgbClr val="FF66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a:ea typeface="黑体" charset="0"/>
                <a:cs typeface="黑体" charset="0"/>
              </a:endParaRPr>
            </a:p>
          </p:txBody>
        </p:sp>
        <p:sp>
          <p:nvSpPr>
            <p:cNvPr id="59399" name="Text Box 8"/>
            <p:cNvSpPr txBox="1">
              <a:spLocks noChangeArrowheads="1"/>
            </p:cNvSpPr>
            <p:nvPr/>
          </p:nvSpPr>
          <p:spPr bwMode="auto">
            <a:xfrm>
              <a:off x="8077200" y="2446040"/>
              <a:ext cx="457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i="1" dirty="0">
                  <a:solidFill>
                    <a:schemeClr val="tx2"/>
                  </a:solidFill>
                  <a:latin typeface="Times New Roman" charset="0"/>
                  <a:ea typeface="黑体" charset="0"/>
                  <a:cs typeface="黑体" charset="0"/>
                </a:rPr>
                <a:t>M</a:t>
              </a:r>
            </a:p>
          </p:txBody>
        </p:sp>
        <p:sp>
          <p:nvSpPr>
            <p:cNvPr id="59400" name="Text Box 9"/>
            <p:cNvSpPr txBox="1">
              <a:spLocks noChangeArrowheads="1"/>
            </p:cNvSpPr>
            <p:nvPr/>
          </p:nvSpPr>
          <p:spPr bwMode="auto">
            <a:xfrm>
              <a:off x="8382000" y="4960640"/>
              <a:ext cx="457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i="1" dirty="0">
                  <a:solidFill>
                    <a:schemeClr val="tx2"/>
                  </a:solidFill>
                  <a:latin typeface="Times New Roman" charset="0"/>
                  <a:ea typeface="黑体" charset="0"/>
                  <a:cs typeface="黑体" charset="0"/>
                </a:rPr>
                <a:t>F</a:t>
              </a:r>
            </a:p>
          </p:txBody>
        </p:sp>
        <p:sp>
          <p:nvSpPr>
            <p:cNvPr id="59401" name="Text Box 10"/>
            <p:cNvSpPr txBox="1">
              <a:spLocks noChangeArrowheads="1"/>
            </p:cNvSpPr>
            <p:nvPr/>
          </p:nvSpPr>
          <p:spPr bwMode="auto">
            <a:xfrm>
              <a:off x="5638800" y="5036840"/>
              <a:ext cx="457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i="1" dirty="0">
                  <a:solidFill>
                    <a:schemeClr val="tx2"/>
                  </a:solidFill>
                  <a:latin typeface="Times New Roman" charset="0"/>
                  <a:ea typeface="黑体" charset="0"/>
                  <a:cs typeface="黑体" charset="0"/>
                </a:rPr>
                <a:t>C</a:t>
              </a:r>
            </a:p>
          </p:txBody>
        </p:sp>
        <p:sp>
          <p:nvSpPr>
            <p:cNvPr id="59402" name="Text Box 11"/>
            <p:cNvSpPr txBox="1">
              <a:spLocks noChangeArrowheads="1"/>
            </p:cNvSpPr>
            <p:nvPr/>
          </p:nvSpPr>
          <p:spPr bwMode="auto">
            <a:xfrm>
              <a:off x="6934200" y="3817640"/>
              <a:ext cx="533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Times New Roman" charset="0"/>
                  <a:ea typeface="黑体" charset="0"/>
                  <a:cs typeface="黑体" charset="0"/>
                </a:rPr>
                <a:t>14</a:t>
              </a:r>
            </a:p>
          </p:txBody>
        </p:sp>
        <p:sp>
          <p:nvSpPr>
            <p:cNvPr id="59403" name="Text Box 12"/>
            <p:cNvSpPr txBox="1">
              <a:spLocks noChangeArrowheads="1"/>
            </p:cNvSpPr>
            <p:nvPr/>
          </p:nvSpPr>
          <p:spPr bwMode="auto">
            <a:xfrm>
              <a:off x="7391400" y="3512840"/>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Times New Roman" charset="0"/>
                  <a:ea typeface="黑体" charset="0"/>
                  <a:cs typeface="黑体" charset="0"/>
                </a:rPr>
                <a:t>14</a:t>
              </a:r>
            </a:p>
          </p:txBody>
        </p:sp>
        <p:sp>
          <p:nvSpPr>
            <p:cNvPr id="59404" name="Text Box 13"/>
            <p:cNvSpPr txBox="1">
              <a:spLocks noChangeArrowheads="1"/>
            </p:cNvSpPr>
            <p:nvPr/>
          </p:nvSpPr>
          <p:spPr bwMode="auto">
            <a:xfrm>
              <a:off x="6400800" y="3512840"/>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Times New Roman" charset="0"/>
                  <a:ea typeface="黑体" charset="0"/>
                  <a:cs typeface="黑体" charset="0"/>
                </a:rPr>
                <a:t>12</a:t>
              </a:r>
            </a:p>
          </p:txBody>
        </p:sp>
        <p:sp>
          <p:nvSpPr>
            <p:cNvPr id="59405" name="Text Box 14"/>
            <p:cNvSpPr txBox="1">
              <a:spLocks noChangeArrowheads="1"/>
            </p:cNvSpPr>
            <p:nvPr/>
          </p:nvSpPr>
          <p:spPr bwMode="auto">
            <a:xfrm>
              <a:off x="7086600" y="4351040"/>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Times New Roman" charset="0"/>
                  <a:ea typeface="黑体" charset="0"/>
                  <a:cs typeface="黑体" charset="0"/>
                </a:rPr>
                <a:t>8</a:t>
              </a:r>
            </a:p>
          </p:txBody>
        </p:sp>
        <p:sp>
          <p:nvSpPr>
            <p:cNvPr id="59406" name="Text Box 15"/>
            <p:cNvSpPr txBox="1">
              <a:spLocks noChangeArrowheads="1"/>
            </p:cNvSpPr>
            <p:nvPr/>
          </p:nvSpPr>
          <p:spPr bwMode="auto">
            <a:xfrm>
              <a:off x="6858000" y="2674640"/>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Times New Roman" charset="0"/>
                  <a:ea typeface="黑体" charset="0"/>
                  <a:cs typeface="黑体" charset="0"/>
                </a:rPr>
                <a:t>24</a:t>
              </a:r>
            </a:p>
          </p:txBody>
        </p:sp>
        <p:sp>
          <p:nvSpPr>
            <p:cNvPr id="59407" name="Text Box 16"/>
            <p:cNvSpPr txBox="1">
              <a:spLocks noChangeArrowheads="1"/>
            </p:cNvSpPr>
            <p:nvPr/>
          </p:nvSpPr>
          <p:spPr bwMode="auto">
            <a:xfrm>
              <a:off x="6096000" y="4351040"/>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Times New Roman" charset="0"/>
                  <a:ea typeface="黑体" charset="0"/>
                  <a:cs typeface="黑体" charset="0"/>
                </a:rPr>
                <a:t>60</a:t>
              </a:r>
            </a:p>
          </p:txBody>
        </p:sp>
        <p:sp>
          <p:nvSpPr>
            <p:cNvPr id="59408" name="Text Box 17"/>
            <p:cNvSpPr txBox="1">
              <a:spLocks noChangeArrowheads="1"/>
            </p:cNvSpPr>
            <p:nvPr/>
          </p:nvSpPr>
          <p:spPr bwMode="auto">
            <a:xfrm>
              <a:off x="7772400" y="4274840"/>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Times New Roman" charset="0"/>
                  <a:ea typeface="黑体" charset="0"/>
                  <a:cs typeface="黑体" charset="0"/>
                </a:rPr>
                <a:t>22</a:t>
              </a:r>
            </a:p>
          </p:txBody>
        </p:sp>
        <p:sp>
          <p:nvSpPr>
            <p:cNvPr id="59409" name="Text Box 18"/>
            <p:cNvSpPr txBox="1">
              <a:spLocks noChangeArrowheads="1"/>
            </p:cNvSpPr>
            <p:nvPr/>
          </p:nvSpPr>
          <p:spPr bwMode="auto">
            <a:xfrm>
              <a:off x="5334000" y="2369840"/>
              <a:ext cx="914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lang="en-US" altLang="zh-CN" sz="2000">
                  <a:solidFill>
                    <a:schemeClr val="tx2"/>
                  </a:solidFill>
                  <a:latin typeface="Times New Roman" charset="0"/>
                  <a:ea typeface="黑体" charset="0"/>
                  <a:cs typeface="黑体" charset="0"/>
                </a:rPr>
                <a:t>6</a:t>
              </a:r>
            </a:p>
          </p:txBody>
        </p:sp>
      </p:grpSp>
      <p:sp>
        <p:nvSpPr>
          <p:cNvPr id="5" name="日期占位符 4">
            <a:extLst>
              <a:ext uri="{FF2B5EF4-FFF2-40B4-BE49-F238E27FC236}">
                <a16:creationId xmlns:a16="http://schemas.microsoft.com/office/drawing/2014/main" id="{5EFD1A0A-7DE5-6547-B2EF-70842EC2641D}"/>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6" name="页脚占位符 5">
            <a:extLst>
              <a:ext uri="{FF2B5EF4-FFF2-40B4-BE49-F238E27FC236}">
                <a16:creationId xmlns:a16="http://schemas.microsoft.com/office/drawing/2014/main" id="{7F624171-9168-3D44-BA81-7F682F4524AE}"/>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7" name="灯片编号占位符 6">
            <a:extLst>
              <a:ext uri="{FF2B5EF4-FFF2-40B4-BE49-F238E27FC236}">
                <a16:creationId xmlns:a16="http://schemas.microsoft.com/office/drawing/2014/main" id="{C9D12677-569D-0549-9B10-69D39FD85A22}"/>
              </a:ext>
            </a:extLst>
          </p:cNvPr>
          <p:cNvSpPr>
            <a:spLocks noGrp="1"/>
          </p:cNvSpPr>
          <p:nvPr>
            <p:ph type="sldNum" sz="quarter" idx="4"/>
          </p:nvPr>
        </p:nvSpPr>
        <p:spPr/>
        <p:txBody>
          <a:bodyPr/>
          <a:lstStyle/>
          <a:p>
            <a:fld id="{EF2CBC89-708E-48CD-BCD6-CCB7D6409EDD}" type="slidenum">
              <a:rPr lang="en-US" altLang="zh-CN" smtClean="0"/>
              <a:pPr/>
              <a:t>31</a:t>
            </a:fld>
            <a:endParaRPr lang="en-US" altLang="zh-CN" dirty="0"/>
          </a:p>
        </p:txBody>
      </p:sp>
    </p:spTree>
    <p:extLst>
      <p:ext uri="{BB962C8B-B14F-4D97-AF65-F5344CB8AC3E}">
        <p14:creationId xmlns:p14="http://schemas.microsoft.com/office/powerpoint/2010/main" val="1220134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49E6EA-6568-BD44-BF19-B361842203A2}"/>
              </a:ext>
            </a:extLst>
          </p:cNvPr>
          <p:cNvSpPr>
            <a:spLocks noGrp="1"/>
          </p:cNvSpPr>
          <p:nvPr>
            <p:ph type="title"/>
          </p:nvPr>
        </p:nvSpPr>
        <p:spPr/>
        <p:txBody>
          <a:bodyPr/>
          <a:lstStyle/>
          <a:p>
            <a:r>
              <a:rPr kumimoji="1" lang="zh-CN" altLang="en-US" dirty="0"/>
              <a:t>容斥原理</a:t>
            </a:r>
            <a:r>
              <a:rPr kumimoji="1" lang="en-US" altLang="zh-CN" sz="2800" dirty="0"/>
              <a:t>(Inclusion-Exclusion Principle)</a:t>
            </a:r>
            <a:endParaRPr kumimoji="1" lang="zh-CN" altLang="en-US" dirty="0"/>
          </a:p>
        </p:txBody>
      </p:sp>
      <p:sp>
        <p:nvSpPr>
          <p:cNvPr id="4" name="日期占位符 3">
            <a:extLst>
              <a:ext uri="{FF2B5EF4-FFF2-40B4-BE49-F238E27FC236}">
                <a16:creationId xmlns:a16="http://schemas.microsoft.com/office/drawing/2014/main" id="{8E3C1593-B18F-AE49-8690-C0C593AB1EB1}"/>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933CCA21-8C7C-344F-98D1-851B2D546E5D}"/>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84941F97-F590-4343-8266-3CBD993DF38C}"/>
              </a:ext>
            </a:extLst>
          </p:cNvPr>
          <p:cNvSpPr>
            <a:spLocks noGrp="1"/>
          </p:cNvSpPr>
          <p:nvPr>
            <p:ph type="sldNum" sz="quarter" idx="4"/>
          </p:nvPr>
        </p:nvSpPr>
        <p:spPr/>
        <p:txBody>
          <a:bodyPr/>
          <a:lstStyle/>
          <a:p>
            <a:fld id="{EF2CBC89-708E-48CD-BCD6-CCB7D6409EDD}" type="slidenum">
              <a:rPr lang="en-US" altLang="zh-CN" smtClean="0"/>
              <a:pPr/>
              <a:t>32</a:t>
            </a:fld>
            <a:endParaRPr lang="en-US" altLang="zh-CN" dirty="0"/>
          </a:p>
        </p:txBody>
      </p:sp>
      <p:graphicFrame>
        <p:nvGraphicFramePr>
          <p:cNvPr id="7" name="Object 4">
            <a:extLst>
              <a:ext uri="{FF2B5EF4-FFF2-40B4-BE49-F238E27FC236}">
                <a16:creationId xmlns:a16="http://schemas.microsoft.com/office/drawing/2014/main" id="{CE199695-9B06-5E48-8565-9FDF44D48F4D}"/>
              </a:ext>
            </a:extLst>
          </p:cNvPr>
          <p:cNvGraphicFramePr>
            <a:graphicFrameLocks noGrp="1" noChangeAspect="1"/>
          </p:cNvGraphicFramePr>
          <p:nvPr>
            <p:ph idx="1"/>
            <p:extLst>
              <p:ext uri="{D42A27DB-BD31-4B8C-83A1-F6EECF244321}">
                <p14:modId xmlns:p14="http://schemas.microsoft.com/office/powerpoint/2010/main" val="2458643187"/>
              </p:ext>
            </p:extLst>
          </p:nvPr>
        </p:nvGraphicFramePr>
        <p:xfrm>
          <a:off x="677242" y="1844824"/>
          <a:ext cx="7423150" cy="1925051"/>
        </p:xfrm>
        <a:graphic>
          <a:graphicData uri="http://schemas.openxmlformats.org/presentationml/2006/ole">
            <mc:AlternateContent xmlns:mc="http://schemas.openxmlformats.org/markup-compatibility/2006">
              <mc:Choice xmlns:v="urn:schemas-microsoft-com:vml" Requires="v">
                <p:oleObj spid="_x0000_s5244" name="公式" r:id="rId3" imgW="4064000" imgH="1054100" progId="Equation.3">
                  <p:embed/>
                </p:oleObj>
              </mc:Choice>
              <mc:Fallback>
                <p:oleObj name="公式" r:id="rId3" imgW="4064000" imgH="1054100" progId="Equation.3">
                  <p:embed/>
                  <p:pic>
                    <p:nvPicPr>
                      <p:cNvPr id="61442"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42" y="1844824"/>
                        <a:ext cx="7423150" cy="192505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 name="AutoShape 7" descr="粉色面巾纸">
            <a:extLst>
              <a:ext uri="{FF2B5EF4-FFF2-40B4-BE49-F238E27FC236}">
                <a16:creationId xmlns:a16="http://schemas.microsoft.com/office/drawing/2014/main" id="{A31BEE27-10D3-E048-BF36-2DD11E33BE0D}"/>
              </a:ext>
            </a:extLst>
          </p:cNvPr>
          <p:cNvSpPr>
            <a:spLocks noChangeArrowheads="1"/>
          </p:cNvSpPr>
          <p:nvPr/>
        </p:nvSpPr>
        <p:spPr bwMode="auto">
          <a:xfrm>
            <a:off x="594691" y="3863623"/>
            <a:ext cx="6703268" cy="2493331"/>
          </a:xfrm>
          <a:prstGeom prst="roundRect">
            <a:avLst>
              <a:gd name="adj" fmla="val 16667"/>
            </a:avLst>
          </a:prstGeom>
          <a:blipFill dpi="0" rotWithShape="1">
            <a:blip r:embed="rId5">
              <a:alphaModFix amt="50000"/>
            </a:blip>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zh-CN" altLang="en-US" sz="3600" dirty="0">
              <a:latin typeface="Times New Roman" panose="02020603050405020304" pitchFamily="18" charset="0"/>
              <a:ea typeface="+mn-ea"/>
              <a:cs typeface="Times New Roman" panose="02020603050405020304" pitchFamily="18" charset="0"/>
            </a:endParaRPr>
          </a:p>
        </p:txBody>
      </p:sp>
      <p:sp>
        <p:nvSpPr>
          <p:cNvPr id="10" name="Text Box 6">
            <a:extLst>
              <a:ext uri="{FF2B5EF4-FFF2-40B4-BE49-F238E27FC236}">
                <a16:creationId xmlns:a16="http://schemas.microsoft.com/office/drawing/2014/main" id="{353DF887-50D8-9344-B5C1-9D9833BD6D2D}"/>
              </a:ext>
            </a:extLst>
          </p:cNvPr>
          <p:cNvSpPr txBox="1">
            <a:spLocks noChangeArrowheads="1"/>
          </p:cNvSpPr>
          <p:nvPr/>
        </p:nvSpPr>
        <p:spPr bwMode="auto">
          <a:xfrm>
            <a:off x="666056" y="3973487"/>
            <a:ext cx="6631903" cy="2431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zh-CN" altLang="en-US" sz="2000" dirty="0">
                <a:latin typeface="Times New Roman" panose="02020603050405020304" pitchFamily="18" charset="0"/>
                <a:ea typeface="+mn-ea"/>
                <a:cs typeface="Times New Roman" panose="02020603050405020304" pitchFamily="18" charset="0"/>
              </a:rPr>
              <a:t>例如：</a:t>
            </a:r>
            <a:r>
              <a:rPr kumimoji="0" lang="en-US" altLang="zh-CN" sz="2000" dirty="0">
                <a:latin typeface="Times New Roman" panose="02020603050405020304" pitchFamily="18" charset="0"/>
                <a:ea typeface="+mn-ea"/>
                <a:cs typeface="Times New Roman" panose="02020603050405020304" pitchFamily="18" charset="0"/>
              </a:rPr>
              <a:t>4</a:t>
            </a:r>
            <a:r>
              <a:rPr kumimoji="0" lang="zh-CN" altLang="en-US" sz="2000" dirty="0">
                <a:latin typeface="Times New Roman" panose="02020603050405020304" pitchFamily="18" charset="0"/>
                <a:ea typeface="+mn-ea"/>
                <a:cs typeface="Times New Roman" panose="02020603050405020304" pitchFamily="18" charset="0"/>
              </a:rPr>
              <a:t>个子集的公式为：</a:t>
            </a:r>
          </a:p>
          <a:p>
            <a:pPr eaLnBrk="1" hangingPunct="1">
              <a:spcBef>
                <a:spcPct val="50000"/>
              </a:spcBef>
            </a:pPr>
            <a:r>
              <a:rPr kumimoji="0" lang="en-US" altLang="zh-CN" dirty="0">
                <a:latin typeface="Times New Roman" panose="02020603050405020304" pitchFamily="18" charset="0"/>
                <a:ea typeface="+mn-ea"/>
                <a:cs typeface="Times New Roman" panose="02020603050405020304" pitchFamily="18" charset="0"/>
              </a:rPr>
              <a:t>|</a:t>
            </a:r>
            <a:r>
              <a:rPr kumimoji="0" lang="en-US" altLang="zh-CN" i="1" dirty="0">
                <a:latin typeface="Times New Roman" panose="02020603050405020304" pitchFamily="18" charset="0"/>
                <a:ea typeface="+mn-ea"/>
                <a:cs typeface="Times New Roman" panose="02020603050405020304" pitchFamily="18" charset="0"/>
              </a:rPr>
              <a:t>A</a:t>
            </a:r>
            <a:r>
              <a:rPr kumimoji="0" lang="en-US" altLang="zh-CN" baseline="-25000" dirty="0">
                <a:latin typeface="Times New Roman" panose="02020603050405020304" pitchFamily="18" charset="0"/>
                <a:ea typeface="+mn-ea"/>
                <a:cs typeface="Times New Roman" panose="02020603050405020304" pitchFamily="18" charset="0"/>
              </a:rPr>
              <a:t>1</a:t>
            </a:r>
            <a:r>
              <a:rPr kumimoji="0" lang="en-US" altLang="zh-CN" dirty="0">
                <a:latin typeface="Times New Roman" panose="02020603050405020304" pitchFamily="18" charset="0"/>
                <a:ea typeface="+mn-ea"/>
                <a:cs typeface="Times New Roman" panose="02020603050405020304" pitchFamily="18" charset="0"/>
              </a:rPr>
              <a:t>|+ </a:t>
            </a:r>
            <a:r>
              <a:rPr kumimoji="0" lang="en-US" altLang="zh-CN" sz="2000" dirty="0">
                <a:latin typeface="Times New Roman" panose="02020603050405020304" pitchFamily="18" charset="0"/>
                <a:ea typeface="+mn-ea"/>
                <a:cs typeface="Times New Roman" panose="02020603050405020304" pitchFamily="18" charset="0"/>
              </a:rPr>
              <a:t>|</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2</a:t>
            </a:r>
            <a:r>
              <a:rPr kumimoji="0" lang="en-US" altLang="zh-CN" sz="2000" dirty="0">
                <a:latin typeface="Times New Roman" panose="02020603050405020304" pitchFamily="18" charset="0"/>
                <a:ea typeface="+mn-ea"/>
                <a:cs typeface="Times New Roman" panose="02020603050405020304" pitchFamily="18" charset="0"/>
              </a:rPr>
              <a:t>|+ |</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3</a:t>
            </a:r>
            <a:r>
              <a:rPr kumimoji="0" lang="en-US" altLang="zh-CN" sz="2000" dirty="0">
                <a:latin typeface="Times New Roman" panose="02020603050405020304" pitchFamily="18" charset="0"/>
                <a:ea typeface="+mn-ea"/>
                <a:cs typeface="Times New Roman" panose="02020603050405020304" pitchFamily="18" charset="0"/>
              </a:rPr>
              <a:t>|+ |</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4</a:t>
            </a:r>
            <a:r>
              <a:rPr kumimoji="0" lang="en-US" altLang="zh-CN" sz="2000" dirty="0">
                <a:latin typeface="Times New Roman" panose="02020603050405020304" pitchFamily="18" charset="0"/>
                <a:ea typeface="+mn-ea"/>
                <a:cs typeface="Times New Roman" panose="02020603050405020304" pitchFamily="18" charset="0"/>
              </a:rPr>
              <a:t>|</a:t>
            </a:r>
          </a:p>
          <a:p>
            <a:pPr eaLnBrk="1" hangingPunct="1">
              <a:spcBef>
                <a:spcPct val="50000"/>
              </a:spcBef>
            </a:pPr>
            <a:r>
              <a:rPr kumimoji="0" lang="en-US" altLang="zh-CN" sz="2000" dirty="0">
                <a:latin typeface="Times New Roman" panose="02020603050405020304" pitchFamily="18" charset="0"/>
                <a:ea typeface="+mn-ea"/>
                <a:cs typeface="Times New Roman" panose="02020603050405020304" pitchFamily="18" charset="0"/>
              </a:rPr>
              <a:t>    - (|</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1</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2</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dirty="0">
                <a:latin typeface="Times New Roman" panose="02020603050405020304" pitchFamily="18" charset="0"/>
                <a:ea typeface="+mn-ea"/>
                <a:cs typeface="Times New Roman" panose="02020603050405020304" pitchFamily="18" charset="0"/>
              </a:rPr>
              <a:t>|</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1</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3</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dirty="0">
                <a:latin typeface="Times New Roman" panose="02020603050405020304" pitchFamily="18" charset="0"/>
                <a:ea typeface="+mn-ea"/>
                <a:cs typeface="Times New Roman" panose="02020603050405020304" pitchFamily="18" charset="0"/>
              </a:rPr>
              <a:t>|</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1</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4</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dirty="0">
                <a:latin typeface="Times New Roman" panose="02020603050405020304" pitchFamily="18" charset="0"/>
                <a:ea typeface="+mn-ea"/>
                <a:cs typeface="Times New Roman" panose="02020603050405020304" pitchFamily="18" charset="0"/>
              </a:rPr>
              <a:t>|</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2</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3</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dirty="0">
                <a:latin typeface="Times New Roman" panose="02020603050405020304" pitchFamily="18" charset="0"/>
                <a:ea typeface="+mn-ea"/>
                <a:cs typeface="Times New Roman" panose="02020603050405020304" pitchFamily="18" charset="0"/>
              </a:rPr>
              <a:t>|</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2</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4</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3</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4</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dirty="0">
                <a:latin typeface="Times New Roman" panose="02020603050405020304" pitchFamily="18" charset="0"/>
                <a:ea typeface="+mn-ea"/>
                <a:cs typeface="Times New Roman" panose="02020603050405020304" pitchFamily="18" charset="0"/>
              </a:rPr>
              <a:t>) </a:t>
            </a:r>
          </a:p>
          <a:p>
            <a:pPr eaLnBrk="1" hangingPunct="1">
              <a:spcBef>
                <a:spcPct val="50000"/>
              </a:spcBef>
            </a:pPr>
            <a:r>
              <a:rPr kumimoji="0" lang="en-US" altLang="zh-CN" sz="2000" dirty="0">
                <a:latin typeface="Times New Roman" panose="02020603050405020304" pitchFamily="18" charset="0"/>
                <a:ea typeface="+mn-ea"/>
                <a:cs typeface="Times New Roman" panose="02020603050405020304" pitchFamily="18" charset="0"/>
              </a:rPr>
              <a:t>     + (|</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1</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2</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3</a:t>
            </a:r>
            <a:r>
              <a:rPr kumimoji="0" lang="en-US" altLang="zh-CN" sz="2000" dirty="0">
                <a:latin typeface="Times New Roman" panose="02020603050405020304" pitchFamily="18" charset="0"/>
                <a:ea typeface="+mn-ea"/>
                <a:cs typeface="Times New Roman" panose="02020603050405020304" pitchFamily="18" charset="0"/>
              </a:rPr>
              <a:t>|+|</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1</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2</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4</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dirty="0">
                <a:latin typeface="Times New Roman" panose="02020603050405020304" pitchFamily="18" charset="0"/>
                <a:ea typeface="+mn-ea"/>
                <a:cs typeface="Times New Roman" panose="02020603050405020304" pitchFamily="18" charset="0"/>
              </a:rPr>
              <a:t>|</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1</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3</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4</a:t>
            </a:r>
            <a:r>
              <a:rPr kumimoji="0" lang="en-US" altLang="zh-CN" sz="2000" dirty="0">
                <a:latin typeface="Times New Roman" panose="02020603050405020304" pitchFamily="18" charset="0"/>
                <a:ea typeface="+mn-ea"/>
                <a:cs typeface="Times New Roman" panose="02020603050405020304" pitchFamily="18" charset="0"/>
              </a:rPr>
              <a:t>|+|</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2</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3</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4</a:t>
            </a:r>
            <a:r>
              <a:rPr kumimoji="0" lang="en-US" altLang="zh-CN" sz="2000" dirty="0">
                <a:latin typeface="Times New Roman" panose="02020603050405020304" pitchFamily="18" charset="0"/>
                <a:ea typeface="+mn-ea"/>
                <a:cs typeface="Times New Roman" panose="02020603050405020304" pitchFamily="18" charset="0"/>
                <a:sym typeface="Symbol" charset="0"/>
              </a:rPr>
              <a:t>|) </a:t>
            </a:r>
          </a:p>
          <a:p>
            <a:pPr eaLnBrk="1" hangingPunct="1">
              <a:spcBef>
                <a:spcPct val="50000"/>
              </a:spcBef>
            </a:pPr>
            <a:r>
              <a:rPr kumimoji="0" lang="en-US" altLang="zh-CN" sz="2000" dirty="0">
                <a:latin typeface="Times New Roman" panose="02020603050405020304" pitchFamily="18" charset="0"/>
                <a:ea typeface="+mn-ea"/>
                <a:cs typeface="Times New Roman" panose="02020603050405020304" pitchFamily="18" charset="0"/>
                <a:sym typeface="Symbol" charset="0"/>
              </a:rPr>
              <a:t>    - </a:t>
            </a:r>
            <a:r>
              <a:rPr kumimoji="0" lang="en-US" altLang="zh-CN" sz="2000" dirty="0">
                <a:latin typeface="Times New Roman" panose="02020603050405020304" pitchFamily="18" charset="0"/>
                <a:ea typeface="+mn-ea"/>
                <a:cs typeface="Times New Roman" panose="02020603050405020304" pitchFamily="18" charset="0"/>
              </a:rPr>
              <a:t>|</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1</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2</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sym typeface="Symbol" charset="0"/>
              </a:rPr>
              <a:t>A</a:t>
            </a:r>
            <a:r>
              <a:rPr kumimoji="0" lang="en-US" altLang="zh-CN" sz="2000" baseline="-25000" dirty="0">
                <a:latin typeface="Times New Roman" panose="02020603050405020304" pitchFamily="18" charset="0"/>
                <a:ea typeface="+mn-ea"/>
                <a:cs typeface="Times New Roman" panose="02020603050405020304" pitchFamily="18" charset="0"/>
                <a:sym typeface="Symbol" charset="0"/>
              </a:rPr>
              <a:t>3</a:t>
            </a:r>
            <a:r>
              <a:rPr kumimoji="0" lang="en-US" altLang="zh-CN" sz="2000" dirty="0">
                <a:latin typeface="Times New Roman" panose="02020603050405020304" pitchFamily="18" charset="0"/>
                <a:ea typeface="+mn-ea"/>
                <a:cs typeface="Times New Roman" panose="02020603050405020304" pitchFamily="18" charset="0"/>
                <a:sym typeface="Symbol" charset="0"/>
              </a:rPr>
              <a:t></a:t>
            </a:r>
            <a:r>
              <a:rPr kumimoji="0" lang="en-US" altLang="zh-CN" sz="2000" i="1" dirty="0">
                <a:latin typeface="Times New Roman" panose="02020603050405020304" pitchFamily="18" charset="0"/>
                <a:ea typeface="+mn-ea"/>
                <a:cs typeface="Times New Roman" panose="02020603050405020304" pitchFamily="18" charset="0"/>
              </a:rPr>
              <a:t>A</a:t>
            </a:r>
            <a:r>
              <a:rPr kumimoji="0" lang="en-US" altLang="zh-CN" sz="2000" baseline="-25000" dirty="0">
                <a:latin typeface="Times New Roman" panose="02020603050405020304" pitchFamily="18" charset="0"/>
                <a:ea typeface="+mn-ea"/>
                <a:cs typeface="Times New Roman" panose="02020603050405020304" pitchFamily="18" charset="0"/>
              </a:rPr>
              <a:t>4</a:t>
            </a:r>
            <a:r>
              <a:rPr kumimoji="0" lang="en-US" altLang="zh-CN" sz="2000" dirty="0">
                <a:latin typeface="Times New Roman" panose="02020603050405020304" pitchFamily="18" charset="0"/>
                <a:ea typeface="+mn-ea"/>
                <a:cs typeface="Times New Roman" panose="02020603050405020304" pitchFamily="18" charset="0"/>
              </a:rPr>
              <a:t>|</a:t>
            </a:r>
            <a:endParaRPr kumimoji="0" lang="en-US" altLang="zh-CN" sz="2000" dirty="0">
              <a:latin typeface="Times New Roman" panose="02020603050405020304" pitchFamily="18" charset="0"/>
              <a:ea typeface="+mn-ea"/>
              <a:cs typeface="Times New Roman" panose="02020603050405020304" pitchFamily="18" charset="0"/>
              <a:sym typeface="Symbol" charset="0"/>
            </a:endParaRPr>
          </a:p>
        </p:txBody>
      </p:sp>
    </p:spTree>
    <p:extLst>
      <p:ext uri="{BB962C8B-B14F-4D97-AF65-F5344CB8AC3E}">
        <p14:creationId xmlns:p14="http://schemas.microsoft.com/office/powerpoint/2010/main" val="1706264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92CEBA-CFB5-0544-B0DE-979D3E6B1689}"/>
              </a:ext>
            </a:extLst>
          </p:cNvPr>
          <p:cNvSpPr>
            <a:spLocks noGrp="1"/>
          </p:cNvSpPr>
          <p:nvPr>
            <p:ph type="title"/>
          </p:nvPr>
        </p:nvSpPr>
        <p:spPr/>
        <p:txBody>
          <a:bodyPr/>
          <a:lstStyle/>
          <a:p>
            <a:r>
              <a:rPr kumimoji="1" lang="zh-CN" altLang="en-US" dirty="0"/>
              <a:t>容斥原理的证明</a:t>
            </a:r>
          </a:p>
        </p:txBody>
      </p:sp>
      <p:sp>
        <p:nvSpPr>
          <p:cNvPr id="3" name="内容占位符 2">
            <a:extLst>
              <a:ext uri="{FF2B5EF4-FFF2-40B4-BE49-F238E27FC236}">
                <a16:creationId xmlns:a16="http://schemas.microsoft.com/office/drawing/2014/main" id="{A8BEBA98-F4D1-B347-A318-1E88ADA08304}"/>
              </a:ext>
            </a:extLst>
          </p:cNvPr>
          <p:cNvSpPr>
            <a:spLocks noGrp="1"/>
          </p:cNvSpPr>
          <p:nvPr>
            <p:ph idx="1"/>
          </p:nvPr>
        </p:nvSpPr>
        <p:spPr/>
        <p:txBody>
          <a:bodyPr/>
          <a:lstStyle/>
          <a:p>
            <a:pPr eaLnBrk="1" hangingPunct="1">
              <a:lnSpc>
                <a:spcPct val="110000"/>
              </a:lnSpc>
              <a:spcBef>
                <a:spcPct val="30000"/>
              </a:spcBef>
            </a:pPr>
            <a:r>
              <a:rPr lang="zh-CN" altLang="en-US" sz="2600" dirty="0">
                <a:latin typeface="Times New Roman" panose="02020603050405020304" pitchFamily="18" charset="0"/>
                <a:ea typeface="SimSun" panose="02010600030101010101" pitchFamily="2" charset="-122"/>
                <a:cs typeface="Times New Roman" panose="02020603050405020304" pitchFamily="18" charset="0"/>
              </a:rPr>
              <a:t>公式：</a:t>
            </a:r>
            <a:endParaRPr lang="en-US" altLang="zh-CN" sz="2600" i="1" dirty="0">
              <a:latin typeface="Times New Roman" panose="02020603050405020304" pitchFamily="18" charset="0"/>
              <a:ea typeface="SimSun" panose="02010600030101010101" pitchFamily="2" charset="-122"/>
              <a:cs typeface="Times New Roman" panose="02020603050405020304" pitchFamily="18" charset="0"/>
            </a:endParaRPr>
          </a:p>
          <a:p>
            <a:pPr eaLnBrk="1" hangingPunct="1">
              <a:spcBef>
                <a:spcPct val="40000"/>
              </a:spcBef>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概要</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我们证明在上述公式中并集中的元素在右边式子中恰好被计数</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次：</a:t>
            </a:r>
            <a:endParaRPr lang="en-US" altLang="zh-CN" sz="2400" dirty="0">
              <a:latin typeface="Times New Roman" panose="02020603050405020304" pitchFamily="18" charset="0"/>
              <a:ea typeface="SimSun" panose="02010600030101010101" pitchFamily="2" charset="-122"/>
              <a:cs typeface="Times New Roman" panose="02020603050405020304" pitchFamily="18" charset="0"/>
            </a:endParaRPr>
          </a:p>
          <a:p>
            <a:pPr lvl="1" eaLnBrk="1" hangingPunct="1">
              <a:spcBef>
                <a:spcPts val="600"/>
              </a:spcBef>
              <a:spcAft>
                <a:spcPts val="600"/>
              </a:spcAf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设并集中对象</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a</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出现在</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m</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个集合中</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 则它在</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S</a:t>
            </a:r>
            <a:r>
              <a:rPr lang="en-US" altLang="zh-CN"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中被计数</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m</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次</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S</a:t>
            </a:r>
            <a:r>
              <a:rPr lang="en-US" altLang="zh-CN"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中</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m</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2)</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 次</a:t>
            </a:r>
            <a:r>
              <a:rPr lang="en-US" altLang="zh-CN" sz="18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在</a:t>
            </a:r>
            <a:r>
              <a:rPr lang="en-US" altLang="zh-CN" sz="2400" i="1" dirty="0" err="1">
                <a:latin typeface="Times New Roman" panose="02020603050405020304" pitchFamily="18" charset="0"/>
                <a:cs typeface="Times New Roman" panose="02020603050405020304" pitchFamily="18" charset="0"/>
              </a:rPr>
              <a:t>S</a:t>
            </a:r>
            <a:r>
              <a:rPr lang="en-US" altLang="zh-CN" sz="2400" baseline="-25000" dirty="0" err="1">
                <a:latin typeface="Times New Roman" panose="02020603050405020304" pitchFamily="18" charset="0"/>
                <a:cs typeface="Times New Roman" panose="02020603050405020304" pitchFamily="18" charset="0"/>
              </a:rPr>
              <a:t>k</a:t>
            </a:r>
            <a:r>
              <a:rPr lang="zh-CN" altLang="en-US" sz="2400" dirty="0">
                <a:latin typeface="Times New Roman" panose="02020603050405020304" pitchFamily="18" charset="0"/>
                <a:cs typeface="Times New Roman" panose="02020603050405020304" pitchFamily="18" charset="0"/>
              </a:rPr>
              <a:t>中</a:t>
            </a:r>
            <a:r>
              <a:rPr lang="en-US" altLang="zh-CN" sz="2400" i="1" dirty="0">
                <a:latin typeface="Times New Roman" panose="02020603050405020304" pitchFamily="18" charset="0"/>
                <a:cs typeface="Times New Roman" panose="02020603050405020304" pitchFamily="18" charset="0"/>
              </a:rPr>
              <a:t>C</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m</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k</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次</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lvl="2" eaLnBrk="1" hangingPunct="1">
              <a:spcBef>
                <a:spcPts val="0"/>
              </a:spcBef>
            </a:pPr>
            <a:r>
              <a:rPr lang="zh-CN" altLang="en-US" sz="2100" dirty="0">
                <a:latin typeface="Times New Roman" panose="02020603050405020304" pitchFamily="18" charset="0"/>
                <a:ea typeface="SimSun" panose="02010600030101010101" pitchFamily="2" charset="-122"/>
                <a:cs typeface="Times New Roman" panose="02020603050405020304" pitchFamily="18" charset="0"/>
              </a:rPr>
              <a:t>以</a:t>
            </a:r>
            <a:r>
              <a:rPr lang="en-US" altLang="zh-CN" sz="2100" i="1" dirty="0">
                <a:latin typeface="Times New Roman" panose="02020603050405020304" pitchFamily="18" charset="0"/>
                <a:ea typeface="SimSun" panose="02010600030101010101" pitchFamily="2" charset="-122"/>
                <a:cs typeface="Times New Roman" panose="02020603050405020304" pitchFamily="18" charset="0"/>
              </a:rPr>
              <a:t>n</a:t>
            </a:r>
            <a:r>
              <a:rPr lang="en-US" altLang="zh-CN" sz="2100" dirty="0">
                <a:latin typeface="Times New Roman" panose="02020603050405020304" pitchFamily="18" charset="0"/>
                <a:ea typeface="SimSun" panose="02010600030101010101" pitchFamily="2" charset="-122"/>
                <a:cs typeface="Times New Roman" panose="02020603050405020304" pitchFamily="18" charset="0"/>
              </a:rPr>
              <a:t>=4</a:t>
            </a:r>
            <a:r>
              <a:rPr lang="zh-CN" altLang="en-US" sz="2100"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2100" i="1" dirty="0">
                <a:latin typeface="Times New Roman" panose="02020603050405020304" pitchFamily="18" charset="0"/>
                <a:ea typeface="SimSun" panose="02010600030101010101" pitchFamily="2" charset="-122"/>
                <a:cs typeface="Times New Roman" panose="02020603050405020304" pitchFamily="18" charset="0"/>
              </a:rPr>
              <a:t>m</a:t>
            </a:r>
            <a:r>
              <a:rPr lang="en-US" altLang="zh-CN" sz="2100" dirty="0">
                <a:latin typeface="Times New Roman" panose="02020603050405020304" pitchFamily="18" charset="0"/>
                <a:ea typeface="SimSun" panose="02010600030101010101" pitchFamily="2" charset="-122"/>
                <a:cs typeface="Times New Roman" panose="02020603050405020304" pitchFamily="18" charset="0"/>
              </a:rPr>
              <a:t>=3</a:t>
            </a:r>
            <a:r>
              <a:rPr lang="zh-CN" altLang="en-US" sz="2100" dirty="0">
                <a:latin typeface="Times New Roman" panose="02020603050405020304" pitchFamily="18" charset="0"/>
                <a:ea typeface="SimSun" panose="02010600030101010101" pitchFamily="2" charset="-122"/>
                <a:cs typeface="Times New Roman" panose="02020603050405020304" pitchFamily="18" charset="0"/>
              </a:rPr>
              <a:t>为例</a:t>
            </a:r>
            <a:r>
              <a:rPr lang="en-US" altLang="zh-CN" sz="2100" dirty="0">
                <a:latin typeface="Times New Roman" panose="02020603050405020304" pitchFamily="18" charset="0"/>
                <a:ea typeface="SimSun" panose="02010600030101010101" pitchFamily="2" charset="-122"/>
                <a:cs typeface="Times New Roman" panose="02020603050405020304" pitchFamily="18" charset="0"/>
              </a:rPr>
              <a:t> (</a:t>
            </a:r>
            <a:r>
              <a:rPr lang="zh-CN" altLang="en-US" sz="2100" dirty="0">
                <a:latin typeface="Times New Roman" panose="02020603050405020304" pitchFamily="18" charset="0"/>
                <a:ea typeface="SimSun" panose="02010600030101010101" pitchFamily="2" charset="-122"/>
                <a:cs typeface="Times New Roman" panose="02020603050405020304" pitchFamily="18" charset="0"/>
              </a:rPr>
              <a:t>假设</a:t>
            </a:r>
            <a:r>
              <a:rPr lang="en-US" altLang="zh-CN" sz="2100" i="1" dirty="0">
                <a:latin typeface="Times New Roman" panose="02020603050405020304" pitchFamily="18" charset="0"/>
                <a:ea typeface="SimSun" panose="02010600030101010101" pitchFamily="2" charset="-122"/>
                <a:cs typeface="Times New Roman" panose="02020603050405020304" pitchFamily="18" charset="0"/>
              </a:rPr>
              <a:t>a</a:t>
            </a:r>
            <a:r>
              <a:rPr lang="zh-CN" altLang="en-US" sz="2100" dirty="0">
                <a:latin typeface="Times New Roman" panose="02020603050405020304" pitchFamily="18" charset="0"/>
                <a:ea typeface="SimSun" panose="02010600030101010101" pitchFamily="2" charset="-122"/>
                <a:cs typeface="Times New Roman" panose="02020603050405020304" pitchFamily="18" charset="0"/>
              </a:rPr>
              <a:t>出现在</a:t>
            </a:r>
            <a:r>
              <a:rPr lang="en-US" altLang="zh-CN" sz="2000" i="1" dirty="0">
                <a:latin typeface="Times New Roman" panose="02020603050405020304" pitchFamily="18" charset="0"/>
                <a:cs typeface="Times New Roman" panose="02020603050405020304" pitchFamily="18" charset="0"/>
              </a:rPr>
              <a:t>A</a:t>
            </a:r>
            <a:r>
              <a:rPr lang="en-US" altLang="zh-CN" sz="2000" baseline="-25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a:t>
            </a:r>
            <a:r>
              <a:rPr lang="en-US" altLang="zh-CN" sz="2000" baseline="-25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A</a:t>
            </a:r>
            <a:r>
              <a:rPr lang="en-US" altLang="zh-CN" sz="2000" baseline="-25000" dirty="0">
                <a:latin typeface="Times New Roman" panose="02020603050405020304" pitchFamily="18" charset="0"/>
                <a:cs typeface="Times New Roman" panose="02020603050405020304" pitchFamily="18" charset="0"/>
              </a:rPr>
              <a:t>2 </a:t>
            </a:r>
            <a:r>
              <a:rPr lang="zh-CN" altLang="en-US" sz="2000" dirty="0">
                <a:latin typeface="Times New Roman" panose="02020603050405020304" pitchFamily="18" charset="0"/>
                <a:cs typeface="Times New Roman" panose="02020603050405020304" pitchFamily="18" charset="0"/>
              </a:rPr>
              <a:t>和</a:t>
            </a:r>
            <a:r>
              <a:rPr lang="en-US" altLang="zh-CN" sz="2000" i="1" dirty="0">
                <a:latin typeface="Times New Roman" panose="02020603050405020304" pitchFamily="18" charset="0"/>
                <a:cs typeface="Times New Roman" panose="02020603050405020304" pitchFamily="18" charset="0"/>
              </a:rPr>
              <a:t>A</a:t>
            </a:r>
            <a:r>
              <a:rPr lang="en-US" altLang="zh-CN" sz="2000" baseline="-25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中</a:t>
            </a:r>
            <a:r>
              <a:rPr lang="en-US" altLang="zh-CN" sz="2100" dirty="0">
                <a:latin typeface="Times New Roman" panose="02020603050405020304" pitchFamily="18" charset="0"/>
                <a:ea typeface="SimSun" panose="02010600030101010101" pitchFamily="2" charset="-122"/>
                <a:cs typeface="Times New Roman" panose="02020603050405020304" pitchFamily="18" charset="0"/>
              </a:rPr>
              <a:t>)</a:t>
            </a:r>
            <a:r>
              <a:rPr lang="zh-CN" altLang="en-US" sz="2100" dirty="0">
                <a:latin typeface="Times New Roman" panose="02020603050405020304" pitchFamily="18" charset="0"/>
                <a:ea typeface="SimSun" panose="02010600030101010101" pitchFamily="2" charset="-122"/>
                <a:cs typeface="Times New Roman" panose="02020603050405020304" pitchFamily="18" charset="0"/>
              </a:rPr>
              <a:t>：</a:t>
            </a:r>
            <a:endParaRPr lang="en-US" altLang="zh-CN" sz="2400" dirty="0">
              <a:latin typeface="Times New Roman" panose="02020603050405020304" pitchFamily="18" charset="0"/>
              <a:ea typeface="SimSun" panose="02010600030101010101" pitchFamily="2" charset="-122"/>
              <a:cs typeface="Times New Roman" panose="02020603050405020304" pitchFamily="18" charset="0"/>
            </a:endParaRPr>
          </a:p>
          <a:p>
            <a:endParaRPr kumimoji="1" lang="zh-CN" altLang="en-US"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2B2C713C-5EA9-5246-8FF9-EF12348B76B7}"/>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483626FC-6D0D-6C4C-A153-B78D00AA843D}"/>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E4B4B63C-F9C5-BB4D-9F23-07174322E861}"/>
              </a:ext>
            </a:extLst>
          </p:cNvPr>
          <p:cNvSpPr>
            <a:spLocks noGrp="1"/>
          </p:cNvSpPr>
          <p:nvPr>
            <p:ph type="sldNum" sz="quarter" idx="4"/>
          </p:nvPr>
        </p:nvSpPr>
        <p:spPr/>
        <p:txBody>
          <a:bodyPr/>
          <a:lstStyle/>
          <a:p>
            <a:fld id="{EF2CBC89-708E-48CD-BCD6-CCB7D6409EDD}" type="slidenum">
              <a:rPr lang="en-US" altLang="zh-CN" smtClean="0"/>
              <a:pPr/>
              <a:t>33</a:t>
            </a:fld>
            <a:endParaRPr lang="en-US" altLang="zh-CN" dirty="0"/>
          </a:p>
        </p:txBody>
      </p:sp>
      <p:graphicFrame>
        <p:nvGraphicFramePr>
          <p:cNvPr id="7" name="Object 4">
            <a:extLst>
              <a:ext uri="{FF2B5EF4-FFF2-40B4-BE49-F238E27FC236}">
                <a16:creationId xmlns:a16="http://schemas.microsoft.com/office/drawing/2014/main" id="{861C3C47-A176-8247-8B88-81250965960F}"/>
              </a:ext>
            </a:extLst>
          </p:cNvPr>
          <p:cNvGraphicFramePr>
            <a:graphicFrameLocks noChangeAspect="1"/>
          </p:cNvGraphicFramePr>
          <p:nvPr/>
        </p:nvGraphicFramePr>
        <p:xfrm>
          <a:off x="1907704" y="1484784"/>
          <a:ext cx="5926138" cy="901700"/>
        </p:xfrm>
        <a:graphic>
          <a:graphicData uri="http://schemas.openxmlformats.org/presentationml/2006/ole">
            <mc:AlternateContent xmlns:mc="http://schemas.openxmlformats.org/markup-compatibility/2006">
              <mc:Choice xmlns:v="urn:schemas-microsoft-com:vml" Requires="v">
                <p:oleObj spid="_x0000_s7286" name="公式" r:id="rId3" imgW="2933700" imgH="431800" progId="Equation.3">
                  <p:embed/>
                </p:oleObj>
              </mc:Choice>
              <mc:Fallback>
                <p:oleObj name="公式" r:id="rId3" imgW="2933700" imgH="431800" progId="Equation.3">
                  <p:embed/>
                  <p:pic>
                    <p:nvPicPr>
                      <p:cNvPr id="7" name="Object 4">
                        <a:extLst>
                          <a:ext uri="{FF2B5EF4-FFF2-40B4-BE49-F238E27FC236}">
                            <a16:creationId xmlns:a16="http://schemas.microsoft.com/office/drawing/2014/main" id="{861C3C47-A176-8247-8B88-812509659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484784"/>
                        <a:ext cx="5926138" cy="901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 name="矩形 8">
            <a:extLst>
              <a:ext uri="{FF2B5EF4-FFF2-40B4-BE49-F238E27FC236}">
                <a16:creationId xmlns:a16="http://schemas.microsoft.com/office/drawing/2014/main" id="{617635C9-B522-6F44-B593-E93CBE4BB15E}"/>
              </a:ext>
            </a:extLst>
          </p:cNvPr>
          <p:cNvSpPr/>
          <p:nvPr/>
        </p:nvSpPr>
        <p:spPr>
          <a:xfrm>
            <a:off x="1628278" y="4469479"/>
            <a:ext cx="6998346" cy="1615827"/>
          </a:xfrm>
          <a:prstGeom prst="rect">
            <a:avLst/>
          </a:prstGeom>
        </p:spPr>
        <p:txBody>
          <a:bodyPr wrap="square">
            <a:spAutoFit/>
          </a:bodyPr>
          <a:lstStyle/>
          <a:p>
            <a:pPr eaLnBrk="1" hangingPunct="1">
              <a:spcBef>
                <a:spcPct val="50000"/>
              </a:spcBef>
            </a:pPr>
            <a:r>
              <a:rPr lang="en-US" altLang="zh-CN" dirty="0">
                <a:solidFill>
                  <a:srgbClr val="FF0000"/>
                </a:solidFill>
                <a:latin typeface="Times New Roman" panose="02020603050405020304" pitchFamily="18" charset="0"/>
                <a:cs typeface="Times New Roman" panose="02020603050405020304" pitchFamily="18" charset="0"/>
              </a:rPr>
              <a:t>|</a:t>
            </a:r>
            <a:r>
              <a:rPr lang="en-US" altLang="zh-CN" i="1" dirty="0">
                <a:solidFill>
                  <a:srgbClr val="FF0000"/>
                </a:solidFill>
                <a:latin typeface="Times New Roman" panose="02020603050405020304" pitchFamily="18" charset="0"/>
                <a:cs typeface="Times New Roman" panose="02020603050405020304" pitchFamily="18" charset="0"/>
              </a:rPr>
              <a:t>A</a:t>
            </a:r>
            <a:r>
              <a:rPr lang="en-US" altLang="zh-CN" baseline="-25000" dirty="0">
                <a:solidFill>
                  <a:srgbClr val="FF0000"/>
                </a:solidFill>
                <a:latin typeface="Times New Roman" panose="02020603050405020304" pitchFamily="18" charset="0"/>
                <a:cs typeface="Times New Roman" panose="02020603050405020304" pitchFamily="18" charset="0"/>
              </a:rPr>
              <a:t>1</a:t>
            </a:r>
            <a:r>
              <a:rPr lang="en-US" altLang="zh-CN" dirty="0">
                <a:solidFill>
                  <a:srgbClr val="FF0000"/>
                </a:solidFill>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i="1" dirty="0">
                <a:solidFill>
                  <a:srgbClr val="FF0000"/>
                </a:solidFill>
                <a:latin typeface="Times New Roman" panose="02020603050405020304" pitchFamily="18" charset="0"/>
                <a:cs typeface="Times New Roman" panose="02020603050405020304" pitchFamily="18" charset="0"/>
              </a:rPr>
              <a:t>A</a:t>
            </a:r>
            <a:r>
              <a:rPr lang="en-US" altLang="zh-CN" baseline="-25000" dirty="0">
                <a:solidFill>
                  <a:srgbClr val="FF0000"/>
                </a:solidFill>
                <a:latin typeface="Times New Roman" panose="02020603050405020304" pitchFamily="18" charset="0"/>
                <a:cs typeface="Times New Roman" panose="02020603050405020304" pitchFamily="18" charset="0"/>
              </a:rPr>
              <a:t>2</a:t>
            </a:r>
            <a:r>
              <a:rPr lang="en-US" altLang="zh-CN" dirty="0">
                <a:solidFill>
                  <a:srgbClr val="FF0000"/>
                </a:solidFill>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 |</a:t>
            </a:r>
            <a:r>
              <a:rPr lang="en-US" altLang="zh-CN" i="1" dirty="0">
                <a:solidFill>
                  <a:srgbClr val="FF0000"/>
                </a:solidFill>
                <a:latin typeface="Times New Roman" panose="02020603050405020304" pitchFamily="18" charset="0"/>
                <a:cs typeface="Times New Roman" panose="02020603050405020304" pitchFamily="18" charset="0"/>
              </a:rPr>
              <a:t>A</a:t>
            </a:r>
            <a:r>
              <a:rPr lang="en-US" altLang="zh-CN" baseline="-25000" dirty="0">
                <a:solidFill>
                  <a:srgbClr val="FF0000"/>
                </a:solidFill>
                <a:latin typeface="Times New Roman" panose="02020603050405020304" pitchFamily="18" charset="0"/>
                <a:cs typeface="Times New Roman" panose="02020603050405020304" pitchFamily="18" charset="0"/>
              </a:rPr>
              <a:t>3</a:t>
            </a:r>
            <a:r>
              <a:rPr lang="en-US" altLang="zh-CN" dirty="0">
                <a:solidFill>
                  <a:srgbClr val="FF0000"/>
                </a:solidFill>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A</a:t>
            </a:r>
            <a:r>
              <a:rPr lang="en-US" altLang="zh-CN" baseline="-25000" dirty="0">
                <a:latin typeface="Times New Roman" panose="02020603050405020304" pitchFamily="18" charset="0"/>
                <a:cs typeface="Times New Roman" panose="02020603050405020304" pitchFamily="18" charset="0"/>
              </a:rPr>
              <a:t>4</a:t>
            </a:r>
            <a:r>
              <a:rPr lang="en-US" altLang="zh-CN" dirty="0">
                <a:latin typeface="Times New Roman" panose="02020603050405020304" pitchFamily="18" charset="0"/>
                <a:cs typeface="Times New Roman" panose="02020603050405020304" pitchFamily="18" charset="0"/>
              </a:rPr>
              <a:t>|</a:t>
            </a:r>
          </a:p>
          <a:p>
            <a:pPr eaLnBrk="1" hangingPunct="1">
              <a:spcBef>
                <a:spcPct val="50000"/>
              </a:spcBef>
            </a:pPr>
            <a:r>
              <a:rPr lang="en-US" altLang="zh-CN" dirty="0">
                <a:latin typeface="Times New Roman" panose="02020603050405020304" pitchFamily="18" charset="0"/>
                <a:cs typeface="Times New Roman" panose="02020603050405020304" pitchFamily="18" charset="0"/>
              </a:rPr>
              <a:t>    - (</a:t>
            </a:r>
            <a:r>
              <a:rPr lang="en-US" altLang="zh-CN" dirty="0">
                <a:solidFill>
                  <a:srgbClr val="FF0000"/>
                </a:solidFill>
                <a:latin typeface="Times New Roman" panose="02020603050405020304" pitchFamily="18" charset="0"/>
                <a:cs typeface="Times New Roman" panose="02020603050405020304" pitchFamily="18" charset="0"/>
              </a:rPr>
              <a:t>|</a:t>
            </a:r>
            <a:r>
              <a:rPr lang="en-US" altLang="zh-CN" i="1" dirty="0">
                <a:solidFill>
                  <a:srgbClr val="FF0000"/>
                </a:solidFill>
                <a:latin typeface="Times New Roman" panose="02020603050405020304" pitchFamily="18" charset="0"/>
                <a:cs typeface="Times New Roman" panose="02020603050405020304" pitchFamily="18" charset="0"/>
              </a:rPr>
              <a:t>A</a:t>
            </a:r>
            <a:r>
              <a:rPr lang="en-US" altLang="zh-CN" baseline="-25000" dirty="0">
                <a:solidFill>
                  <a:srgbClr val="FF0000"/>
                </a:solidFill>
                <a:latin typeface="Times New Roman" panose="02020603050405020304" pitchFamily="18" charset="0"/>
                <a:cs typeface="Times New Roman" panose="02020603050405020304" pitchFamily="18" charset="0"/>
              </a:rPr>
              <a:t>1</a:t>
            </a:r>
            <a:r>
              <a:rPr lang="en-US" altLang="zh-CN" dirty="0">
                <a:solidFill>
                  <a:srgbClr val="FF0000"/>
                </a:solidFill>
                <a:latin typeface="Times New Roman" panose="02020603050405020304" pitchFamily="18" charset="0"/>
                <a:cs typeface="Times New Roman" panose="02020603050405020304" pitchFamily="18" charset="0"/>
                <a:sym typeface="Symbol" charset="0"/>
              </a:rPr>
              <a:t></a:t>
            </a:r>
            <a:r>
              <a:rPr lang="en-US" altLang="zh-CN" i="1" dirty="0">
                <a:solidFill>
                  <a:srgbClr val="FF0000"/>
                </a:solidFill>
                <a:latin typeface="Times New Roman" panose="02020603050405020304" pitchFamily="18" charset="0"/>
                <a:cs typeface="Times New Roman" panose="02020603050405020304" pitchFamily="18" charset="0"/>
                <a:sym typeface="Symbol" charset="0"/>
              </a:rPr>
              <a:t>A</a:t>
            </a:r>
            <a:r>
              <a:rPr lang="en-US" altLang="zh-CN" baseline="-25000" dirty="0">
                <a:solidFill>
                  <a:srgbClr val="FF0000"/>
                </a:solidFill>
                <a:latin typeface="Times New Roman" panose="02020603050405020304" pitchFamily="18" charset="0"/>
                <a:cs typeface="Times New Roman" panose="02020603050405020304" pitchFamily="18" charset="0"/>
                <a:sym typeface="Symbol" charset="0"/>
              </a:rPr>
              <a:t>2</a:t>
            </a:r>
            <a:r>
              <a:rPr lang="en-US" altLang="zh-CN" dirty="0">
                <a:solidFill>
                  <a:srgbClr val="FF0000"/>
                </a:solidFill>
                <a:latin typeface="Times New Roman" panose="02020603050405020304" pitchFamily="18" charset="0"/>
                <a:cs typeface="Times New Roman" panose="02020603050405020304" pitchFamily="18" charset="0"/>
                <a:sym typeface="Symbol" charset="0"/>
              </a:rPr>
              <a:t>|</a:t>
            </a:r>
            <a:r>
              <a:rPr lang="en-US" altLang="zh-CN" dirty="0">
                <a:latin typeface="Times New Roman" panose="02020603050405020304" pitchFamily="18" charset="0"/>
                <a:cs typeface="Times New Roman" panose="02020603050405020304" pitchFamily="18" charset="0"/>
                <a:sym typeface="Symbol" charset="0"/>
              </a:rPr>
              <a:t>+</a:t>
            </a:r>
            <a:r>
              <a:rPr lang="en-US" altLang="zh-CN" dirty="0">
                <a:solidFill>
                  <a:srgbClr val="FF0000"/>
                </a:solidFill>
                <a:latin typeface="Times New Roman" panose="02020603050405020304" pitchFamily="18" charset="0"/>
                <a:cs typeface="Times New Roman" panose="02020603050405020304" pitchFamily="18" charset="0"/>
              </a:rPr>
              <a:t>|</a:t>
            </a:r>
            <a:r>
              <a:rPr lang="en-US" altLang="zh-CN" i="1" dirty="0">
                <a:solidFill>
                  <a:srgbClr val="FF0000"/>
                </a:solidFill>
                <a:latin typeface="Times New Roman" panose="02020603050405020304" pitchFamily="18" charset="0"/>
                <a:cs typeface="Times New Roman" panose="02020603050405020304" pitchFamily="18" charset="0"/>
              </a:rPr>
              <a:t>A</a:t>
            </a:r>
            <a:r>
              <a:rPr lang="en-US" altLang="zh-CN" baseline="-25000" dirty="0">
                <a:solidFill>
                  <a:srgbClr val="FF0000"/>
                </a:solidFill>
                <a:latin typeface="Times New Roman" panose="02020603050405020304" pitchFamily="18" charset="0"/>
                <a:cs typeface="Times New Roman" panose="02020603050405020304" pitchFamily="18" charset="0"/>
              </a:rPr>
              <a:t>1</a:t>
            </a:r>
            <a:r>
              <a:rPr lang="en-US" altLang="zh-CN" dirty="0">
                <a:solidFill>
                  <a:srgbClr val="FF0000"/>
                </a:solidFill>
                <a:latin typeface="Times New Roman" panose="02020603050405020304" pitchFamily="18" charset="0"/>
                <a:cs typeface="Times New Roman" panose="02020603050405020304" pitchFamily="18" charset="0"/>
                <a:sym typeface="Symbol" charset="0"/>
              </a:rPr>
              <a:t></a:t>
            </a:r>
            <a:r>
              <a:rPr lang="en-US" altLang="zh-CN" i="1" dirty="0">
                <a:solidFill>
                  <a:srgbClr val="FF0000"/>
                </a:solidFill>
                <a:latin typeface="Times New Roman" panose="02020603050405020304" pitchFamily="18" charset="0"/>
                <a:cs typeface="Times New Roman" panose="02020603050405020304" pitchFamily="18" charset="0"/>
                <a:sym typeface="Symbol" charset="0"/>
              </a:rPr>
              <a:t>A</a:t>
            </a:r>
            <a:r>
              <a:rPr lang="en-US" altLang="zh-CN" baseline="-25000" dirty="0">
                <a:solidFill>
                  <a:srgbClr val="FF0000"/>
                </a:solidFill>
                <a:latin typeface="Times New Roman" panose="02020603050405020304" pitchFamily="18" charset="0"/>
                <a:cs typeface="Times New Roman" panose="02020603050405020304" pitchFamily="18" charset="0"/>
                <a:sym typeface="Symbol" charset="0"/>
              </a:rPr>
              <a:t>3</a:t>
            </a:r>
            <a:r>
              <a:rPr lang="en-US" altLang="zh-CN" dirty="0">
                <a:solidFill>
                  <a:srgbClr val="FF0000"/>
                </a:solidFill>
                <a:latin typeface="Times New Roman" panose="02020603050405020304" pitchFamily="18" charset="0"/>
                <a:cs typeface="Times New Roman" panose="02020603050405020304" pitchFamily="18" charset="0"/>
                <a:sym typeface="Symbol" charset="0"/>
              </a:rPr>
              <a:t>|</a:t>
            </a:r>
            <a:r>
              <a:rPr lang="en-US" altLang="zh-CN" dirty="0">
                <a:latin typeface="Times New Roman" panose="02020603050405020304" pitchFamily="18" charset="0"/>
                <a:cs typeface="Times New Roman" panose="02020603050405020304" pitchFamily="18" charset="0"/>
                <a:sym typeface="Symbol" charset="0"/>
              </a:rPr>
              <a:t>+</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A</a:t>
            </a:r>
            <a:r>
              <a:rPr lang="en-US" altLang="zh-CN" baseline="-25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sym typeface="Symbol" charset="0"/>
              </a:rPr>
              <a:t></a:t>
            </a:r>
            <a:r>
              <a:rPr lang="en-US" altLang="zh-CN" i="1" dirty="0">
                <a:latin typeface="Times New Roman" panose="02020603050405020304" pitchFamily="18" charset="0"/>
                <a:cs typeface="Times New Roman" panose="02020603050405020304" pitchFamily="18" charset="0"/>
                <a:sym typeface="Symbol" charset="0"/>
              </a:rPr>
              <a:t>A</a:t>
            </a:r>
            <a:r>
              <a:rPr lang="en-US" altLang="zh-CN" baseline="-25000" dirty="0">
                <a:latin typeface="Times New Roman" panose="02020603050405020304" pitchFamily="18" charset="0"/>
                <a:cs typeface="Times New Roman" panose="02020603050405020304" pitchFamily="18" charset="0"/>
                <a:sym typeface="Symbol" charset="0"/>
              </a:rPr>
              <a:t>4</a:t>
            </a:r>
            <a:r>
              <a:rPr lang="en-US" altLang="zh-CN" dirty="0">
                <a:latin typeface="Times New Roman" panose="02020603050405020304" pitchFamily="18" charset="0"/>
                <a:cs typeface="Times New Roman" panose="02020603050405020304" pitchFamily="18" charset="0"/>
                <a:sym typeface="Symbol" charset="0"/>
              </a:rPr>
              <a:t>|+</a:t>
            </a:r>
            <a:r>
              <a:rPr lang="en-US" altLang="zh-CN" dirty="0">
                <a:solidFill>
                  <a:srgbClr val="FF0000"/>
                </a:solidFill>
                <a:latin typeface="Times New Roman" panose="02020603050405020304" pitchFamily="18" charset="0"/>
                <a:cs typeface="Times New Roman" panose="02020603050405020304" pitchFamily="18" charset="0"/>
              </a:rPr>
              <a:t>|</a:t>
            </a:r>
            <a:r>
              <a:rPr lang="en-US" altLang="zh-CN" i="1" dirty="0">
                <a:solidFill>
                  <a:srgbClr val="FF0000"/>
                </a:solidFill>
                <a:latin typeface="Times New Roman" panose="02020603050405020304" pitchFamily="18" charset="0"/>
                <a:cs typeface="Times New Roman" panose="02020603050405020304" pitchFamily="18" charset="0"/>
              </a:rPr>
              <a:t>A</a:t>
            </a:r>
            <a:r>
              <a:rPr lang="en-US" altLang="zh-CN" baseline="-25000" dirty="0">
                <a:solidFill>
                  <a:srgbClr val="FF0000"/>
                </a:solidFill>
                <a:latin typeface="Times New Roman" panose="02020603050405020304" pitchFamily="18" charset="0"/>
                <a:cs typeface="Times New Roman" panose="02020603050405020304" pitchFamily="18" charset="0"/>
              </a:rPr>
              <a:t>2</a:t>
            </a:r>
            <a:r>
              <a:rPr lang="en-US" altLang="zh-CN" dirty="0">
                <a:solidFill>
                  <a:srgbClr val="FF0000"/>
                </a:solidFill>
                <a:latin typeface="Times New Roman" panose="02020603050405020304" pitchFamily="18" charset="0"/>
                <a:cs typeface="Times New Roman" panose="02020603050405020304" pitchFamily="18" charset="0"/>
                <a:sym typeface="Symbol" charset="0"/>
              </a:rPr>
              <a:t></a:t>
            </a:r>
            <a:r>
              <a:rPr lang="en-US" altLang="zh-CN" i="1" dirty="0">
                <a:solidFill>
                  <a:srgbClr val="FF0000"/>
                </a:solidFill>
                <a:latin typeface="Times New Roman" panose="02020603050405020304" pitchFamily="18" charset="0"/>
                <a:cs typeface="Times New Roman" panose="02020603050405020304" pitchFamily="18" charset="0"/>
                <a:sym typeface="Symbol" charset="0"/>
              </a:rPr>
              <a:t>A</a:t>
            </a:r>
            <a:r>
              <a:rPr lang="en-US" altLang="zh-CN" baseline="-25000" dirty="0">
                <a:solidFill>
                  <a:srgbClr val="FF0000"/>
                </a:solidFill>
                <a:latin typeface="Times New Roman" panose="02020603050405020304" pitchFamily="18" charset="0"/>
                <a:cs typeface="Times New Roman" panose="02020603050405020304" pitchFamily="18" charset="0"/>
                <a:sym typeface="Symbol" charset="0"/>
              </a:rPr>
              <a:t>3</a:t>
            </a:r>
            <a:r>
              <a:rPr lang="en-US" altLang="zh-CN" dirty="0">
                <a:solidFill>
                  <a:srgbClr val="FF0000"/>
                </a:solidFill>
                <a:latin typeface="Times New Roman" panose="02020603050405020304" pitchFamily="18" charset="0"/>
                <a:cs typeface="Times New Roman" panose="02020603050405020304" pitchFamily="18" charset="0"/>
                <a:sym typeface="Symbol" charset="0"/>
              </a:rPr>
              <a:t>|</a:t>
            </a:r>
            <a:r>
              <a:rPr lang="en-US" altLang="zh-CN" dirty="0">
                <a:latin typeface="Times New Roman" panose="02020603050405020304" pitchFamily="18" charset="0"/>
                <a:cs typeface="Times New Roman" panose="02020603050405020304" pitchFamily="18" charset="0"/>
                <a:sym typeface="Symbol" charset="0"/>
              </a:rPr>
              <a:t>+</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A</a:t>
            </a:r>
            <a:r>
              <a:rPr lang="en-US" altLang="zh-CN" baseline="-25000" dirty="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sym typeface="Symbol" charset="0"/>
              </a:rPr>
              <a:t></a:t>
            </a:r>
            <a:r>
              <a:rPr lang="en-US" altLang="zh-CN" i="1" dirty="0">
                <a:latin typeface="Times New Roman" panose="02020603050405020304" pitchFamily="18" charset="0"/>
                <a:cs typeface="Times New Roman" panose="02020603050405020304" pitchFamily="18" charset="0"/>
                <a:sym typeface="Symbol" charset="0"/>
              </a:rPr>
              <a:t>A</a:t>
            </a:r>
            <a:r>
              <a:rPr lang="en-US" altLang="zh-CN" baseline="-25000" dirty="0">
                <a:latin typeface="Times New Roman" panose="02020603050405020304" pitchFamily="18" charset="0"/>
                <a:cs typeface="Times New Roman" panose="02020603050405020304" pitchFamily="18" charset="0"/>
                <a:sym typeface="Symbol" charset="0"/>
              </a:rPr>
              <a:t>4</a:t>
            </a:r>
            <a:r>
              <a:rPr lang="en-US" altLang="zh-CN" dirty="0">
                <a:latin typeface="Times New Roman" panose="02020603050405020304" pitchFamily="18" charset="0"/>
                <a:cs typeface="Times New Roman" panose="02020603050405020304" pitchFamily="18" charset="0"/>
                <a:sym typeface="Symbol" charset="0"/>
              </a:rPr>
              <a:t>|+|</a:t>
            </a:r>
            <a:r>
              <a:rPr lang="en-US" altLang="zh-CN" i="1" dirty="0">
                <a:latin typeface="Times New Roman" panose="02020603050405020304" pitchFamily="18" charset="0"/>
                <a:cs typeface="Times New Roman" panose="02020603050405020304" pitchFamily="18" charset="0"/>
                <a:sym typeface="Symbol" charset="0"/>
              </a:rPr>
              <a:t>A</a:t>
            </a:r>
            <a:r>
              <a:rPr lang="en-US" altLang="zh-CN" baseline="-25000" dirty="0">
                <a:latin typeface="Times New Roman" panose="02020603050405020304" pitchFamily="18" charset="0"/>
                <a:cs typeface="Times New Roman" panose="02020603050405020304" pitchFamily="18" charset="0"/>
                <a:sym typeface="Symbol" charset="0"/>
              </a:rPr>
              <a:t>3</a:t>
            </a:r>
            <a:r>
              <a:rPr lang="en-US" altLang="zh-CN" dirty="0">
                <a:latin typeface="Times New Roman" panose="02020603050405020304" pitchFamily="18" charset="0"/>
                <a:cs typeface="Times New Roman" panose="02020603050405020304" pitchFamily="18" charset="0"/>
                <a:sym typeface="Symbol" charset="0"/>
              </a:rPr>
              <a:t></a:t>
            </a:r>
            <a:r>
              <a:rPr lang="en-US" altLang="zh-CN" i="1" dirty="0">
                <a:latin typeface="Times New Roman" panose="02020603050405020304" pitchFamily="18" charset="0"/>
                <a:cs typeface="Times New Roman" panose="02020603050405020304" pitchFamily="18" charset="0"/>
                <a:sym typeface="Symbol" charset="0"/>
              </a:rPr>
              <a:t>A</a:t>
            </a:r>
            <a:r>
              <a:rPr lang="en-US" altLang="zh-CN" baseline="-25000" dirty="0">
                <a:latin typeface="Times New Roman" panose="02020603050405020304" pitchFamily="18" charset="0"/>
                <a:cs typeface="Times New Roman" panose="02020603050405020304" pitchFamily="18" charset="0"/>
                <a:sym typeface="Symbol" charset="0"/>
              </a:rPr>
              <a:t>4</a:t>
            </a:r>
            <a:r>
              <a:rPr lang="en-US" altLang="zh-CN" dirty="0">
                <a:latin typeface="Times New Roman" panose="02020603050405020304" pitchFamily="18" charset="0"/>
                <a:cs typeface="Times New Roman" panose="02020603050405020304" pitchFamily="18" charset="0"/>
                <a:sym typeface="Symbol" charset="0"/>
              </a:rPr>
              <a:t>|</a:t>
            </a:r>
            <a:r>
              <a:rPr lang="en-US" altLang="zh-CN" dirty="0">
                <a:latin typeface="Times New Roman" panose="02020603050405020304" pitchFamily="18" charset="0"/>
                <a:cs typeface="Times New Roman" panose="02020603050405020304" pitchFamily="18" charset="0"/>
              </a:rPr>
              <a:t>) </a:t>
            </a:r>
          </a:p>
          <a:p>
            <a:pPr eaLnBrk="1" hangingPunct="1">
              <a:spcBef>
                <a:spcPct val="50000"/>
              </a:spcBef>
            </a:pPr>
            <a:r>
              <a:rPr lang="en-US" altLang="zh-CN" dirty="0">
                <a:latin typeface="Times New Roman" panose="02020603050405020304" pitchFamily="18" charset="0"/>
                <a:cs typeface="Times New Roman" panose="02020603050405020304" pitchFamily="18" charset="0"/>
              </a:rPr>
              <a:t>     + (</a:t>
            </a:r>
            <a:r>
              <a:rPr lang="en-US" altLang="zh-CN" dirty="0">
                <a:solidFill>
                  <a:srgbClr val="FF0000"/>
                </a:solidFill>
                <a:latin typeface="Times New Roman" panose="02020603050405020304" pitchFamily="18" charset="0"/>
                <a:cs typeface="Times New Roman" panose="02020603050405020304" pitchFamily="18" charset="0"/>
              </a:rPr>
              <a:t>|</a:t>
            </a:r>
            <a:r>
              <a:rPr lang="en-US" altLang="zh-CN" i="1" dirty="0">
                <a:solidFill>
                  <a:srgbClr val="FF0000"/>
                </a:solidFill>
                <a:latin typeface="Times New Roman" panose="02020603050405020304" pitchFamily="18" charset="0"/>
                <a:cs typeface="Times New Roman" panose="02020603050405020304" pitchFamily="18" charset="0"/>
              </a:rPr>
              <a:t>A</a:t>
            </a:r>
            <a:r>
              <a:rPr lang="en-US" altLang="zh-CN" baseline="-25000" dirty="0">
                <a:solidFill>
                  <a:srgbClr val="FF0000"/>
                </a:solidFill>
                <a:latin typeface="Times New Roman" panose="02020603050405020304" pitchFamily="18" charset="0"/>
                <a:cs typeface="Times New Roman" panose="02020603050405020304" pitchFamily="18" charset="0"/>
              </a:rPr>
              <a:t>1</a:t>
            </a:r>
            <a:r>
              <a:rPr lang="en-US" altLang="zh-CN" dirty="0">
                <a:solidFill>
                  <a:srgbClr val="FF0000"/>
                </a:solidFill>
                <a:latin typeface="Times New Roman" panose="02020603050405020304" pitchFamily="18" charset="0"/>
                <a:cs typeface="Times New Roman" panose="02020603050405020304" pitchFamily="18" charset="0"/>
                <a:sym typeface="Symbol" charset="0"/>
              </a:rPr>
              <a:t></a:t>
            </a:r>
            <a:r>
              <a:rPr lang="en-US" altLang="zh-CN" i="1" dirty="0">
                <a:solidFill>
                  <a:srgbClr val="FF0000"/>
                </a:solidFill>
                <a:latin typeface="Times New Roman" panose="02020603050405020304" pitchFamily="18" charset="0"/>
                <a:cs typeface="Times New Roman" panose="02020603050405020304" pitchFamily="18" charset="0"/>
                <a:sym typeface="Symbol" charset="0"/>
              </a:rPr>
              <a:t>A</a:t>
            </a:r>
            <a:r>
              <a:rPr lang="en-US" altLang="zh-CN" baseline="-25000" dirty="0">
                <a:solidFill>
                  <a:srgbClr val="FF0000"/>
                </a:solidFill>
                <a:latin typeface="Times New Roman" panose="02020603050405020304" pitchFamily="18" charset="0"/>
                <a:cs typeface="Times New Roman" panose="02020603050405020304" pitchFamily="18" charset="0"/>
                <a:sym typeface="Symbol" charset="0"/>
              </a:rPr>
              <a:t>2</a:t>
            </a:r>
            <a:r>
              <a:rPr lang="en-US" altLang="zh-CN" dirty="0">
                <a:solidFill>
                  <a:srgbClr val="FF0000"/>
                </a:solidFill>
                <a:latin typeface="Times New Roman" panose="02020603050405020304" pitchFamily="18" charset="0"/>
                <a:cs typeface="Times New Roman" panose="02020603050405020304" pitchFamily="18" charset="0"/>
                <a:sym typeface="Symbol" charset="0"/>
              </a:rPr>
              <a:t></a:t>
            </a:r>
            <a:r>
              <a:rPr lang="en-US" altLang="zh-CN" i="1" dirty="0">
                <a:solidFill>
                  <a:srgbClr val="FF0000"/>
                </a:solidFill>
                <a:latin typeface="Times New Roman" panose="02020603050405020304" pitchFamily="18" charset="0"/>
                <a:cs typeface="Times New Roman" panose="02020603050405020304" pitchFamily="18" charset="0"/>
                <a:sym typeface="Symbol" charset="0"/>
              </a:rPr>
              <a:t>A</a:t>
            </a:r>
            <a:r>
              <a:rPr lang="en-US" altLang="zh-CN" baseline="-25000" dirty="0">
                <a:solidFill>
                  <a:srgbClr val="FF0000"/>
                </a:solidFill>
                <a:latin typeface="Times New Roman" panose="02020603050405020304" pitchFamily="18" charset="0"/>
                <a:cs typeface="Times New Roman" panose="02020603050405020304" pitchFamily="18" charset="0"/>
                <a:sym typeface="Symbol" charset="0"/>
              </a:rPr>
              <a:t>3</a:t>
            </a:r>
            <a:r>
              <a:rPr lang="en-US" altLang="zh-CN" dirty="0">
                <a:solidFill>
                  <a:srgbClr val="FF0000"/>
                </a:solidFill>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A</a:t>
            </a:r>
            <a:r>
              <a:rPr lang="en-US" altLang="zh-CN" baseline="-25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sym typeface="Symbol" charset="0"/>
              </a:rPr>
              <a:t></a:t>
            </a:r>
            <a:r>
              <a:rPr lang="en-US" altLang="zh-CN" i="1" dirty="0">
                <a:latin typeface="Times New Roman" panose="02020603050405020304" pitchFamily="18" charset="0"/>
                <a:cs typeface="Times New Roman" panose="02020603050405020304" pitchFamily="18" charset="0"/>
                <a:sym typeface="Symbol" charset="0"/>
              </a:rPr>
              <a:t>A</a:t>
            </a:r>
            <a:r>
              <a:rPr lang="en-US" altLang="zh-CN" baseline="-25000" dirty="0">
                <a:latin typeface="Times New Roman" panose="02020603050405020304" pitchFamily="18" charset="0"/>
                <a:cs typeface="Times New Roman" panose="02020603050405020304" pitchFamily="18" charset="0"/>
                <a:sym typeface="Symbol" charset="0"/>
              </a:rPr>
              <a:t>2</a:t>
            </a:r>
            <a:r>
              <a:rPr lang="en-US" altLang="zh-CN" dirty="0">
                <a:latin typeface="Times New Roman" panose="02020603050405020304" pitchFamily="18" charset="0"/>
                <a:cs typeface="Times New Roman" panose="02020603050405020304" pitchFamily="18" charset="0"/>
                <a:sym typeface="Symbol" charset="0"/>
              </a:rPr>
              <a:t></a:t>
            </a:r>
            <a:r>
              <a:rPr lang="en-US" altLang="zh-CN" i="1" dirty="0">
                <a:latin typeface="Times New Roman" panose="02020603050405020304" pitchFamily="18" charset="0"/>
                <a:cs typeface="Times New Roman" panose="02020603050405020304" pitchFamily="18" charset="0"/>
                <a:sym typeface="Symbol" charset="0"/>
              </a:rPr>
              <a:t>A</a:t>
            </a:r>
            <a:r>
              <a:rPr lang="en-US" altLang="zh-CN" baseline="-25000" dirty="0">
                <a:latin typeface="Times New Roman" panose="02020603050405020304" pitchFamily="18" charset="0"/>
                <a:cs typeface="Times New Roman" panose="02020603050405020304" pitchFamily="18" charset="0"/>
                <a:sym typeface="Symbol" charset="0"/>
              </a:rPr>
              <a:t>4</a:t>
            </a:r>
            <a:r>
              <a:rPr lang="en-US" altLang="zh-CN" dirty="0">
                <a:latin typeface="Times New Roman" panose="02020603050405020304" pitchFamily="18" charset="0"/>
                <a:cs typeface="Times New Roman" panose="02020603050405020304" pitchFamily="18" charset="0"/>
                <a:sym typeface="Symbol" charset="0"/>
              </a:rPr>
              <a:t>|+</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A</a:t>
            </a:r>
            <a:r>
              <a:rPr lang="en-US" altLang="zh-CN" baseline="-25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sym typeface="Symbol" charset="0"/>
              </a:rPr>
              <a:t></a:t>
            </a:r>
            <a:r>
              <a:rPr lang="en-US" altLang="zh-CN" i="1" dirty="0">
                <a:latin typeface="Times New Roman" panose="02020603050405020304" pitchFamily="18" charset="0"/>
                <a:cs typeface="Times New Roman" panose="02020603050405020304" pitchFamily="18" charset="0"/>
                <a:sym typeface="Symbol" charset="0"/>
              </a:rPr>
              <a:t>A</a:t>
            </a:r>
            <a:r>
              <a:rPr lang="en-US" altLang="zh-CN" baseline="-25000" dirty="0">
                <a:latin typeface="Times New Roman" panose="02020603050405020304" pitchFamily="18" charset="0"/>
                <a:cs typeface="Times New Roman" panose="02020603050405020304" pitchFamily="18" charset="0"/>
                <a:sym typeface="Symbol" charset="0"/>
              </a:rPr>
              <a:t>3</a:t>
            </a:r>
            <a:r>
              <a:rPr lang="en-US" altLang="zh-CN" dirty="0">
                <a:latin typeface="Times New Roman" panose="02020603050405020304" pitchFamily="18" charset="0"/>
                <a:cs typeface="Times New Roman" panose="02020603050405020304" pitchFamily="18" charset="0"/>
                <a:sym typeface="Symbol" charset="0"/>
              </a:rPr>
              <a:t></a:t>
            </a:r>
            <a:r>
              <a:rPr lang="en-US" altLang="zh-CN" i="1" dirty="0">
                <a:latin typeface="Times New Roman" panose="02020603050405020304" pitchFamily="18" charset="0"/>
                <a:cs typeface="Times New Roman" panose="02020603050405020304" pitchFamily="18" charset="0"/>
                <a:sym typeface="Symbol" charset="0"/>
              </a:rPr>
              <a:t>A</a:t>
            </a:r>
            <a:r>
              <a:rPr lang="en-US" altLang="zh-CN" baseline="-25000" dirty="0">
                <a:latin typeface="Times New Roman" panose="02020603050405020304" pitchFamily="18" charset="0"/>
                <a:cs typeface="Times New Roman" panose="02020603050405020304" pitchFamily="18" charset="0"/>
                <a:sym typeface="Symbol" charset="0"/>
              </a:rPr>
              <a:t>4</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A</a:t>
            </a:r>
            <a:r>
              <a:rPr lang="en-US" altLang="zh-CN" baseline="-25000" dirty="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sym typeface="Symbol" charset="0"/>
              </a:rPr>
              <a:t></a:t>
            </a:r>
            <a:r>
              <a:rPr lang="en-US" altLang="zh-CN" i="1" dirty="0">
                <a:latin typeface="Times New Roman" panose="02020603050405020304" pitchFamily="18" charset="0"/>
                <a:cs typeface="Times New Roman" panose="02020603050405020304" pitchFamily="18" charset="0"/>
                <a:sym typeface="Symbol" charset="0"/>
              </a:rPr>
              <a:t>A</a:t>
            </a:r>
            <a:r>
              <a:rPr lang="en-US" altLang="zh-CN" baseline="-25000" dirty="0">
                <a:latin typeface="Times New Roman" panose="02020603050405020304" pitchFamily="18" charset="0"/>
                <a:cs typeface="Times New Roman" panose="02020603050405020304" pitchFamily="18" charset="0"/>
                <a:sym typeface="Symbol" charset="0"/>
              </a:rPr>
              <a:t>3</a:t>
            </a:r>
            <a:r>
              <a:rPr lang="en-US" altLang="zh-CN" dirty="0">
                <a:latin typeface="Times New Roman" panose="02020603050405020304" pitchFamily="18" charset="0"/>
                <a:cs typeface="Times New Roman" panose="02020603050405020304" pitchFamily="18" charset="0"/>
                <a:sym typeface="Symbol" charset="0"/>
              </a:rPr>
              <a:t></a:t>
            </a:r>
            <a:r>
              <a:rPr lang="en-US" altLang="zh-CN" i="1" dirty="0">
                <a:latin typeface="Times New Roman" panose="02020603050405020304" pitchFamily="18" charset="0"/>
                <a:cs typeface="Times New Roman" panose="02020603050405020304" pitchFamily="18" charset="0"/>
                <a:sym typeface="Symbol" charset="0"/>
              </a:rPr>
              <a:t>A</a:t>
            </a:r>
            <a:r>
              <a:rPr lang="en-US" altLang="zh-CN" baseline="-25000" dirty="0">
                <a:latin typeface="Times New Roman" panose="02020603050405020304" pitchFamily="18" charset="0"/>
                <a:cs typeface="Times New Roman" panose="02020603050405020304" pitchFamily="18" charset="0"/>
                <a:sym typeface="Symbol" charset="0"/>
              </a:rPr>
              <a:t>4</a:t>
            </a:r>
            <a:r>
              <a:rPr lang="en-US" altLang="zh-CN" dirty="0">
                <a:latin typeface="Times New Roman" panose="02020603050405020304" pitchFamily="18" charset="0"/>
                <a:cs typeface="Times New Roman" panose="02020603050405020304" pitchFamily="18" charset="0"/>
                <a:sym typeface="Symbol" charset="0"/>
              </a:rPr>
              <a:t>|) </a:t>
            </a:r>
          </a:p>
          <a:p>
            <a:pPr eaLnBrk="1" hangingPunct="1">
              <a:spcBef>
                <a:spcPct val="50000"/>
              </a:spcBef>
            </a:pPr>
            <a:r>
              <a:rPr lang="en-US" altLang="zh-CN" dirty="0">
                <a:latin typeface="Times New Roman" panose="02020603050405020304" pitchFamily="18" charset="0"/>
                <a:cs typeface="Times New Roman" panose="02020603050405020304" pitchFamily="18" charset="0"/>
                <a:sym typeface="Symbol" charset="0"/>
              </a:rPr>
              <a:t>    - </a:t>
            </a:r>
            <a:r>
              <a:rPr lang="en-US" altLang="zh-CN"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A</a:t>
            </a:r>
            <a:r>
              <a:rPr lang="en-US" altLang="zh-CN" baseline="-25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sym typeface="Symbol" charset="0"/>
              </a:rPr>
              <a:t></a:t>
            </a:r>
            <a:r>
              <a:rPr lang="en-US" altLang="zh-CN" i="1" dirty="0">
                <a:latin typeface="Times New Roman" panose="02020603050405020304" pitchFamily="18" charset="0"/>
                <a:cs typeface="Times New Roman" panose="02020603050405020304" pitchFamily="18" charset="0"/>
                <a:sym typeface="Symbol" charset="0"/>
              </a:rPr>
              <a:t>A</a:t>
            </a:r>
            <a:r>
              <a:rPr lang="en-US" altLang="zh-CN" baseline="-25000" dirty="0">
                <a:latin typeface="Times New Roman" panose="02020603050405020304" pitchFamily="18" charset="0"/>
                <a:cs typeface="Times New Roman" panose="02020603050405020304" pitchFamily="18" charset="0"/>
                <a:sym typeface="Symbol" charset="0"/>
              </a:rPr>
              <a:t>2</a:t>
            </a:r>
            <a:r>
              <a:rPr lang="en-US" altLang="zh-CN" dirty="0">
                <a:latin typeface="Times New Roman" panose="02020603050405020304" pitchFamily="18" charset="0"/>
                <a:cs typeface="Times New Roman" panose="02020603050405020304" pitchFamily="18" charset="0"/>
                <a:sym typeface="Symbol" charset="0"/>
              </a:rPr>
              <a:t></a:t>
            </a:r>
            <a:r>
              <a:rPr lang="en-US" altLang="zh-CN" i="1" dirty="0">
                <a:latin typeface="Times New Roman" panose="02020603050405020304" pitchFamily="18" charset="0"/>
                <a:cs typeface="Times New Roman" panose="02020603050405020304" pitchFamily="18" charset="0"/>
                <a:sym typeface="Symbol" charset="0"/>
              </a:rPr>
              <a:t>A</a:t>
            </a:r>
            <a:r>
              <a:rPr lang="en-US" altLang="zh-CN" baseline="-25000" dirty="0">
                <a:latin typeface="Times New Roman" panose="02020603050405020304" pitchFamily="18" charset="0"/>
                <a:cs typeface="Times New Roman" panose="02020603050405020304" pitchFamily="18" charset="0"/>
                <a:sym typeface="Symbol" charset="0"/>
              </a:rPr>
              <a:t>3</a:t>
            </a:r>
            <a:r>
              <a:rPr lang="en-US" altLang="zh-CN" dirty="0">
                <a:latin typeface="Times New Roman" panose="02020603050405020304" pitchFamily="18" charset="0"/>
                <a:cs typeface="Times New Roman" panose="02020603050405020304" pitchFamily="18" charset="0"/>
                <a:sym typeface="Symbol" charset="0"/>
              </a:rPr>
              <a:t></a:t>
            </a:r>
            <a:r>
              <a:rPr lang="en-US" altLang="zh-CN" i="1" dirty="0">
                <a:latin typeface="Times New Roman" panose="02020603050405020304" pitchFamily="18" charset="0"/>
                <a:cs typeface="Times New Roman" panose="02020603050405020304" pitchFamily="18" charset="0"/>
              </a:rPr>
              <a:t>A</a:t>
            </a:r>
            <a:r>
              <a:rPr lang="en-US" altLang="zh-CN" baseline="-25000" dirty="0">
                <a:latin typeface="Times New Roman" panose="02020603050405020304" pitchFamily="18" charset="0"/>
                <a:cs typeface="Times New Roman" panose="02020603050405020304" pitchFamily="18" charset="0"/>
              </a:rPr>
              <a:t>4</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sym typeface="Symbol" charset="0"/>
            </a:endParaRPr>
          </a:p>
        </p:txBody>
      </p:sp>
    </p:spTree>
    <p:extLst>
      <p:ext uri="{BB962C8B-B14F-4D97-AF65-F5344CB8AC3E}">
        <p14:creationId xmlns:p14="http://schemas.microsoft.com/office/powerpoint/2010/main" val="2507074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92CEBA-CFB5-0544-B0DE-979D3E6B1689}"/>
              </a:ext>
            </a:extLst>
          </p:cNvPr>
          <p:cNvSpPr>
            <a:spLocks noGrp="1"/>
          </p:cNvSpPr>
          <p:nvPr>
            <p:ph type="title"/>
          </p:nvPr>
        </p:nvSpPr>
        <p:spPr/>
        <p:txBody>
          <a:bodyPr/>
          <a:lstStyle/>
          <a:p>
            <a:r>
              <a:rPr kumimoji="1" lang="zh-CN" altLang="en-US" dirty="0"/>
              <a:t>容斥原理的证明</a:t>
            </a:r>
          </a:p>
        </p:txBody>
      </p:sp>
      <p:sp>
        <p:nvSpPr>
          <p:cNvPr id="3" name="内容占位符 2">
            <a:extLst>
              <a:ext uri="{FF2B5EF4-FFF2-40B4-BE49-F238E27FC236}">
                <a16:creationId xmlns:a16="http://schemas.microsoft.com/office/drawing/2014/main" id="{A8BEBA98-F4D1-B347-A318-1E88ADA08304}"/>
              </a:ext>
            </a:extLst>
          </p:cNvPr>
          <p:cNvSpPr>
            <a:spLocks noGrp="1"/>
          </p:cNvSpPr>
          <p:nvPr>
            <p:ph idx="1"/>
          </p:nvPr>
        </p:nvSpPr>
        <p:spPr/>
        <p:txBody>
          <a:bodyPr/>
          <a:lstStyle/>
          <a:p>
            <a:pPr eaLnBrk="1" hangingPunct="1">
              <a:lnSpc>
                <a:spcPct val="110000"/>
              </a:lnSpc>
              <a:spcBef>
                <a:spcPct val="30000"/>
              </a:spcBef>
            </a:pPr>
            <a:r>
              <a:rPr lang="zh-CN" altLang="en-US" sz="2600" dirty="0">
                <a:latin typeface="Times New Roman" panose="02020603050405020304" pitchFamily="18" charset="0"/>
                <a:ea typeface="SimSun" panose="02010600030101010101" pitchFamily="2" charset="-122"/>
                <a:cs typeface="Times New Roman" panose="02020603050405020304" pitchFamily="18" charset="0"/>
              </a:rPr>
              <a:t>公式：</a:t>
            </a:r>
            <a:endParaRPr lang="en-US" altLang="zh-CN" sz="2600" i="1" dirty="0">
              <a:latin typeface="Times New Roman" panose="02020603050405020304" pitchFamily="18" charset="0"/>
              <a:ea typeface="SimSun" panose="02010600030101010101" pitchFamily="2" charset="-122"/>
              <a:cs typeface="Times New Roman" panose="02020603050405020304" pitchFamily="18" charset="0"/>
            </a:endParaRPr>
          </a:p>
          <a:p>
            <a:pPr eaLnBrk="1" hangingPunct="1">
              <a:spcBef>
                <a:spcPct val="40000"/>
              </a:spcBef>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概要</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我们证明在上述公式中并集中的元素在右边式子中恰好被计数</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次：</a:t>
            </a:r>
            <a:endParaRPr lang="en-US" altLang="zh-CN" sz="2400" dirty="0">
              <a:latin typeface="Times New Roman" panose="02020603050405020304" pitchFamily="18" charset="0"/>
              <a:ea typeface="SimSun" panose="02010600030101010101" pitchFamily="2" charset="-122"/>
              <a:cs typeface="Times New Roman" panose="02020603050405020304" pitchFamily="18" charset="0"/>
            </a:endParaRPr>
          </a:p>
          <a:p>
            <a:pPr lvl="1" eaLnBrk="1" hangingPunct="1">
              <a:spcBef>
                <a:spcPts val="600"/>
              </a:spcBef>
              <a:spcAft>
                <a:spcPts val="0"/>
              </a:spcAft>
            </a:pP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设并集中对象</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a</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出现在</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m</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个集合中</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 则它在</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S</a:t>
            </a:r>
            <a:r>
              <a:rPr lang="en-US" altLang="zh-CN"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中被计数</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m</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次</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S</a:t>
            </a:r>
            <a:r>
              <a:rPr lang="en-US" altLang="zh-CN"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中</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C</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a:t>
            </a:r>
            <a:r>
              <a:rPr lang="en-US" altLang="zh-CN" sz="2400" i="1" dirty="0">
                <a:latin typeface="Times New Roman" panose="02020603050405020304" pitchFamily="18" charset="0"/>
                <a:ea typeface="SimSun" panose="02010600030101010101" pitchFamily="2" charset="-122"/>
                <a:cs typeface="Times New Roman" panose="02020603050405020304" pitchFamily="18" charset="0"/>
              </a:rPr>
              <a:t>m</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2)</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 次</a:t>
            </a:r>
            <a:r>
              <a:rPr lang="en-US" altLang="zh-CN" sz="18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在</a:t>
            </a:r>
            <a:r>
              <a:rPr lang="en-US" altLang="zh-CN" sz="2400" i="1" dirty="0" err="1">
                <a:latin typeface="Times New Roman" panose="02020603050405020304" pitchFamily="18" charset="0"/>
                <a:cs typeface="Times New Roman" panose="02020603050405020304" pitchFamily="18" charset="0"/>
              </a:rPr>
              <a:t>S</a:t>
            </a:r>
            <a:r>
              <a:rPr lang="en-US" altLang="zh-CN" sz="2400" baseline="-25000" dirty="0" err="1">
                <a:latin typeface="Times New Roman" panose="02020603050405020304" pitchFamily="18" charset="0"/>
                <a:cs typeface="Times New Roman" panose="02020603050405020304" pitchFamily="18" charset="0"/>
              </a:rPr>
              <a:t>k</a:t>
            </a:r>
            <a:r>
              <a:rPr lang="zh-CN" altLang="en-US" sz="2400" dirty="0">
                <a:latin typeface="Times New Roman" panose="02020603050405020304" pitchFamily="18" charset="0"/>
                <a:cs typeface="Times New Roman" panose="02020603050405020304" pitchFamily="18" charset="0"/>
              </a:rPr>
              <a:t>中</a:t>
            </a:r>
            <a:r>
              <a:rPr lang="en-US" altLang="zh-CN" sz="2400" i="1" dirty="0">
                <a:latin typeface="Times New Roman" panose="02020603050405020304" pitchFamily="18" charset="0"/>
                <a:cs typeface="Times New Roman" panose="02020603050405020304" pitchFamily="18" charset="0"/>
              </a:rPr>
              <a:t>C</a:t>
            </a: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m</a:t>
            </a:r>
            <a:r>
              <a:rPr lang="en-US" altLang="zh-CN" sz="2400"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k</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次</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lvl="1" eaLnBrk="1" hangingPunct="1">
              <a:lnSpc>
                <a:spcPct val="110000"/>
              </a:lnSpc>
              <a:spcBef>
                <a:spcPct val="40000"/>
              </a:spcBef>
            </a:pPr>
            <a:r>
              <a:rPr lang="zh-CN" altLang="en-US" sz="2400" dirty="0">
                <a:latin typeface="Times New Roman" panose="02020603050405020304" pitchFamily="18" charset="0"/>
                <a:cs typeface="Times New Roman" panose="02020603050405020304" pitchFamily="18" charset="0"/>
              </a:rPr>
              <a:t>将上述分析带入计数公式可得：</a:t>
            </a:r>
            <a:endParaRPr lang="en-US" altLang="zh-CN" sz="2400" dirty="0">
              <a:latin typeface="Times New Roman" panose="02020603050405020304" pitchFamily="18" charset="0"/>
              <a:cs typeface="Times New Roman" panose="02020603050405020304" pitchFamily="18" charset="0"/>
            </a:endParaRPr>
          </a:p>
          <a:p>
            <a:pPr marL="693737" lvl="2" indent="0" eaLnBrk="1" hangingPunct="1">
              <a:lnSpc>
                <a:spcPct val="110000"/>
              </a:lnSpc>
              <a:spcBef>
                <a:spcPct val="40000"/>
              </a:spcBef>
              <a:buNone/>
            </a:pPr>
            <a:br>
              <a:rPr lang="en-US" altLang="zh-CN" sz="18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该计算式值为</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，因为当</a:t>
            </a:r>
            <a:r>
              <a:rPr lang="en-US" altLang="zh-CN" sz="2400" dirty="0">
                <a:latin typeface="Times New Roman" panose="02020603050405020304" pitchFamily="18" charset="0"/>
                <a:cs typeface="Times New Roman" panose="02020603050405020304" pitchFamily="18" charset="0"/>
              </a:rPr>
              <a:t>x=1</a:t>
            </a:r>
            <a:r>
              <a:rPr lang="zh-CN" altLang="en-US" sz="2400" dirty="0">
                <a:latin typeface="Times New Roman" panose="02020603050405020304" pitchFamily="18" charset="0"/>
                <a:cs typeface="Times New Roman" panose="02020603050405020304" pitchFamily="18" charset="0"/>
              </a:rPr>
              <a:t>时下式为</a:t>
            </a:r>
            <a:r>
              <a:rPr lang="en-US" altLang="zh-CN" sz="2400" dirty="0">
                <a:latin typeface="Times New Roman" panose="02020603050405020304" pitchFamily="18" charset="0"/>
                <a:cs typeface="Times New Roman" panose="02020603050405020304" pitchFamily="18" charset="0"/>
              </a:rPr>
              <a:t>0</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marL="344487" lvl="1" indent="0" eaLnBrk="1" hangingPunct="1">
              <a:lnSpc>
                <a:spcPct val="110000"/>
              </a:lnSpc>
              <a:spcBef>
                <a:spcPct val="40000"/>
              </a:spcBef>
              <a:buNone/>
            </a:pPr>
            <a:br>
              <a:rPr lang="en-US" altLang="zh-CN" sz="2100" dirty="0">
                <a:latin typeface="Times New Roman" panose="02020603050405020304" pitchFamily="18" charset="0"/>
                <a:cs typeface="Times New Roman" panose="02020603050405020304" pitchFamily="18" charset="0"/>
              </a:rPr>
            </a:br>
            <a:r>
              <a:rPr lang="zh-CN" altLang="en-US" sz="2100" dirty="0">
                <a:latin typeface="Times New Roman" panose="02020603050405020304" pitchFamily="18" charset="0"/>
                <a:cs typeface="Times New Roman" panose="02020603050405020304" pitchFamily="18" charset="0"/>
              </a:rPr>
              <a:t> 于是</a:t>
            </a:r>
            <a:r>
              <a:rPr lang="en-US" altLang="zh-CN" sz="2400" i="1" dirty="0">
                <a:latin typeface="Times New Roman" panose="02020603050405020304" pitchFamily="18" charset="0"/>
                <a:cs typeface="Times New Roman" panose="02020603050405020304" pitchFamily="18" charset="0"/>
              </a:rPr>
              <a:t>a</a:t>
            </a:r>
            <a:r>
              <a:rPr lang="zh-CN" altLang="en-US" sz="2400" dirty="0">
                <a:latin typeface="Times New Roman" panose="02020603050405020304" pitchFamily="18" charset="0"/>
                <a:cs typeface="Times New Roman" panose="02020603050405020304" pitchFamily="18" charset="0"/>
              </a:rPr>
              <a:t>恰好被计数</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次</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a:p>
            <a:pPr lvl="1" eaLnBrk="1" hangingPunct="1">
              <a:spcBef>
                <a:spcPts val="600"/>
              </a:spcBef>
              <a:spcAft>
                <a:spcPts val="600"/>
              </a:spcAft>
            </a:pPr>
            <a:endParaRPr lang="en-US" altLang="zh-CN" sz="2000" dirty="0">
              <a:latin typeface="Times New Roman" panose="02020603050405020304" pitchFamily="18" charset="0"/>
              <a:cs typeface="Times New Roman" panose="02020603050405020304" pitchFamily="18" charset="0"/>
            </a:endParaRPr>
          </a:p>
          <a:p>
            <a:endParaRPr kumimoji="1" lang="zh-CN" altLang="en-US"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2B2C713C-5EA9-5246-8FF9-EF12348B76B7}"/>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483626FC-6D0D-6C4C-A153-B78D00AA843D}"/>
              </a:ext>
            </a:extLst>
          </p:cNvPr>
          <p:cNvSpPr>
            <a:spLocks noGrp="1"/>
          </p:cNvSpPr>
          <p:nvPr>
            <p:ph type="ftr" sz="quarter" idx="3"/>
          </p:nvPr>
        </p:nvSpPr>
        <p:spPr/>
        <p:txBody>
          <a:bodyPr/>
          <a:lstStyle/>
          <a:p>
            <a:pPr>
              <a:defRPr/>
            </a:pPr>
            <a:r>
              <a:rPr kumimoji="1" lang="zh-CN" altLang="en-US" dirty="0"/>
              <a:t>本投影片及相应音视频仅供修读本课程同学使用</a:t>
            </a:r>
          </a:p>
        </p:txBody>
      </p:sp>
      <p:sp>
        <p:nvSpPr>
          <p:cNvPr id="6" name="灯片编号占位符 5">
            <a:extLst>
              <a:ext uri="{FF2B5EF4-FFF2-40B4-BE49-F238E27FC236}">
                <a16:creationId xmlns:a16="http://schemas.microsoft.com/office/drawing/2014/main" id="{E4B4B63C-F9C5-BB4D-9F23-07174322E861}"/>
              </a:ext>
            </a:extLst>
          </p:cNvPr>
          <p:cNvSpPr>
            <a:spLocks noGrp="1"/>
          </p:cNvSpPr>
          <p:nvPr>
            <p:ph type="sldNum" sz="quarter" idx="4"/>
          </p:nvPr>
        </p:nvSpPr>
        <p:spPr/>
        <p:txBody>
          <a:bodyPr/>
          <a:lstStyle/>
          <a:p>
            <a:fld id="{EF2CBC89-708E-48CD-BCD6-CCB7D6409EDD}" type="slidenum">
              <a:rPr lang="en-US" altLang="zh-CN" smtClean="0"/>
              <a:pPr/>
              <a:t>34</a:t>
            </a:fld>
            <a:endParaRPr lang="en-US" altLang="zh-CN" dirty="0"/>
          </a:p>
        </p:txBody>
      </p:sp>
      <p:graphicFrame>
        <p:nvGraphicFramePr>
          <p:cNvPr id="7" name="Object 4">
            <a:extLst>
              <a:ext uri="{FF2B5EF4-FFF2-40B4-BE49-F238E27FC236}">
                <a16:creationId xmlns:a16="http://schemas.microsoft.com/office/drawing/2014/main" id="{861C3C47-A176-8247-8B88-81250965960F}"/>
              </a:ext>
            </a:extLst>
          </p:cNvPr>
          <p:cNvGraphicFramePr>
            <a:graphicFrameLocks noChangeAspect="1"/>
          </p:cNvGraphicFramePr>
          <p:nvPr/>
        </p:nvGraphicFramePr>
        <p:xfrm>
          <a:off x="1907704" y="1484784"/>
          <a:ext cx="5926138" cy="901700"/>
        </p:xfrm>
        <a:graphic>
          <a:graphicData uri="http://schemas.openxmlformats.org/presentationml/2006/ole">
            <mc:AlternateContent xmlns:mc="http://schemas.openxmlformats.org/markup-compatibility/2006">
              <mc:Choice xmlns:v="urn:schemas-microsoft-com:vml" Requires="v">
                <p:oleObj spid="_x0000_s9550" name="公式" r:id="rId3" imgW="2933700" imgH="431800" progId="Equation.3">
                  <p:embed/>
                </p:oleObj>
              </mc:Choice>
              <mc:Fallback>
                <p:oleObj name="公式" r:id="rId3" imgW="2933700" imgH="431800" progId="Equation.3">
                  <p:embed/>
                  <p:pic>
                    <p:nvPicPr>
                      <p:cNvPr id="7" name="Object 4">
                        <a:extLst>
                          <a:ext uri="{FF2B5EF4-FFF2-40B4-BE49-F238E27FC236}">
                            <a16:creationId xmlns:a16="http://schemas.microsoft.com/office/drawing/2014/main" id="{861C3C47-A176-8247-8B88-812509659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484784"/>
                        <a:ext cx="5926138" cy="901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 name="Object 9">
            <a:extLst>
              <a:ext uri="{FF2B5EF4-FFF2-40B4-BE49-F238E27FC236}">
                <a16:creationId xmlns:a16="http://schemas.microsoft.com/office/drawing/2014/main" id="{99F3C12F-C5EB-3641-8D4C-FDA3C44AC618}"/>
              </a:ext>
            </a:extLst>
          </p:cNvPr>
          <p:cNvGraphicFramePr>
            <a:graphicFrameLocks noChangeAspect="1"/>
          </p:cNvGraphicFramePr>
          <p:nvPr>
            <p:extLst>
              <p:ext uri="{D42A27DB-BD31-4B8C-83A1-F6EECF244321}">
                <p14:modId xmlns:p14="http://schemas.microsoft.com/office/powerpoint/2010/main" val="3612852544"/>
              </p:ext>
            </p:extLst>
          </p:nvPr>
        </p:nvGraphicFramePr>
        <p:xfrm>
          <a:off x="1763688" y="4366905"/>
          <a:ext cx="5393184" cy="514888"/>
        </p:xfrm>
        <a:graphic>
          <a:graphicData uri="http://schemas.openxmlformats.org/presentationml/2006/ole">
            <mc:AlternateContent xmlns:mc="http://schemas.openxmlformats.org/markup-compatibility/2006">
              <mc:Choice xmlns:v="urn:schemas-microsoft-com:vml" Requires="v">
                <p:oleObj spid="_x0000_s9551" name="公式" r:id="rId5" imgW="2527300" imgH="241300" progId="Equation.3">
                  <p:embed/>
                </p:oleObj>
              </mc:Choice>
              <mc:Fallback>
                <p:oleObj name="公式" r:id="rId5" imgW="2527300" imgH="241300" progId="Equation.3">
                  <p:embed/>
                  <p:pic>
                    <p:nvPicPr>
                      <p:cNvPr id="67587" name="Object 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4366905"/>
                        <a:ext cx="5393184" cy="514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 name="Object 9">
            <a:extLst>
              <a:ext uri="{FF2B5EF4-FFF2-40B4-BE49-F238E27FC236}">
                <a16:creationId xmlns:a16="http://schemas.microsoft.com/office/drawing/2014/main" id="{192B76EF-6D84-8447-896B-531AA915BB8A}"/>
              </a:ext>
            </a:extLst>
          </p:cNvPr>
          <p:cNvGraphicFramePr>
            <a:graphicFrameLocks noChangeAspect="1"/>
          </p:cNvGraphicFramePr>
          <p:nvPr>
            <p:extLst>
              <p:ext uri="{D42A27DB-BD31-4B8C-83A1-F6EECF244321}">
                <p14:modId xmlns:p14="http://schemas.microsoft.com/office/powerpoint/2010/main" val="1224876419"/>
              </p:ext>
            </p:extLst>
          </p:nvPr>
        </p:nvGraphicFramePr>
        <p:xfrm>
          <a:off x="1227648" y="5221142"/>
          <a:ext cx="7481887" cy="495300"/>
        </p:xfrm>
        <a:graphic>
          <a:graphicData uri="http://schemas.openxmlformats.org/presentationml/2006/ole">
            <mc:AlternateContent xmlns:mc="http://schemas.openxmlformats.org/markup-compatibility/2006">
              <mc:Choice xmlns:v="urn:schemas-microsoft-com:vml" Requires="v">
                <p:oleObj spid="_x0000_s9552" name="公式" r:id="rId7" imgW="3644900" imgH="241300" progId="Equation.3">
                  <p:embed/>
                </p:oleObj>
              </mc:Choice>
              <mc:Fallback>
                <p:oleObj name="公式" r:id="rId7" imgW="3644900" imgH="241300" progId="Equation.3">
                  <p:embed/>
                  <p:pic>
                    <p:nvPicPr>
                      <p:cNvPr id="67588" name="Object 9"/>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7648" y="5221142"/>
                        <a:ext cx="7481887" cy="495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09941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11188" y="549275"/>
            <a:ext cx="7543800" cy="1223963"/>
          </a:xfrm>
        </p:spPr>
        <p:txBody>
          <a:bodyPr/>
          <a:lstStyle/>
          <a:p>
            <a:pPr eaLnBrk="1" hangingPunct="1">
              <a:lnSpc>
                <a:spcPct val="120000"/>
              </a:lnSpc>
              <a:spcBef>
                <a:spcPct val="30000"/>
              </a:spcBef>
            </a:pPr>
            <a:r>
              <a:rPr lang="zh-CN" altLang="en-US" sz="3600" dirty="0"/>
              <a:t>埃拉托色尼的筛子</a:t>
            </a:r>
            <a:r>
              <a:rPr lang="en-US" altLang="zh-CN" sz="2200" dirty="0"/>
              <a:t>(Eratosthenes’ Sieve)</a:t>
            </a:r>
            <a:endParaRPr lang="en-US" altLang="zh-CN" sz="3200" dirty="0"/>
          </a:p>
        </p:txBody>
      </p:sp>
      <p:sp>
        <p:nvSpPr>
          <p:cNvPr id="69634" name="Rectangle 4"/>
          <p:cNvSpPr>
            <a:spLocks noGrp="1" noChangeArrowheads="1"/>
          </p:cNvSpPr>
          <p:nvPr>
            <p:ph idx="1"/>
          </p:nvPr>
        </p:nvSpPr>
        <p:spPr>
          <a:xfrm>
            <a:off x="468313" y="2133600"/>
            <a:ext cx="8229600" cy="3906838"/>
          </a:xfrm>
        </p:spPr>
        <p:txBody>
          <a:bodyPr/>
          <a:lstStyle/>
          <a:p>
            <a:pPr eaLnBrk="1" hangingPunct="1"/>
            <a:r>
              <a:rPr lang="zh-CN" altLang="en-US" dirty="0">
                <a:latin typeface="+mn-ea"/>
              </a:rPr>
              <a:t>用筛法求质数</a:t>
            </a:r>
            <a:r>
              <a:rPr lang="zh-CN" altLang="en-US" sz="2000" dirty="0">
                <a:solidFill>
                  <a:srgbClr val="990000"/>
                </a:solidFill>
                <a:latin typeface="+mn-ea"/>
              </a:rPr>
              <a:t>（以</a:t>
            </a:r>
            <a:r>
              <a:rPr lang="en-US" altLang="zh-CN" sz="2000" dirty="0">
                <a:solidFill>
                  <a:srgbClr val="990000"/>
                </a:solidFill>
                <a:latin typeface="+mn-ea"/>
              </a:rPr>
              <a:t>25</a:t>
            </a:r>
            <a:r>
              <a:rPr lang="zh-CN" altLang="en-US" sz="2000" dirty="0">
                <a:solidFill>
                  <a:srgbClr val="990000"/>
                </a:solidFill>
                <a:latin typeface="+mn-ea"/>
              </a:rPr>
              <a:t>以内的为例）</a:t>
            </a:r>
          </a:p>
        </p:txBody>
      </p:sp>
      <p:sp>
        <p:nvSpPr>
          <p:cNvPr id="69635" name="Text Box 5" descr="新闻纸"/>
          <p:cNvSpPr txBox="1">
            <a:spLocks noChangeArrowheads="1"/>
          </p:cNvSpPr>
          <p:nvPr/>
        </p:nvSpPr>
        <p:spPr bwMode="auto">
          <a:xfrm>
            <a:off x="682625" y="3054350"/>
            <a:ext cx="8280400" cy="366713"/>
          </a:xfrm>
          <a:prstGeom prst="rect">
            <a:avLst/>
          </a:pr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sz="1800" b="1">
                <a:ea typeface="黑体" charset="0"/>
                <a:cs typeface="黑体" charset="0"/>
              </a:rPr>
              <a:t>2  3  4  5  6  7  8  9  10  11  12  13  14  15  16  17  18  19  20  21  22  23  24  25</a:t>
            </a:r>
          </a:p>
        </p:txBody>
      </p:sp>
      <p:sp>
        <p:nvSpPr>
          <p:cNvPr id="54278" name="Text Box 6" descr="新闻纸"/>
          <p:cNvSpPr txBox="1">
            <a:spLocks noChangeArrowheads="1"/>
          </p:cNvSpPr>
          <p:nvPr/>
        </p:nvSpPr>
        <p:spPr bwMode="auto">
          <a:xfrm>
            <a:off x="250825" y="3933825"/>
            <a:ext cx="8716963" cy="366713"/>
          </a:xfrm>
          <a:prstGeom prst="rect">
            <a:avLst/>
          </a:pr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sz="1800" b="1">
                <a:ea typeface="黑体" charset="0"/>
                <a:cs typeface="黑体" charset="0"/>
              </a:rPr>
              <a:t> [2]  2  3  </a:t>
            </a:r>
            <a:r>
              <a:rPr kumimoji="0" lang="en-US" altLang="zh-CN" sz="1800" b="1">
                <a:solidFill>
                  <a:srgbClr val="B2B2B2"/>
                </a:solidFill>
                <a:ea typeface="黑体" charset="0"/>
                <a:cs typeface="黑体" charset="0"/>
              </a:rPr>
              <a:t>4</a:t>
            </a:r>
            <a:r>
              <a:rPr kumimoji="0" lang="en-US" altLang="zh-CN" sz="1800" b="1">
                <a:ea typeface="黑体" charset="0"/>
                <a:cs typeface="黑体" charset="0"/>
              </a:rPr>
              <a:t>  5  </a:t>
            </a:r>
            <a:r>
              <a:rPr kumimoji="0" lang="en-US" altLang="zh-CN" sz="1800" b="1">
                <a:solidFill>
                  <a:srgbClr val="B2B2B2"/>
                </a:solidFill>
                <a:ea typeface="黑体" charset="0"/>
                <a:cs typeface="黑体" charset="0"/>
              </a:rPr>
              <a:t>6 </a:t>
            </a:r>
            <a:r>
              <a:rPr kumimoji="0" lang="en-US" altLang="zh-CN" sz="1800" b="1">
                <a:ea typeface="黑体" charset="0"/>
                <a:cs typeface="黑体" charset="0"/>
              </a:rPr>
              <a:t> 7  </a:t>
            </a:r>
            <a:r>
              <a:rPr kumimoji="0" lang="en-US" altLang="zh-CN" sz="1800" b="1">
                <a:solidFill>
                  <a:srgbClr val="B2B2B2"/>
                </a:solidFill>
                <a:ea typeface="黑体" charset="0"/>
                <a:cs typeface="黑体" charset="0"/>
              </a:rPr>
              <a:t>8</a:t>
            </a:r>
            <a:r>
              <a:rPr kumimoji="0" lang="en-US" altLang="zh-CN" sz="1800" b="1">
                <a:ea typeface="黑体" charset="0"/>
                <a:cs typeface="黑体" charset="0"/>
              </a:rPr>
              <a:t>  9  </a:t>
            </a:r>
            <a:r>
              <a:rPr kumimoji="0" lang="en-US" altLang="zh-CN" sz="1800" b="1">
                <a:solidFill>
                  <a:srgbClr val="B2B2B2"/>
                </a:solidFill>
                <a:ea typeface="黑体" charset="0"/>
                <a:cs typeface="黑体" charset="0"/>
              </a:rPr>
              <a:t>10</a:t>
            </a:r>
            <a:r>
              <a:rPr kumimoji="0" lang="en-US" altLang="zh-CN" sz="1800" b="1">
                <a:ea typeface="黑体" charset="0"/>
                <a:cs typeface="黑体" charset="0"/>
              </a:rPr>
              <a:t>  11  </a:t>
            </a:r>
            <a:r>
              <a:rPr kumimoji="0" lang="en-US" altLang="zh-CN" sz="1800" b="1">
                <a:solidFill>
                  <a:srgbClr val="B2B2B2"/>
                </a:solidFill>
                <a:ea typeface="黑体" charset="0"/>
                <a:cs typeface="黑体" charset="0"/>
              </a:rPr>
              <a:t>12</a:t>
            </a:r>
            <a:r>
              <a:rPr kumimoji="0" lang="en-US" altLang="zh-CN" sz="1800" b="1">
                <a:ea typeface="黑体" charset="0"/>
                <a:cs typeface="黑体" charset="0"/>
              </a:rPr>
              <a:t>  13  </a:t>
            </a:r>
            <a:r>
              <a:rPr kumimoji="0" lang="en-US" altLang="zh-CN" sz="1800" b="1">
                <a:solidFill>
                  <a:srgbClr val="B2B2B2"/>
                </a:solidFill>
                <a:ea typeface="黑体" charset="0"/>
                <a:cs typeface="黑体" charset="0"/>
              </a:rPr>
              <a:t>14 </a:t>
            </a:r>
            <a:r>
              <a:rPr kumimoji="0" lang="en-US" altLang="zh-CN" sz="1800" b="1">
                <a:ea typeface="黑体" charset="0"/>
                <a:cs typeface="黑体" charset="0"/>
              </a:rPr>
              <a:t> 15  </a:t>
            </a:r>
            <a:r>
              <a:rPr kumimoji="0" lang="en-US" altLang="zh-CN" sz="1800" b="1">
                <a:solidFill>
                  <a:srgbClr val="B2B2B2"/>
                </a:solidFill>
                <a:ea typeface="黑体" charset="0"/>
                <a:cs typeface="黑体" charset="0"/>
              </a:rPr>
              <a:t>16 </a:t>
            </a:r>
            <a:r>
              <a:rPr kumimoji="0" lang="en-US" altLang="zh-CN" sz="1800" b="1">
                <a:ea typeface="黑体" charset="0"/>
                <a:cs typeface="黑体" charset="0"/>
              </a:rPr>
              <a:t> 17  </a:t>
            </a:r>
            <a:r>
              <a:rPr kumimoji="0" lang="en-US" altLang="zh-CN" sz="1800" b="1">
                <a:solidFill>
                  <a:srgbClr val="B2B2B2"/>
                </a:solidFill>
                <a:ea typeface="黑体" charset="0"/>
                <a:cs typeface="黑体" charset="0"/>
              </a:rPr>
              <a:t>18  </a:t>
            </a:r>
            <a:r>
              <a:rPr kumimoji="0" lang="en-US" altLang="zh-CN" sz="1800" b="1">
                <a:ea typeface="黑体" charset="0"/>
                <a:cs typeface="黑体" charset="0"/>
              </a:rPr>
              <a:t>19  </a:t>
            </a:r>
            <a:r>
              <a:rPr kumimoji="0" lang="en-US" altLang="zh-CN" sz="1800" b="1">
                <a:solidFill>
                  <a:srgbClr val="B2B2B2"/>
                </a:solidFill>
                <a:ea typeface="黑体" charset="0"/>
                <a:cs typeface="黑体" charset="0"/>
              </a:rPr>
              <a:t>20</a:t>
            </a:r>
            <a:r>
              <a:rPr kumimoji="0" lang="en-US" altLang="zh-CN" sz="1800" b="1">
                <a:ea typeface="黑体" charset="0"/>
                <a:cs typeface="黑体" charset="0"/>
              </a:rPr>
              <a:t>  21  </a:t>
            </a:r>
            <a:r>
              <a:rPr kumimoji="0" lang="en-US" altLang="zh-CN" sz="1800" b="1">
                <a:solidFill>
                  <a:srgbClr val="B2B2B2"/>
                </a:solidFill>
                <a:ea typeface="黑体" charset="0"/>
                <a:cs typeface="黑体" charset="0"/>
              </a:rPr>
              <a:t>22</a:t>
            </a:r>
            <a:r>
              <a:rPr kumimoji="0" lang="en-US" altLang="zh-CN" sz="1800" b="1">
                <a:ea typeface="黑体" charset="0"/>
                <a:cs typeface="黑体" charset="0"/>
              </a:rPr>
              <a:t>  23  </a:t>
            </a:r>
            <a:r>
              <a:rPr kumimoji="0" lang="en-US" altLang="zh-CN" sz="1800" b="1">
                <a:solidFill>
                  <a:srgbClr val="B2B2B2"/>
                </a:solidFill>
                <a:ea typeface="黑体" charset="0"/>
                <a:cs typeface="黑体" charset="0"/>
              </a:rPr>
              <a:t>24</a:t>
            </a:r>
            <a:r>
              <a:rPr kumimoji="0" lang="en-US" altLang="zh-CN" sz="1800" b="1">
                <a:ea typeface="黑体" charset="0"/>
                <a:cs typeface="黑体" charset="0"/>
              </a:rPr>
              <a:t>  25</a:t>
            </a:r>
          </a:p>
        </p:txBody>
      </p:sp>
      <p:sp>
        <p:nvSpPr>
          <p:cNvPr id="54279" name="Text Box 7" descr="新闻纸"/>
          <p:cNvSpPr txBox="1">
            <a:spLocks noChangeArrowheads="1"/>
          </p:cNvSpPr>
          <p:nvPr/>
        </p:nvSpPr>
        <p:spPr bwMode="auto">
          <a:xfrm>
            <a:off x="250825" y="4711700"/>
            <a:ext cx="8716963" cy="366713"/>
          </a:xfrm>
          <a:prstGeom prst="rect">
            <a:avLst/>
          </a:pr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sz="1800" b="1">
                <a:ea typeface="黑体" charset="0"/>
                <a:cs typeface="黑体" charset="0"/>
              </a:rPr>
              <a:t> [3]  2  3  </a:t>
            </a:r>
            <a:r>
              <a:rPr kumimoji="0" lang="en-US" altLang="zh-CN" sz="1800" b="1">
                <a:solidFill>
                  <a:srgbClr val="B2B2B2"/>
                </a:solidFill>
                <a:ea typeface="黑体" charset="0"/>
                <a:cs typeface="黑体" charset="0"/>
              </a:rPr>
              <a:t>4</a:t>
            </a:r>
            <a:r>
              <a:rPr kumimoji="0" lang="en-US" altLang="zh-CN" sz="1800" b="1">
                <a:ea typeface="黑体" charset="0"/>
                <a:cs typeface="黑体" charset="0"/>
              </a:rPr>
              <a:t>  5  </a:t>
            </a:r>
            <a:r>
              <a:rPr kumimoji="0" lang="en-US" altLang="zh-CN" sz="1800" b="1">
                <a:solidFill>
                  <a:srgbClr val="B2B2B2"/>
                </a:solidFill>
                <a:ea typeface="黑体" charset="0"/>
                <a:cs typeface="黑体" charset="0"/>
              </a:rPr>
              <a:t>6 </a:t>
            </a:r>
            <a:r>
              <a:rPr kumimoji="0" lang="en-US" altLang="zh-CN" sz="1800" b="1">
                <a:ea typeface="黑体" charset="0"/>
                <a:cs typeface="黑体" charset="0"/>
              </a:rPr>
              <a:t> 7  </a:t>
            </a:r>
            <a:r>
              <a:rPr kumimoji="0" lang="en-US" altLang="zh-CN" sz="1800" b="1">
                <a:solidFill>
                  <a:srgbClr val="B2B2B2"/>
                </a:solidFill>
                <a:ea typeface="黑体" charset="0"/>
                <a:cs typeface="黑体" charset="0"/>
              </a:rPr>
              <a:t>8</a:t>
            </a:r>
            <a:r>
              <a:rPr kumimoji="0" lang="en-US" altLang="zh-CN" sz="1800" b="1">
                <a:ea typeface="黑体" charset="0"/>
                <a:cs typeface="黑体" charset="0"/>
              </a:rPr>
              <a:t>  </a:t>
            </a:r>
            <a:r>
              <a:rPr kumimoji="0" lang="en-US" altLang="zh-CN" sz="1800" b="1">
                <a:solidFill>
                  <a:srgbClr val="B2B2B2"/>
                </a:solidFill>
                <a:ea typeface="黑体" charset="0"/>
                <a:cs typeface="黑体" charset="0"/>
              </a:rPr>
              <a:t>9</a:t>
            </a:r>
            <a:r>
              <a:rPr kumimoji="0" lang="en-US" altLang="zh-CN" sz="1800" b="1">
                <a:ea typeface="黑体" charset="0"/>
                <a:cs typeface="黑体" charset="0"/>
              </a:rPr>
              <a:t>  </a:t>
            </a:r>
            <a:r>
              <a:rPr kumimoji="0" lang="en-US" altLang="zh-CN" sz="1800" b="1">
                <a:solidFill>
                  <a:srgbClr val="B2B2B2"/>
                </a:solidFill>
                <a:ea typeface="黑体" charset="0"/>
                <a:cs typeface="黑体" charset="0"/>
              </a:rPr>
              <a:t>10</a:t>
            </a:r>
            <a:r>
              <a:rPr kumimoji="0" lang="en-US" altLang="zh-CN" sz="1800" b="1">
                <a:ea typeface="黑体" charset="0"/>
                <a:cs typeface="黑体" charset="0"/>
              </a:rPr>
              <a:t>  11  </a:t>
            </a:r>
            <a:r>
              <a:rPr kumimoji="0" lang="en-US" altLang="zh-CN" sz="1800" b="1">
                <a:solidFill>
                  <a:srgbClr val="B2B2B2"/>
                </a:solidFill>
                <a:ea typeface="黑体" charset="0"/>
                <a:cs typeface="黑体" charset="0"/>
              </a:rPr>
              <a:t>12</a:t>
            </a:r>
            <a:r>
              <a:rPr kumimoji="0" lang="en-US" altLang="zh-CN" sz="1800" b="1">
                <a:ea typeface="黑体" charset="0"/>
                <a:cs typeface="黑体" charset="0"/>
              </a:rPr>
              <a:t>  13  </a:t>
            </a:r>
            <a:r>
              <a:rPr kumimoji="0" lang="en-US" altLang="zh-CN" sz="1800" b="1">
                <a:solidFill>
                  <a:srgbClr val="B2B2B2"/>
                </a:solidFill>
                <a:ea typeface="黑体" charset="0"/>
                <a:cs typeface="黑体" charset="0"/>
              </a:rPr>
              <a:t>14 </a:t>
            </a:r>
            <a:r>
              <a:rPr kumimoji="0" lang="en-US" altLang="zh-CN" sz="1800" b="1">
                <a:ea typeface="黑体" charset="0"/>
                <a:cs typeface="黑体" charset="0"/>
              </a:rPr>
              <a:t> </a:t>
            </a:r>
            <a:r>
              <a:rPr kumimoji="0" lang="en-US" altLang="zh-CN" sz="1800" b="1">
                <a:solidFill>
                  <a:srgbClr val="B2B2B2"/>
                </a:solidFill>
                <a:ea typeface="黑体" charset="0"/>
                <a:cs typeface="黑体" charset="0"/>
              </a:rPr>
              <a:t>15</a:t>
            </a:r>
            <a:r>
              <a:rPr kumimoji="0" lang="en-US" altLang="zh-CN" sz="1800" b="1">
                <a:ea typeface="黑体" charset="0"/>
                <a:cs typeface="黑体" charset="0"/>
              </a:rPr>
              <a:t>  </a:t>
            </a:r>
            <a:r>
              <a:rPr kumimoji="0" lang="en-US" altLang="zh-CN" sz="1800" b="1">
                <a:solidFill>
                  <a:srgbClr val="B2B2B2"/>
                </a:solidFill>
                <a:ea typeface="黑体" charset="0"/>
                <a:cs typeface="黑体" charset="0"/>
              </a:rPr>
              <a:t>16 </a:t>
            </a:r>
            <a:r>
              <a:rPr kumimoji="0" lang="en-US" altLang="zh-CN" sz="1800" b="1">
                <a:ea typeface="黑体" charset="0"/>
                <a:cs typeface="黑体" charset="0"/>
              </a:rPr>
              <a:t> 17  </a:t>
            </a:r>
            <a:r>
              <a:rPr kumimoji="0" lang="en-US" altLang="zh-CN" sz="1800" b="1">
                <a:solidFill>
                  <a:srgbClr val="B2B2B2"/>
                </a:solidFill>
                <a:ea typeface="黑体" charset="0"/>
                <a:cs typeface="黑体" charset="0"/>
              </a:rPr>
              <a:t>18  </a:t>
            </a:r>
            <a:r>
              <a:rPr kumimoji="0" lang="en-US" altLang="zh-CN" sz="1800" b="1">
                <a:ea typeface="黑体" charset="0"/>
                <a:cs typeface="黑体" charset="0"/>
              </a:rPr>
              <a:t>19  </a:t>
            </a:r>
            <a:r>
              <a:rPr kumimoji="0" lang="en-US" altLang="zh-CN" sz="1800" b="1">
                <a:solidFill>
                  <a:srgbClr val="B2B2B2"/>
                </a:solidFill>
                <a:ea typeface="黑体" charset="0"/>
                <a:cs typeface="黑体" charset="0"/>
              </a:rPr>
              <a:t>20</a:t>
            </a:r>
            <a:r>
              <a:rPr kumimoji="0" lang="en-US" altLang="zh-CN" sz="1800" b="1">
                <a:ea typeface="黑体" charset="0"/>
                <a:cs typeface="黑体" charset="0"/>
              </a:rPr>
              <a:t>  </a:t>
            </a:r>
            <a:r>
              <a:rPr kumimoji="0" lang="en-US" altLang="zh-CN" sz="1800" b="1">
                <a:solidFill>
                  <a:srgbClr val="B2B2B2"/>
                </a:solidFill>
                <a:ea typeface="黑体" charset="0"/>
                <a:cs typeface="黑体" charset="0"/>
              </a:rPr>
              <a:t>21</a:t>
            </a:r>
            <a:r>
              <a:rPr kumimoji="0" lang="en-US" altLang="zh-CN" sz="1800" b="1">
                <a:ea typeface="黑体" charset="0"/>
                <a:cs typeface="黑体" charset="0"/>
              </a:rPr>
              <a:t>  </a:t>
            </a:r>
            <a:r>
              <a:rPr kumimoji="0" lang="en-US" altLang="zh-CN" sz="1800" b="1">
                <a:solidFill>
                  <a:srgbClr val="B2B2B2"/>
                </a:solidFill>
                <a:ea typeface="黑体" charset="0"/>
                <a:cs typeface="黑体" charset="0"/>
              </a:rPr>
              <a:t>22</a:t>
            </a:r>
            <a:r>
              <a:rPr kumimoji="0" lang="en-US" altLang="zh-CN" sz="1800" b="1">
                <a:ea typeface="黑体" charset="0"/>
                <a:cs typeface="黑体" charset="0"/>
              </a:rPr>
              <a:t>  23  </a:t>
            </a:r>
            <a:r>
              <a:rPr kumimoji="0" lang="en-US" altLang="zh-CN" sz="1800" b="1">
                <a:solidFill>
                  <a:srgbClr val="B2B2B2"/>
                </a:solidFill>
                <a:ea typeface="黑体" charset="0"/>
                <a:cs typeface="黑体" charset="0"/>
              </a:rPr>
              <a:t>24</a:t>
            </a:r>
            <a:r>
              <a:rPr kumimoji="0" lang="en-US" altLang="zh-CN" sz="1800" b="1">
                <a:ea typeface="黑体" charset="0"/>
                <a:cs typeface="黑体" charset="0"/>
              </a:rPr>
              <a:t>  25</a:t>
            </a:r>
          </a:p>
        </p:txBody>
      </p:sp>
      <p:sp>
        <p:nvSpPr>
          <p:cNvPr id="54280" name="Text Box 8" descr="新闻纸"/>
          <p:cNvSpPr txBox="1">
            <a:spLocks noChangeArrowheads="1"/>
          </p:cNvSpPr>
          <p:nvPr/>
        </p:nvSpPr>
        <p:spPr bwMode="auto">
          <a:xfrm>
            <a:off x="236538" y="5507038"/>
            <a:ext cx="8716962" cy="366712"/>
          </a:xfrm>
          <a:prstGeom prst="rect">
            <a:avLst/>
          </a:pr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sz="1800" b="1">
                <a:ea typeface="黑体" charset="0"/>
                <a:cs typeface="黑体" charset="0"/>
              </a:rPr>
              <a:t> [5]  2  3  </a:t>
            </a:r>
            <a:r>
              <a:rPr kumimoji="0" lang="en-US" altLang="zh-CN" sz="1800" b="1">
                <a:solidFill>
                  <a:srgbClr val="B2B2B2"/>
                </a:solidFill>
                <a:ea typeface="黑体" charset="0"/>
                <a:cs typeface="黑体" charset="0"/>
              </a:rPr>
              <a:t>4</a:t>
            </a:r>
            <a:r>
              <a:rPr kumimoji="0" lang="en-US" altLang="zh-CN" sz="1800" b="1">
                <a:ea typeface="黑体" charset="0"/>
                <a:cs typeface="黑体" charset="0"/>
              </a:rPr>
              <a:t>  5  </a:t>
            </a:r>
            <a:r>
              <a:rPr kumimoji="0" lang="en-US" altLang="zh-CN" sz="1800" b="1">
                <a:solidFill>
                  <a:srgbClr val="B2B2B2"/>
                </a:solidFill>
                <a:ea typeface="黑体" charset="0"/>
                <a:cs typeface="黑体" charset="0"/>
              </a:rPr>
              <a:t>6 </a:t>
            </a:r>
            <a:r>
              <a:rPr kumimoji="0" lang="en-US" altLang="zh-CN" sz="1800" b="1">
                <a:ea typeface="黑体" charset="0"/>
                <a:cs typeface="黑体" charset="0"/>
              </a:rPr>
              <a:t> 7  </a:t>
            </a:r>
            <a:r>
              <a:rPr kumimoji="0" lang="en-US" altLang="zh-CN" sz="1800" b="1">
                <a:solidFill>
                  <a:srgbClr val="B2B2B2"/>
                </a:solidFill>
                <a:ea typeface="黑体" charset="0"/>
                <a:cs typeface="黑体" charset="0"/>
              </a:rPr>
              <a:t>8</a:t>
            </a:r>
            <a:r>
              <a:rPr kumimoji="0" lang="en-US" altLang="zh-CN" sz="1800" b="1">
                <a:ea typeface="黑体" charset="0"/>
                <a:cs typeface="黑体" charset="0"/>
              </a:rPr>
              <a:t>  </a:t>
            </a:r>
            <a:r>
              <a:rPr kumimoji="0" lang="en-US" altLang="zh-CN" sz="1800" b="1">
                <a:solidFill>
                  <a:srgbClr val="B2B2B2"/>
                </a:solidFill>
                <a:ea typeface="黑体" charset="0"/>
                <a:cs typeface="黑体" charset="0"/>
              </a:rPr>
              <a:t>9</a:t>
            </a:r>
            <a:r>
              <a:rPr kumimoji="0" lang="en-US" altLang="zh-CN" sz="1800" b="1">
                <a:ea typeface="黑体" charset="0"/>
                <a:cs typeface="黑体" charset="0"/>
              </a:rPr>
              <a:t>  </a:t>
            </a:r>
            <a:r>
              <a:rPr kumimoji="0" lang="en-US" altLang="zh-CN" sz="1800" b="1">
                <a:solidFill>
                  <a:srgbClr val="B2B2B2"/>
                </a:solidFill>
                <a:ea typeface="黑体" charset="0"/>
                <a:cs typeface="黑体" charset="0"/>
              </a:rPr>
              <a:t>10</a:t>
            </a:r>
            <a:r>
              <a:rPr kumimoji="0" lang="en-US" altLang="zh-CN" sz="1800" b="1">
                <a:ea typeface="黑体" charset="0"/>
                <a:cs typeface="黑体" charset="0"/>
              </a:rPr>
              <a:t>  11  </a:t>
            </a:r>
            <a:r>
              <a:rPr kumimoji="0" lang="en-US" altLang="zh-CN" sz="1800" b="1">
                <a:solidFill>
                  <a:srgbClr val="B2B2B2"/>
                </a:solidFill>
                <a:ea typeface="黑体" charset="0"/>
                <a:cs typeface="黑体" charset="0"/>
              </a:rPr>
              <a:t>12</a:t>
            </a:r>
            <a:r>
              <a:rPr kumimoji="0" lang="en-US" altLang="zh-CN" sz="1800" b="1">
                <a:ea typeface="黑体" charset="0"/>
                <a:cs typeface="黑体" charset="0"/>
              </a:rPr>
              <a:t>  13  </a:t>
            </a:r>
            <a:r>
              <a:rPr kumimoji="0" lang="en-US" altLang="zh-CN" sz="1800" b="1">
                <a:solidFill>
                  <a:srgbClr val="B2B2B2"/>
                </a:solidFill>
                <a:ea typeface="黑体" charset="0"/>
                <a:cs typeface="黑体" charset="0"/>
              </a:rPr>
              <a:t>14 </a:t>
            </a:r>
            <a:r>
              <a:rPr kumimoji="0" lang="en-US" altLang="zh-CN" sz="1800" b="1">
                <a:ea typeface="黑体" charset="0"/>
                <a:cs typeface="黑体" charset="0"/>
              </a:rPr>
              <a:t> </a:t>
            </a:r>
            <a:r>
              <a:rPr kumimoji="0" lang="en-US" altLang="zh-CN" sz="1800" b="1">
                <a:solidFill>
                  <a:srgbClr val="B2B2B2"/>
                </a:solidFill>
                <a:ea typeface="黑体" charset="0"/>
                <a:cs typeface="黑体" charset="0"/>
              </a:rPr>
              <a:t>15</a:t>
            </a:r>
            <a:r>
              <a:rPr kumimoji="0" lang="en-US" altLang="zh-CN" sz="1800" b="1">
                <a:ea typeface="黑体" charset="0"/>
                <a:cs typeface="黑体" charset="0"/>
              </a:rPr>
              <a:t>  </a:t>
            </a:r>
            <a:r>
              <a:rPr kumimoji="0" lang="en-US" altLang="zh-CN" sz="1800" b="1">
                <a:solidFill>
                  <a:srgbClr val="B2B2B2"/>
                </a:solidFill>
                <a:ea typeface="黑体" charset="0"/>
                <a:cs typeface="黑体" charset="0"/>
              </a:rPr>
              <a:t>16 </a:t>
            </a:r>
            <a:r>
              <a:rPr kumimoji="0" lang="en-US" altLang="zh-CN" sz="1800" b="1">
                <a:ea typeface="黑体" charset="0"/>
                <a:cs typeface="黑体" charset="0"/>
              </a:rPr>
              <a:t> 17  </a:t>
            </a:r>
            <a:r>
              <a:rPr kumimoji="0" lang="en-US" altLang="zh-CN" sz="1800" b="1">
                <a:solidFill>
                  <a:srgbClr val="B2B2B2"/>
                </a:solidFill>
                <a:ea typeface="黑体" charset="0"/>
                <a:cs typeface="黑体" charset="0"/>
              </a:rPr>
              <a:t>18  </a:t>
            </a:r>
            <a:r>
              <a:rPr kumimoji="0" lang="en-US" altLang="zh-CN" sz="1800" b="1">
                <a:ea typeface="黑体" charset="0"/>
                <a:cs typeface="黑体" charset="0"/>
              </a:rPr>
              <a:t>19  </a:t>
            </a:r>
            <a:r>
              <a:rPr kumimoji="0" lang="en-US" altLang="zh-CN" sz="1800" b="1">
                <a:solidFill>
                  <a:srgbClr val="B2B2B2"/>
                </a:solidFill>
                <a:ea typeface="黑体" charset="0"/>
                <a:cs typeface="黑体" charset="0"/>
              </a:rPr>
              <a:t>20</a:t>
            </a:r>
            <a:r>
              <a:rPr kumimoji="0" lang="en-US" altLang="zh-CN" sz="1800" b="1">
                <a:ea typeface="黑体" charset="0"/>
                <a:cs typeface="黑体" charset="0"/>
              </a:rPr>
              <a:t>  </a:t>
            </a:r>
            <a:r>
              <a:rPr kumimoji="0" lang="en-US" altLang="zh-CN" sz="1800" b="1">
                <a:solidFill>
                  <a:srgbClr val="B2B2B2"/>
                </a:solidFill>
                <a:ea typeface="黑体" charset="0"/>
                <a:cs typeface="黑体" charset="0"/>
              </a:rPr>
              <a:t>21</a:t>
            </a:r>
            <a:r>
              <a:rPr kumimoji="0" lang="en-US" altLang="zh-CN" sz="1800" b="1">
                <a:ea typeface="黑体" charset="0"/>
                <a:cs typeface="黑体" charset="0"/>
              </a:rPr>
              <a:t>  </a:t>
            </a:r>
            <a:r>
              <a:rPr kumimoji="0" lang="en-US" altLang="zh-CN" sz="1800" b="1">
                <a:solidFill>
                  <a:srgbClr val="B2B2B2"/>
                </a:solidFill>
                <a:ea typeface="黑体" charset="0"/>
                <a:cs typeface="黑体" charset="0"/>
              </a:rPr>
              <a:t>22</a:t>
            </a:r>
            <a:r>
              <a:rPr kumimoji="0" lang="en-US" altLang="zh-CN" sz="1800" b="1">
                <a:ea typeface="黑体" charset="0"/>
                <a:cs typeface="黑体" charset="0"/>
              </a:rPr>
              <a:t>  23  </a:t>
            </a:r>
            <a:r>
              <a:rPr kumimoji="0" lang="en-US" altLang="zh-CN" sz="1800" b="1">
                <a:solidFill>
                  <a:srgbClr val="B2B2B2"/>
                </a:solidFill>
                <a:ea typeface="黑体" charset="0"/>
                <a:cs typeface="黑体" charset="0"/>
              </a:rPr>
              <a:t>24</a:t>
            </a:r>
            <a:r>
              <a:rPr kumimoji="0" lang="en-US" altLang="zh-CN" sz="1800" b="1">
                <a:ea typeface="黑体" charset="0"/>
                <a:cs typeface="黑体" charset="0"/>
              </a:rPr>
              <a:t>  </a:t>
            </a:r>
            <a:r>
              <a:rPr kumimoji="0" lang="en-US" altLang="zh-CN" sz="1800" b="1">
                <a:solidFill>
                  <a:srgbClr val="B2B2B2"/>
                </a:solidFill>
                <a:ea typeface="黑体" charset="0"/>
                <a:cs typeface="黑体" charset="0"/>
              </a:rPr>
              <a:t>25</a:t>
            </a:r>
          </a:p>
        </p:txBody>
      </p:sp>
    </p:spTree>
    <p:extLst>
      <p:ext uri="{BB962C8B-B14F-4D97-AF65-F5344CB8AC3E}">
        <p14:creationId xmlns:p14="http://schemas.microsoft.com/office/powerpoint/2010/main" val="4119034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8"/>
                                        </p:tgtEl>
                                        <p:attrNameLst>
                                          <p:attrName>style.visibility</p:attrName>
                                        </p:attrNameLst>
                                      </p:cBhvr>
                                      <p:to>
                                        <p:strVal val="visible"/>
                                      </p:to>
                                    </p:set>
                                    <p:anim calcmode="lin" valueType="num">
                                      <p:cBhvr additive="base">
                                        <p:cTn id="7" dur="500" fill="hold"/>
                                        <p:tgtEl>
                                          <p:spTgt spid="54278"/>
                                        </p:tgtEl>
                                        <p:attrNameLst>
                                          <p:attrName>ppt_x</p:attrName>
                                        </p:attrNameLst>
                                      </p:cBhvr>
                                      <p:tavLst>
                                        <p:tav tm="0">
                                          <p:val>
                                            <p:strVal val="#ppt_x"/>
                                          </p:val>
                                        </p:tav>
                                        <p:tav tm="100000">
                                          <p:val>
                                            <p:strVal val="#ppt_x"/>
                                          </p:val>
                                        </p:tav>
                                      </p:tavLst>
                                    </p:anim>
                                    <p:anim calcmode="lin" valueType="num">
                                      <p:cBhvr additive="base">
                                        <p:cTn id="8"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9"/>
                                        </p:tgtEl>
                                        <p:attrNameLst>
                                          <p:attrName>style.visibility</p:attrName>
                                        </p:attrNameLst>
                                      </p:cBhvr>
                                      <p:to>
                                        <p:strVal val="visible"/>
                                      </p:to>
                                    </p:set>
                                    <p:anim calcmode="lin" valueType="num">
                                      <p:cBhvr additive="base">
                                        <p:cTn id="13" dur="500" fill="hold"/>
                                        <p:tgtEl>
                                          <p:spTgt spid="54279"/>
                                        </p:tgtEl>
                                        <p:attrNameLst>
                                          <p:attrName>ppt_x</p:attrName>
                                        </p:attrNameLst>
                                      </p:cBhvr>
                                      <p:tavLst>
                                        <p:tav tm="0">
                                          <p:val>
                                            <p:strVal val="#ppt_x"/>
                                          </p:val>
                                        </p:tav>
                                        <p:tav tm="100000">
                                          <p:val>
                                            <p:strVal val="#ppt_x"/>
                                          </p:val>
                                        </p:tav>
                                      </p:tavLst>
                                    </p:anim>
                                    <p:anim calcmode="lin" valueType="num">
                                      <p:cBhvr additive="base">
                                        <p:cTn id="14" dur="500" fill="hold"/>
                                        <p:tgtEl>
                                          <p:spTgt spid="5427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80"/>
                                        </p:tgtEl>
                                        <p:attrNameLst>
                                          <p:attrName>style.visibility</p:attrName>
                                        </p:attrNameLst>
                                      </p:cBhvr>
                                      <p:to>
                                        <p:strVal val="visible"/>
                                      </p:to>
                                    </p:set>
                                    <p:anim calcmode="lin" valueType="num">
                                      <p:cBhvr additive="base">
                                        <p:cTn id="19" dur="500" fill="hold"/>
                                        <p:tgtEl>
                                          <p:spTgt spid="54280"/>
                                        </p:tgtEl>
                                        <p:attrNameLst>
                                          <p:attrName>ppt_x</p:attrName>
                                        </p:attrNameLst>
                                      </p:cBhvr>
                                      <p:tavLst>
                                        <p:tav tm="0">
                                          <p:val>
                                            <p:strVal val="#ppt_x"/>
                                          </p:val>
                                        </p:tav>
                                        <p:tav tm="100000">
                                          <p:val>
                                            <p:strVal val="#ppt_x"/>
                                          </p:val>
                                        </p:tav>
                                      </p:tavLst>
                                    </p:anim>
                                    <p:anim calcmode="lin" valueType="num">
                                      <p:cBhvr additive="base">
                                        <p:cTn id="20" dur="500" fill="hold"/>
                                        <p:tgtEl>
                                          <p:spTgt spid="54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animBg="1"/>
      <p:bldP spid="54279" grpId="0" animBg="1"/>
      <p:bldP spid="5428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AutoShape 6" descr="信纸"/>
          <p:cNvSpPr>
            <a:spLocks noChangeArrowheads="1"/>
          </p:cNvSpPr>
          <p:nvPr/>
        </p:nvSpPr>
        <p:spPr bwMode="auto">
          <a:xfrm>
            <a:off x="468313" y="3213100"/>
            <a:ext cx="8280400" cy="3455988"/>
          </a:xfrm>
          <a:prstGeom prst="roundRect">
            <a:avLst>
              <a:gd name="adj" fmla="val 16667"/>
            </a:avLst>
          </a:prstGeom>
          <a:blipFill dpi="0" rotWithShape="1">
            <a:blip r:embed="rId4">
              <a:alphaModFix amt="50000"/>
            </a:blip>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zh-CN" altLang="en-US">
              <a:ea typeface="黑体" charset="0"/>
              <a:cs typeface="黑体" charset="0"/>
            </a:endParaRPr>
          </a:p>
        </p:txBody>
      </p:sp>
      <p:sp>
        <p:nvSpPr>
          <p:cNvPr id="71682" name="Rectangle 2"/>
          <p:cNvSpPr>
            <a:spLocks noGrp="1" noChangeArrowheads="1"/>
          </p:cNvSpPr>
          <p:nvPr>
            <p:ph type="title"/>
          </p:nvPr>
        </p:nvSpPr>
        <p:spPr/>
        <p:txBody>
          <a:bodyPr/>
          <a:lstStyle/>
          <a:p>
            <a:pPr eaLnBrk="1" hangingPunct="1"/>
            <a:r>
              <a:rPr lang="en-US" altLang="zh-CN" dirty="0"/>
              <a:t>100</a:t>
            </a:r>
            <a:r>
              <a:rPr lang="zh-CN" altLang="en-US" dirty="0"/>
              <a:t>以内有多少质数</a:t>
            </a:r>
            <a:r>
              <a:rPr lang="en-US" altLang="zh-CN" dirty="0"/>
              <a:t>?</a:t>
            </a:r>
            <a:endParaRPr lang="zh-CN" altLang="en-US" dirty="0"/>
          </a:p>
        </p:txBody>
      </p:sp>
      <p:sp>
        <p:nvSpPr>
          <p:cNvPr id="71683" name="Rectangle 3"/>
          <p:cNvSpPr>
            <a:spLocks noGrp="1" noChangeArrowheads="1"/>
          </p:cNvSpPr>
          <p:nvPr>
            <p:ph type="body" sz="half" idx="1"/>
          </p:nvPr>
        </p:nvSpPr>
        <p:spPr>
          <a:xfrm>
            <a:off x="457200" y="1484313"/>
            <a:ext cx="8291513" cy="4646612"/>
          </a:xfrm>
        </p:spPr>
        <p:txBody>
          <a:bodyPr/>
          <a:lstStyle/>
          <a:p>
            <a:pPr eaLnBrk="1" hangingPunct="1">
              <a:lnSpc>
                <a:spcPct val="110000"/>
              </a:lnSpc>
            </a:pPr>
            <a:r>
              <a:rPr lang="en-US" altLang="zh-CN" sz="2400" dirty="0">
                <a:ea typeface="SimSun" panose="02010600030101010101" pitchFamily="2" charset="-122"/>
              </a:rPr>
              <a:t>100</a:t>
            </a:r>
            <a:r>
              <a:rPr lang="zh-CN" altLang="en-US" sz="2400" dirty="0">
                <a:ea typeface="SimSun" panose="02010600030101010101" pitchFamily="2" charset="-122"/>
              </a:rPr>
              <a:t>以内的任意合数必有不大于其平方根的质数为其因子。这样的质数只有</a:t>
            </a:r>
            <a:r>
              <a:rPr lang="en-US" altLang="zh-CN" sz="2400" dirty="0">
                <a:ea typeface="SimSun" panose="02010600030101010101" pitchFamily="2" charset="-122"/>
              </a:rPr>
              <a:t>4</a:t>
            </a:r>
            <a:r>
              <a:rPr lang="zh-CN" altLang="en-US" sz="2400" dirty="0">
                <a:ea typeface="SimSun" panose="02010600030101010101" pitchFamily="2" charset="-122"/>
              </a:rPr>
              <a:t>个：</a:t>
            </a:r>
            <a:r>
              <a:rPr lang="en-US" altLang="zh-CN" sz="2400" dirty="0">
                <a:ea typeface="SimSun" panose="02010600030101010101" pitchFamily="2" charset="-122"/>
              </a:rPr>
              <a:t>{2, 3, 5, 7}</a:t>
            </a:r>
          </a:p>
          <a:p>
            <a:pPr eaLnBrk="1" hangingPunct="1">
              <a:lnSpc>
                <a:spcPct val="110000"/>
              </a:lnSpc>
            </a:pPr>
            <a:r>
              <a:rPr lang="zh-CN" altLang="en-US" sz="2400" dirty="0">
                <a:ea typeface="SimSun" panose="02010600030101010101" pitchFamily="2" charset="-122"/>
              </a:rPr>
              <a:t>设</a:t>
            </a:r>
            <a:r>
              <a:rPr lang="en-US" altLang="zh-CN" sz="2400" i="1" dirty="0">
                <a:ea typeface="SimSun" panose="02010600030101010101" pitchFamily="2" charset="-122"/>
              </a:rPr>
              <a:t>A</a:t>
            </a:r>
            <a:r>
              <a:rPr lang="en-US" altLang="zh-CN" sz="2400" baseline="-25000" dirty="0">
                <a:ea typeface="SimSun" panose="02010600030101010101" pitchFamily="2" charset="-122"/>
              </a:rPr>
              <a:t>2</a:t>
            </a:r>
            <a:r>
              <a:rPr lang="en-US" altLang="zh-CN" sz="2400" dirty="0">
                <a:ea typeface="SimSun" panose="02010600030101010101" pitchFamily="2" charset="-122"/>
              </a:rPr>
              <a:t>, </a:t>
            </a:r>
            <a:r>
              <a:rPr lang="en-US" altLang="zh-CN" sz="2400" i="1" dirty="0">
                <a:ea typeface="SimSun" panose="02010600030101010101" pitchFamily="2" charset="-122"/>
              </a:rPr>
              <a:t>A</a:t>
            </a:r>
            <a:r>
              <a:rPr lang="en-US" altLang="zh-CN" sz="2400" baseline="-25000" dirty="0">
                <a:ea typeface="SimSun" panose="02010600030101010101" pitchFamily="2" charset="-122"/>
              </a:rPr>
              <a:t>3</a:t>
            </a:r>
            <a:r>
              <a:rPr lang="en-US" altLang="zh-CN" sz="2400" dirty="0">
                <a:ea typeface="SimSun" panose="02010600030101010101" pitchFamily="2" charset="-122"/>
              </a:rPr>
              <a:t>, </a:t>
            </a:r>
            <a:r>
              <a:rPr lang="en-US" altLang="zh-CN" sz="2400" i="1" dirty="0">
                <a:ea typeface="SimSun" panose="02010600030101010101" pitchFamily="2" charset="-122"/>
              </a:rPr>
              <a:t>A</a:t>
            </a:r>
            <a:r>
              <a:rPr lang="en-US" altLang="zh-CN" sz="2400" baseline="-25000" dirty="0">
                <a:ea typeface="SimSun" panose="02010600030101010101" pitchFamily="2" charset="-122"/>
              </a:rPr>
              <a:t>5</a:t>
            </a:r>
            <a:r>
              <a:rPr lang="en-US" altLang="zh-CN" sz="2400" dirty="0">
                <a:ea typeface="SimSun" panose="02010600030101010101" pitchFamily="2" charset="-122"/>
              </a:rPr>
              <a:t>, </a:t>
            </a:r>
            <a:r>
              <a:rPr lang="en-US" altLang="zh-CN" sz="2400" i="1" dirty="0">
                <a:ea typeface="SimSun" panose="02010600030101010101" pitchFamily="2" charset="-122"/>
              </a:rPr>
              <a:t>A</a:t>
            </a:r>
            <a:r>
              <a:rPr lang="en-US" altLang="zh-CN" sz="2400" baseline="-25000" dirty="0">
                <a:ea typeface="SimSun" panose="02010600030101010101" pitchFamily="2" charset="-122"/>
              </a:rPr>
              <a:t>7</a:t>
            </a:r>
            <a:r>
              <a:rPr lang="en-US" altLang="zh-CN" sz="2400" dirty="0">
                <a:ea typeface="SimSun" panose="02010600030101010101" pitchFamily="2" charset="-122"/>
              </a:rPr>
              <a:t> </a:t>
            </a:r>
            <a:r>
              <a:rPr lang="zh-CN" altLang="en-US" sz="2400" dirty="0">
                <a:ea typeface="SimSun" panose="02010600030101010101" pitchFamily="2" charset="-122"/>
              </a:rPr>
              <a:t>分别是可被相应质数整除的</a:t>
            </a:r>
            <a:r>
              <a:rPr lang="en-US" altLang="zh-CN" sz="2400" dirty="0">
                <a:ea typeface="SimSun" panose="02010600030101010101" pitchFamily="2" charset="-122"/>
              </a:rPr>
              <a:t>100</a:t>
            </a:r>
            <a:r>
              <a:rPr lang="zh-CN" altLang="en-US" sz="2400" dirty="0">
                <a:ea typeface="SimSun" panose="02010600030101010101" pitchFamily="2" charset="-122"/>
              </a:rPr>
              <a:t>以内大于</a:t>
            </a:r>
            <a:r>
              <a:rPr lang="en-US" altLang="zh-CN" sz="2400" dirty="0">
                <a:ea typeface="SimSun" panose="02010600030101010101" pitchFamily="2" charset="-122"/>
              </a:rPr>
              <a:t>1</a:t>
            </a:r>
            <a:r>
              <a:rPr lang="zh-CN" altLang="en-US" sz="2400" dirty="0">
                <a:ea typeface="SimSun" panose="02010600030101010101" pitchFamily="2" charset="-122"/>
              </a:rPr>
              <a:t>的自然数的集合。则</a:t>
            </a:r>
            <a:r>
              <a:rPr lang="en-US" altLang="zh-CN" sz="2400" dirty="0">
                <a:ea typeface="SimSun" panose="02010600030101010101" pitchFamily="2" charset="-122"/>
              </a:rPr>
              <a:t>100</a:t>
            </a:r>
            <a:r>
              <a:rPr lang="zh-CN" altLang="en-US" sz="2400" dirty="0">
                <a:ea typeface="SimSun" panose="02010600030101010101" pitchFamily="2" charset="-122"/>
              </a:rPr>
              <a:t>以内质数的数量为：</a:t>
            </a:r>
          </a:p>
        </p:txBody>
      </p:sp>
      <p:graphicFrame>
        <p:nvGraphicFramePr>
          <p:cNvPr id="53252" name="Object 4"/>
          <p:cNvGraphicFramePr>
            <a:graphicFrameLocks noGrp="1" noChangeAspect="1"/>
          </p:cNvGraphicFramePr>
          <p:nvPr>
            <p:ph sz="half" idx="2"/>
          </p:nvPr>
        </p:nvGraphicFramePr>
        <p:xfrm>
          <a:off x="1093788" y="3357563"/>
          <a:ext cx="7245350" cy="3167062"/>
        </p:xfrm>
        <a:graphic>
          <a:graphicData uri="http://schemas.openxmlformats.org/presentationml/2006/ole">
            <mc:AlternateContent xmlns:mc="http://schemas.openxmlformats.org/markup-compatibility/2006">
              <mc:Choice xmlns:v="urn:schemas-microsoft-com:vml" Requires="v">
                <p:oleObj spid="_x0000_s12326" name="公式" r:id="rId5" imgW="4038600" imgH="1765300" progId="Equation.3">
                  <p:embed/>
                </p:oleObj>
              </mc:Choice>
              <mc:Fallback>
                <p:oleObj name="公式" r:id="rId5" imgW="4038600" imgH="1765300" progId="Equation.3">
                  <p:embed/>
                  <p:pic>
                    <p:nvPicPr>
                      <p:cNvPr id="53252"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3788" y="3357563"/>
                        <a:ext cx="7245350" cy="31670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3255" name="Oval 7"/>
          <p:cNvSpPr>
            <a:spLocks noChangeArrowheads="1"/>
          </p:cNvSpPr>
          <p:nvPr/>
        </p:nvSpPr>
        <p:spPr bwMode="auto">
          <a:xfrm>
            <a:off x="684213" y="6165850"/>
            <a:ext cx="1150937" cy="431800"/>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zh-CN" altLang="en-US">
              <a:ea typeface="黑体" charset="0"/>
              <a:cs typeface="黑体" charset="0"/>
            </a:endParaRPr>
          </a:p>
        </p:txBody>
      </p:sp>
      <p:sp>
        <p:nvSpPr>
          <p:cNvPr id="53256" name="Line 8"/>
          <p:cNvSpPr>
            <a:spLocks noChangeShapeType="1"/>
          </p:cNvSpPr>
          <p:nvPr/>
        </p:nvSpPr>
        <p:spPr bwMode="auto">
          <a:xfrm>
            <a:off x="7380288" y="5516563"/>
            <a:ext cx="504825"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3257" name="Line 9"/>
          <p:cNvSpPr>
            <a:spLocks noChangeShapeType="1"/>
          </p:cNvSpPr>
          <p:nvPr/>
        </p:nvSpPr>
        <p:spPr bwMode="auto">
          <a:xfrm flipH="1">
            <a:off x="7596188" y="4508500"/>
            <a:ext cx="576262" cy="7207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53258" name="Text Box 10"/>
          <p:cNvSpPr txBox="1">
            <a:spLocks noChangeArrowheads="1"/>
          </p:cNvSpPr>
          <p:nvPr/>
        </p:nvSpPr>
        <p:spPr bwMode="auto">
          <a:xfrm>
            <a:off x="7920038" y="4076700"/>
            <a:ext cx="12239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kumimoji="1"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kumimoji="1"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kumimoji="1"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kumimoji="1" sz="2400">
                <a:solidFill>
                  <a:schemeClr val="tx1"/>
                </a:solidFill>
                <a:latin typeface="Arial" charset="0"/>
                <a:ea typeface="宋体" charset="0"/>
                <a:cs typeface="宋体" charset="0"/>
              </a:defRPr>
            </a:lvl9pPr>
          </a:lstStyle>
          <a:p>
            <a:pPr eaLnBrk="1" hangingPunct="1">
              <a:spcBef>
                <a:spcPct val="50000"/>
              </a:spcBef>
            </a:pPr>
            <a:r>
              <a:rPr kumimoji="0" lang="en-US" altLang="zh-CN">
                <a:ea typeface="黑体" charset="0"/>
                <a:cs typeface="黑体" charset="0"/>
              </a:rPr>
              <a:t>why?</a:t>
            </a:r>
          </a:p>
        </p:txBody>
      </p:sp>
    </p:spTree>
    <p:extLst>
      <p:ext uri="{BB962C8B-B14F-4D97-AF65-F5344CB8AC3E}">
        <p14:creationId xmlns:p14="http://schemas.microsoft.com/office/powerpoint/2010/main" val="1166165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 calcmode="lin" valueType="num">
                                      <p:cBhvr additive="base">
                                        <p:cTn id="7" dur="500" fill="hold"/>
                                        <p:tgtEl>
                                          <p:spTgt spid="53254"/>
                                        </p:tgtEl>
                                        <p:attrNameLst>
                                          <p:attrName>ppt_x</p:attrName>
                                        </p:attrNameLst>
                                      </p:cBhvr>
                                      <p:tavLst>
                                        <p:tav tm="0">
                                          <p:val>
                                            <p:strVal val="#ppt_x"/>
                                          </p:val>
                                        </p:tav>
                                        <p:tav tm="100000">
                                          <p:val>
                                            <p:strVal val="#ppt_x"/>
                                          </p:val>
                                        </p:tav>
                                      </p:tavLst>
                                    </p:anim>
                                    <p:anim calcmode="lin" valueType="num">
                                      <p:cBhvr additive="base">
                                        <p:cTn id="8" dur="500" fill="hold"/>
                                        <p:tgtEl>
                                          <p:spTgt spid="532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3252"/>
                                        </p:tgtEl>
                                        <p:attrNameLst>
                                          <p:attrName>style.visibility</p:attrName>
                                        </p:attrNameLst>
                                      </p:cBhvr>
                                      <p:to>
                                        <p:strVal val="visible"/>
                                      </p:to>
                                    </p:set>
                                    <p:anim calcmode="lin" valueType="num">
                                      <p:cBhvr additive="base">
                                        <p:cTn id="11" dur="500" fill="hold"/>
                                        <p:tgtEl>
                                          <p:spTgt spid="53252"/>
                                        </p:tgtEl>
                                        <p:attrNameLst>
                                          <p:attrName>ppt_x</p:attrName>
                                        </p:attrNameLst>
                                      </p:cBhvr>
                                      <p:tavLst>
                                        <p:tav tm="0">
                                          <p:val>
                                            <p:strVal val="#ppt_x"/>
                                          </p:val>
                                        </p:tav>
                                        <p:tav tm="100000">
                                          <p:val>
                                            <p:strVal val="#ppt_x"/>
                                          </p:val>
                                        </p:tav>
                                      </p:tavLst>
                                    </p:anim>
                                    <p:anim calcmode="lin" valueType="num">
                                      <p:cBhvr additive="base">
                                        <p:cTn id="12" dur="500" fill="hold"/>
                                        <p:tgtEl>
                                          <p:spTgt spid="532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255"/>
                                        </p:tgtEl>
                                        <p:attrNameLst>
                                          <p:attrName>style.visibility</p:attrName>
                                        </p:attrNameLst>
                                      </p:cBhvr>
                                      <p:to>
                                        <p:strVal val="visible"/>
                                      </p:to>
                                    </p:set>
                                    <p:anim calcmode="lin" valueType="num">
                                      <p:cBhvr additive="base">
                                        <p:cTn id="15" dur="500" fill="hold"/>
                                        <p:tgtEl>
                                          <p:spTgt spid="53255"/>
                                        </p:tgtEl>
                                        <p:attrNameLst>
                                          <p:attrName>ppt_x</p:attrName>
                                        </p:attrNameLst>
                                      </p:cBhvr>
                                      <p:tavLst>
                                        <p:tav tm="0">
                                          <p:val>
                                            <p:strVal val="#ppt_x"/>
                                          </p:val>
                                        </p:tav>
                                        <p:tav tm="100000">
                                          <p:val>
                                            <p:strVal val="#ppt_x"/>
                                          </p:val>
                                        </p:tav>
                                      </p:tavLst>
                                    </p:anim>
                                    <p:anim calcmode="lin" valueType="num">
                                      <p:cBhvr additive="base">
                                        <p:cTn id="16" dur="500" fill="hold"/>
                                        <p:tgtEl>
                                          <p:spTgt spid="5325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256"/>
                                        </p:tgtEl>
                                        <p:attrNameLst>
                                          <p:attrName>style.visibility</p:attrName>
                                        </p:attrNameLst>
                                      </p:cBhvr>
                                      <p:to>
                                        <p:strVal val="visible"/>
                                      </p:to>
                                    </p:set>
                                    <p:anim calcmode="lin" valueType="num">
                                      <p:cBhvr additive="base">
                                        <p:cTn id="19" dur="500" fill="hold"/>
                                        <p:tgtEl>
                                          <p:spTgt spid="53256"/>
                                        </p:tgtEl>
                                        <p:attrNameLst>
                                          <p:attrName>ppt_x</p:attrName>
                                        </p:attrNameLst>
                                      </p:cBhvr>
                                      <p:tavLst>
                                        <p:tav tm="0">
                                          <p:val>
                                            <p:strVal val="#ppt_x"/>
                                          </p:val>
                                        </p:tav>
                                        <p:tav tm="100000">
                                          <p:val>
                                            <p:strVal val="#ppt_x"/>
                                          </p:val>
                                        </p:tav>
                                      </p:tavLst>
                                    </p:anim>
                                    <p:anim calcmode="lin" valueType="num">
                                      <p:cBhvr additive="base">
                                        <p:cTn id="20" dur="500" fill="hold"/>
                                        <p:tgtEl>
                                          <p:spTgt spid="5325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3257"/>
                                        </p:tgtEl>
                                        <p:attrNameLst>
                                          <p:attrName>style.visibility</p:attrName>
                                        </p:attrNameLst>
                                      </p:cBhvr>
                                      <p:to>
                                        <p:strVal val="visible"/>
                                      </p:to>
                                    </p:set>
                                    <p:anim calcmode="lin" valueType="num">
                                      <p:cBhvr additive="base">
                                        <p:cTn id="23" dur="500" fill="hold"/>
                                        <p:tgtEl>
                                          <p:spTgt spid="53257"/>
                                        </p:tgtEl>
                                        <p:attrNameLst>
                                          <p:attrName>ppt_x</p:attrName>
                                        </p:attrNameLst>
                                      </p:cBhvr>
                                      <p:tavLst>
                                        <p:tav tm="0">
                                          <p:val>
                                            <p:strVal val="#ppt_x"/>
                                          </p:val>
                                        </p:tav>
                                        <p:tav tm="100000">
                                          <p:val>
                                            <p:strVal val="#ppt_x"/>
                                          </p:val>
                                        </p:tav>
                                      </p:tavLst>
                                    </p:anim>
                                    <p:anim calcmode="lin" valueType="num">
                                      <p:cBhvr additive="base">
                                        <p:cTn id="24" dur="500" fill="hold"/>
                                        <p:tgtEl>
                                          <p:spTgt spid="5325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258"/>
                                        </p:tgtEl>
                                        <p:attrNameLst>
                                          <p:attrName>style.visibility</p:attrName>
                                        </p:attrNameLst>
                                      </p:cBhvr>
                                      <p:to>
                                        <p:strVal val="visible"/>
                                      </p:to>
                                    </p:set>
                                    <p:anim calcmode="lin" valueType="num">
                                      <p:cBhvr additive="base">
                                        <p:cTn id="27" dur="500" fill="hold"/>
                                        <p:tgtEl>
                                          <p:spTgt spid="53258"/>
                                        </p:tgtEl>
                                        <p:attrNameLst>
                                          <p:attrName>ppt_x</p:attrName>
                                        </p:attrNameLst>
                                      </p:cBhvr>
                                      <p:tavLst>
                                        <p:tav tm="0">
                                          <p:val>
                                            <p:strVal val="#ppt_x"/>
                                          </p:val>
                                        </p:tav>
                                        <p:tav tm="100000">
                                          <p:val>
                                            <p:strVal val="#ppt_x"/>
                                          </p:val>
                                        </p:tav>
                                      </p:tavLst>
                                    </p:anim>
                                    <p:anim calcmode="lin" valueType="num">
                                      <p:cBhvr additive="base">
                                        <p:cTn id="28" dur="500" fill="hold"/>
                                        <p:tgtEl>
                                          <p:spTgt spid="53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animBg="1"/>
      <p:bldP spid="53255" grpId="0" animBg="1"/>
      <p:bldP spid="53256" grpId="0" animBg="1"/>
      <p:bldP spid="53257" grpId="0" animBg="1"/>
      <p:bldP spid="5325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539750" y="260350"/>
            <a:ext cx="7543800" cy="1012825"/>
          </a:xfrm>
        </p:spPr>
        <p:txBody>
          <a:bodyPr/>
          <a:lstStyle/>
          <a:p>
            <a:pPr eaLnBrk="1" hangingPunct="1"/>
            <a:r>
              <a:rPr lang="zh-CN" altLang="en-US">
                <a:latin typeface="SimSun" panose="02010600030101010101" pitchFamily="2" charset="-122"/>
                <a:ea typeface="SimSun" panose="02010600030101010101" pitchFamily="2" charset="-122"/>
              </a:rPr>
              <a:t>粗心的衣帽间管理员</a:t>
            </a:r>
          </a:p>
        </p:txBody>
      </p:sp>
      <p:sp>
        <p:nvSpPr>
          <p:cNvPr id="59395" name="Rectangle 3"/>
          <p:cNvSpPr>
            <a:spLocks noGrp="1" noChangeArrowheads="1"/>
          </p:cNvSpPr>
          <p:nvPr>
            <p:ph idx="1"/>
          </p:nvPr>
        </p:nvSpPr>
        <p:spPr>
          <a:xfrm>
            <a:off x="457200" y="1484313"/>
            <a:ext cx="8229600" cy="4897437"/>
          </a:xfrm>
        </p:spPr>
        <p:txBody>
          <a:bodyPr/>
          <a:lstStyle/>
          <a:p>
            <a:pPr eaLnBrk="1" hangingPunct="1">
              <a:lnSpc>
                <a:spcPct val="110000"/>
              </a:lnSpc>
            </a:pPr>
            <a:r>
              <a:rPr lang="zh-CN" altLang="en-US" sz="2600" dirty="0">
                <a:ea typeface="SimSun" panose="02010600030101010101" pitchFamily="2" charset="-122"/>
              </a:rPr>
              <a:t>剧场的衣帽管理间新来了一个粗心的管理员</a:t>
            </a:r>
            <a:r>
              <a:rPr lang="en-US" altLang="zh-CN" sz="2600" dirty="0">
                <a:ea typeface="SimSun" panose="02010600030101010101" pitchFamily="2" charset="-122"/>
              </a:rPr>
              <a:t>,</a:t>
            </a:r>
            <a:r>
              <a:rPr lang="zh-CN" altLang="en-US" sz="2600" dirty="0">
                <a:ea typeface="SimSun" panose="02010600030101010101" pitchFamily="2" charset="-122"/>
              </a:rPr>
              <a:t>他忘了给每个客人的帽子夹上号码牌。散场时他只好随意地将帽子发还给客人。没有任何人拿到自己的帽子的概率是多少？</a:t>
            </a:r>
          </a:p>
          <a:p>
            <a:pPr eaLnBrk="1" hangingPunct="1">
              <a:lnSpc>
                <a:spcPct val="110000"/>
              </a:lnSpc>
            </a:pPr>
            <a:r>
              <a:rPr lang="zh-CN" altLang="en-US" sz="2600" dirty="0">
                <a:ea typeface="SimSun" panose="02010600030101010101" pitchFamily="2" charset="-122"/>
              </a:rPr>
              <a:t>这可以看作一个排列问题：对标号为</a:t>
            </a:r>
            <a:r>
              <a:rPr lang="en-US" altLang="zh-CN" sz="2600" dirty="0">
                <a:ea typeface="SimSun" panose="02010600030101010101" pitchFamily="2" charset="-122"/>
              </a:rPr>
              <a:t>1,2,3,…,</a:t>
            </a:r>
            <a:r>
              <a:rPr lang="en-US" altLang="zh-CN" sz="2600" i="1" dirty="0">
                <a:ea typeface="SimSun" panose="02010600030101010101" pitchFamily="2" charset="-122"/>
              </a:rPr>
              <a:t>n</a:t>
            </a:r>
            <a:r>
              <a:rPr lang="zh-CN" altLang="en-US" sz="2600" dirty="0">
                <a:ea typeface="SimSun" panose="02010600030101010101" pitchFamily="2" charset="-122"/>
              </a:rPr>
              <a:t>的</a:t>
            </a:r>
            <a:r>
              <a:rPr lang="en-US" altLang="zh-CN" sz="2600" i="1" dirty="0">
                <a:ea typeface="SimSun" panose="02010600030101010101" pitchFamily="2" charset="-122"/>
              </a:rPr>
              <a:t>n</a:t>
            </a:r>
            <a:r>
              <a:rPr lang="zh-CN" altLang="en-US" sz="2600" dirty="0">
                <a:ea typeface="SimSun" panose="02010600030101010101" pitchFamily="2" charset="-122"/>
              </a:rPr>
              <a:t>个帽子重新排列，新的序号为</a:t>
            </a:r>
            <a:r>
              <a:rPr lang="en-US" altLang="zh-CN" sz="2600" i="1" dirty="0">
                <a:ea typeface="SimSun" panose="02010600030101010101" pitchFamily="2" charset="-122"/>
              </a:rPr>
              <a:t>i</a:t>
            </a:r>
            <a:r>
              <a:rPr lang="en-US" altLang="zh-CN" sz="2600" baseline="-25000" dirty="0">
                <a:ea typeface="SimSun" panose="02010600030101010101" pitchFamily="2" charset="-122"/>
              </a:rPr>
              <a:t>1</a:t>
            </a:r>
            <a:r>
              <a:rPr lang="en-US" altLang="zh-CN" sz="2600" dirty="0">
                <a:ea typeface="SimSun" panose="02010600030101010101" pitchFamily="2" charset="-122"/>
              </a:rPr>
              <a:t>, </a:t>
            </a:r>
            <a:r>
              <a:rPr lang="en-US" altLang="zh-CN" sz="2600" i="1" dirty="0">
                <a:ea typeface="SimSun" panose="02010600030101010101" pitchFamily="2" charset="-122"/>
              </a:rPr>
              <a:t>i</a:t>
            </a:r>
            <a:r>
              <a:rPr lang="en-US" altLang="zh-CN" sz="2600" baseline="-25000" dirty="0">
                <a:ea typeface="SimSun" panose="02010600030101010101" pitchFamily="2" charset="-122"/>
              </a:rPr>
              <a:t>2</a:t>
            </a:r>
            <a:r>
              <a:rPr lang="en-US" altLang="zh-CN" sz="2600" dirty="0">
                <a:ea typeface="SimSun" panose="02010600030101010101" pitchFamily="2" charset="-122"/>
              </a:rPr>
              <a:t>, </a:t>
            </a:r>
            <a:r>
              <a:rPr lang="en-US" altLang="zh-CN" sz="2600" i="1" dirty="0">
                <a:ea typeface="SimSun" panose="02010600030101010101" pitchFamily="2" charset="-122"/>
              </a:rPr>
              <a:t>i</a:t>
            </a:r>
            <a:r>
              <a:rPr lang="en-US" altLang="zh-CN" sz="2600" baseline="-25000" dirty="0">
                <a:ea typeface="SimSun" panose="02010600030101010101" pitchFamily="2" charset="-122"/>
              </a:rPr>
              <a:t>3</a:t>
            </a:r>
            <a:r>
              <a:rPr lang="en-US" altLang="zh-CN" sz="2600" dirty="0">
                <a:ea typeface="SimSun" panose="02010600030101010101" pitchFamily="2" charset="-122"/>
              </a:rPr>
              <a:t>,…,</a:t>
            </a:r>
            <a:r>
              <a:rPr lang="en-US" altLang="zh-CN" sz="2600" i="1" dirty="0">
                <a:ea typeface="SimSun" panose="02010600030101010101" pitchFamily="2" charset="-122"/>
              </a:rPr>
              <a:t>i</a:t>
            </a:r>
            <a:r>
              <a:rPr lang="en-US" altLang="zh-CN" sz="2600" i="1" baseline="-25000" dirty="0">
                <a:ea typeface="SimSun" panose="02010600030101010101" pitchFamily="2" charset="-122"/>
              </a:rPr>
              <a:t>n</a:t>
            </a:r>
            <a:r>
              <a:rPr lang="zh-CN" altLang="en-US" sz="2600" dirty="0">
                <a:ea typeface="SimSun" panose="02010600030101010101" pitchFamily="2" charset="-122"/>
              </a:rPr>
              <a:t>。上述问题即：满足对任意</a:t>
            </a:r>
            <a:r>
              <a:rPr lang="en-US" altLang="zh-CN" sz="2600" i="1" dirty="0">
                <a:ea typeface="SimSun" panose="02010600030101010101" pitchFamily="2" charset="-122"/>
              </a:rPr>
              <a:t>k </a:t>
            </a:r>
            <a:r>
              <a:rPr lang="en-US" altLang="zh-CN" sz="2000" dirty="0">
                <a:ea typeface="SimSun" panose="02010600030101010101" pitchFamily="2" charset="-122"/>
              </a:rPr>
              <a:t>(1</a:t>
            </a:r>
            <a:r>
              <a:rPr lang="en-US" altLang="zh-CN" sz="2000" dirty="0">
                <a:ea typeface="SimSun" panose="02010600030101010101" pitchFamily="2" charset="-122"/>
                <a:sym typeface="Symbol" charset="0"/>
              </a:rPr>
              <a:t></a:t>
            </a:r>
            <a:r>
              <a:rPr lang="en-US" altLang="zh-CN" sz="2000" i="1" dirty="0">
                <a:ea typeface="SimSun" panose="02010600030101010101" pitchFamily="2" charset="-122"/>
                <a:sym typeface="Symbol" charset="0"/>
              </a:rPr>
              <a:t>k</a:t>
            </a:r>
            <a:r>
              <a:rPr lang="en-US" altLang="zh-CN" sz="2000" dirty="0">
                <a:ea typeface="SimSun" panose="02010600030101010101" pitchFamily="2" charset="-122"/>
                <a:sym typeface="Symbol" charset="0"/>
              </a:rPr>
              <a:t></a:t>
            </a:r>
            <a:r>
              <a:rPr lang="en-US" altLang="zh-CN" sz="2000" i="1" dirty="0">
                <a:ea typeface="SimSun" panose="02010600030101010101" pitchFamily="2" charset="-122"/>
                <a:sym typeface="Symbol" charset="0"/>
              </a:rPr>
              <a:t>n</a:t>
            </a:r>
            <a:r>
              <a:rPr lang="en-US" altLang="zh-CN" sz="2000" dirty="0">
                <a:ea typeface="SimSun" panose="02010600030101010101" pitchFamily="2" charset="-122"/>
                <a:sym typeface="Symbol" charset="0"/>
              </a:rPr>
              <a:t>),</a:t>
            </a:r>
            <a:r>
              <a:rPr lang="en-US" altLang="zh-CN" sz="2600" dirty="0">
                <a:ea typeface="SimSun" panose="02010600030101010101" pitchFamily="2" charset="-122"/>
                <a:sym typeface="Symbol" charset="0"/>
              </a:rPr>
              <a:t> </a:t>
            </a:r>
            <a:r>
              <a:rPr lang="en-US" altLang="zh-CN" sz="2600" i="1" dirty="0" err="1">
                <a:ea typeface="SimSun" panose="02010600030101010101" pitchFamily="2" charset="-122"/>
                <a:sym typeface="Symbol" charset="0"/>
              </a:rPr>
              <a:t>i</a:t>
            </a:r>
            <a:r>
              <a:rPr lang="en-US" altLang="zh-CN" sz="2600" baseline="-25000" dirty="0" err="1">
                <a:ea typeface="SimSun" panose="02010600030101010101" pitchFamily="2" charset="-122"/>
                <a:sym typeface="Symbol" charset="0"/>
              </a:rPr>
              <a:t>k</a:t>
            </a:r>
            <a:r>
              <a:rPr lang="en-US" altLang="zh-CN" sz="2600" dirty="0" err="1">
                <a:ea typeface="SimSun" panose="02010600030101010101" pitchFamily="2" charset="-122"/>
                <a:sym typeface="Symbol" charset="0"/>
              </a:rPr>
              <a:t></a:t>
            </a:r>
            <a:r>
              <a:rPr lang="en-US" altLang="zh-CN" sz="2600" i="1" dirty="0" err="1">
                <a:ea typeface="SimSun" panose="02010600030101010101" pitchFamily="2" charset="-122"/>
                <a:sym typeface="Symbol" charset="0"/>
              </a:rPr>
              <a:t>k</a:t>
            </a:r>
            <a:r>
              <a:rPr lang="zh-CN" altLang="en-US" sz="2600" dirty="0">
                <a:ea typeface="SimSun" panose="02010600030101010101" pitchFamily="2" charset="-122"/>
                <a:sym typeface="Symbol" charset="0"/>
              </a:rPr>
              <a:t>的排列出现的概率是多少？</a:t>
            </a:r>
          </a:p>
          <a:p>
            <a:pPr eaLnBrk="1" hangingPunct="1">
              <a:lnSpc>
                <a:spcPct val="110000"/>
              </a:lnSpc>
            </a:pPr>
            <a:r>
              <a:rPr lang="zh-CN" altLang="en-US" sz="2600" dirty="0">
                <a:ea typeface="SimSun" panose="02010600030101010101" pitchFamily="2" charset="-122"/>
                <a:sym typeface="Symbol" charset="0"/>
              </a:rPr>
              <a:t>这样的排列称为“</a:t>
            </a:r>
            <a:r>
              <a:rPr lang="zh-CN" altLang="en-US" sz="2600" b="1" dirty="0">
                <a:solidFill>
                  <a:srgbClr val="0315BD"/>
                </a:solidFill>
                <a:ea typeface="SimSun" panose="02010600030101010101" pitchFamily="2" charset="-122"/>
                <a:sym typeface="Symbol" charset="0"/>
              </a:rPr>
              <a:t>错位排列</a:t>
            </a:r>
            <a:r>
              <a:rPr lang="zh-CN" altLang="en-US" sz="2600" dirty="0">
                <a:ea typeface="SimSun" panose="02010600030101010101" pitchFamily="2" charset="-122"/>
                <a:sym typeface="Symbol" charset="0"/>
              </a:rPr>
              <a:t>”</a:t>
            </a:r>
            <a:r>
              <a:rPr lang="en-US" altLang="zh-CN" sz="2600" dirty="0">
                <a:ea typeface="SimSun" panose="02010600030101010101" pitchFamily="2" charset="-122"/>
                <a:sym typeface="Symbol" charset="0"/>
              </a:rPr>
              <a:t>(</a:t>
            </a:r>
            <a:r>
              <a:rPr lang="en-US" altLang="zh-CN" sz="2600" dirty="0">
                <a:solidFill>
                  <a:srgbClr val="0315BD"/>
                </a:solidFill>
                <a:ea typeface="SimSun" panose="02010600030101010101" pitchFamily="2" charset="-122"/>
                <a:sym typeface="Symbol" charset="0"/>
              </a:rPr>
              <a:t>derangement</a:t>
            </a:r>
            <a:r>
              <a:rPr lang="en-US" altLang="zh-CN" sz="2600" dirty="0">
                <a:ea typeface="SimSun" panose="02010600030101010101" pitchFamily="2" charset="-122"/>
                <a:sym typeface="Symbol" charset="0"/>
              </a:rPr>
              <a:t>)</a:t>
            </a:r>
            <a:r>
              <a:rPr lang="zh-CN" altLang="en-US" sz="2600" dirty="0">
                <a:ea typeface="SimSun" panose="02010600030101010101" pitchFamily="2" charset="-122"/>
                <a:sym typeface="Symbol" charset="0"/>
              </a:rPr>
              <a:t>。</a:t>
            </a:r>
          </a:p>
          <a:p>
            <a:pPr eaLnBrk="1" hangingPunct="1">
              <a:lnSpc>
                <a:spcPct val="110000"/>
              </a:lnSpc>
            </a:pPr>
            <a:r>
              <a:rPr lang="zh-CN" altLang="en-US" sz="2600" dirty="0">
                <a:ea typeface="SimSun" panose="02010600030101010101" pitchFamily="2" charset="-122"/>
                <a:sym typeface="Symbol" charset="0"/>
              </a:rPr>
              <a:t>适当的集合模型使问题得到简化。</a:t>
            </a:r>
          </a:p>
        </p:txBody>
      </p:sp>
    </p:spTree>
    <p:extLst>
      <p:ext uri="{BB962C8B-B14F-4D97-AF65-F5344CB8AC3E}">
        <p14:creationId xmlns:p14="http://schemas.microsoft.com/office/powerpoint/2010/main" val="2762271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additive="base">
                                        <p:cTn id="7"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anim calcmode="lin" valueType="num">
                                      <p:cBhvr additive="base">
                                        <p:cTn id="11"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39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anim calcmode="lin" valueType="num">
                                      <p:cBhvr additive="base">
                                        <p:cTn id="15"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AutoShape 2" descr="信纸"/>
          <p:cNvSpPr>
            <a:spLocks noChangeArrowheads="1"/>
          </p:cNvSpPr>
          <p:nvPr/>
        </p:nvSpPr>
        <p:spPr bwMode="auto">
          <a:xfrm>
            <a:off x="250825" y="2133600"/>
            <a:ext cx="8497888" cy="4535488"/>
          </a:xfrm>
          <a:prstGeom prst="roundRect">
            <a:avLst>
              <a:gd name="adj" fmla="val 16667"/>
            </a:avLst>
          </a:prstGeom>
          <a:blipFill dpi="0" rotWithShape="1">
            <a:blip r:embed="rId4">
              <a:alphaModFix amt="50000"/>
            </a:blip>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zh-CN" altLang="en-US">
              <a:ea typeface="黑体" charset="0"/>
              <a:cs typeface="黑体" charset="0"/>
            </a:endParaRPr>
          </a:p>
        </p:txBody>
      </p:sp>
      <p:sp>
        <p:nvSpPr>
          <p:cNvPr id="75778" name="Rectangle 3"/>
          <p:cNvSpPr>
            <a:spLocks noGrp="1" noChangeArrowheads="1"/>
          </p:cNvSpPr>
          <p:nvPr>
            <p:ph type="title"/>
          </p:nvPr>
        </p:nvSpPr>
        <p:spPr>
          <a:xfrm>
            <a:off x="323850" y="333375"/>
            <a:ext cx="7543800" cy="796925"/>
          </a:xfrm>
        </p:spPr>
        <p:txBody>
          <a:bodyPr/>
          <a:lstStyle/>
          <a:p>
            <a:pPr eaLnBrk="1" hangingPunct="1"/>
            <a:r>
              <a:rPr lang="zh-CN" altLang="en-US"/>
              <a:t>错位排列的个数 </a:t>
            </a:r>
            <a:r>
              <a:rPr lang="en-US" altLang="zh-CN"/>
              <a:t>– </a:t>
            </a:r>
            <a:r>
              <a:rPr lang="zh-CN" altLang="en-US"/>
              <a:t>推导</a:t>
            </a:r>
          </a:p>
        </p:txBody>
      </p:sp>
      <p:sp>
        <p:nvSpPr>
          <p:cNvPr id="75779" name="Rectangle 4"/>
          <p:cNvSpPr>
            <a:spLocks noGrp="1" noChangeArrowheads="1"/>
          </p:cNvSpPr>
          <p:nvPr>
            <p:ph type="body" sz="half" idx="1"/>
          </p:nvPr>
        </p:nvSpPr>
        <p:spPr>
          <a:xfrm>
            <a:off x="539750" y="1198563"/>
            <a:ext cx="7272338" cy="935037"/>
          </a:xfrm>
        </p:spPr>
        <p:txBody>
          <a:bodyPr/>
          <a:lstStyle/>
          <a:p>
            <a:pPr eaLnBrk="1" hangingPunct="1"/>
            <a:r>
              <a:rPr lang="zh-CN" altLang="en-US" sz="2400" dirty="0"/>
              <a:t>我们将</a:t>
            </a:r>
            <a:r>
              <a:rPr lang="en-US" altLang="zh-CN" sz="2400" i="1" dirty="0" err="1"/>
              <a:t>i</a:t>
            </a:r>
            <a:r>
              <a:rPr lang="en-US" altLang="zh-CN" sz="2400" baseline="-25000" dirty="0" err="1"/>
              <a:t>k</a:t>
            </a:r>
            <a:r>
              <a:rPr lang="en-US" altLang="zh-CN" sz="2400" dirty="0"/>
              <a:t>=</a:t>
            </a:r>
            <a:r>
              <a:rPr lang="en-US" altLang="zh-CN" sz="2400" i="1" dirty="0"/>
              <a:t>k</a:t>
            </a:r>
            <a:r>
              <a:rPr lang="zh-CN" altLang="en-US" sz="2400" dirty="0"/>
              <a:t>称为“性质</a:t>
            </a:r>
            <a:r>
              <a:rPr lang="en-US" altLang="zh-CN" sz="2400" i="1" dirty="0"/>
              <a:t>A</a:t>
            </a:r>
            <a:r>
              <a:rPr lang="en-US" altLang="zh-CN" sz="2400" baseline="-25000" dirty="0"/>
              <a:t>k</a:t>
            </a:r>
            <a:r>
              <a:rPr lang="en-US" altLang="zh-CN" sz="2400" i="1" dirty="0"/>
              <a:t>”</a:t>
            </a:r>
            <a:r>
              <a:rPr lang="zh-CN" altLang="en-US" sz="2400" dirty="0"/>
              <a:t>。满足性质</a:t>
            </a:r>
            <a:r>
              <a:rPr lang="en-US" altLang="zh-CN" sz="2400" i="1" dirty="0"/>
              <a:t>A</a:t>
            </a:r>
            <a:r>
              <a:rPr lang="en-US" altLang="zh-CN" sz="2400" baseline="-25000" dirty="0"/>
              <a:t>k</a:t>
            </a:r>
            <a:r>
              <a:rPr lang="zh-CN" altLang="en-US" sz="2400" dirty="0"/>
              <a:t>的排列构成所有排列的一个子集</a:t>
            </a:r>
            <a:r>
              <a:rPr lang="en-US" altLang="zh-CN" sz="2400" i="1" dirty="0"/>
              <a:t>A</a:t>
            </a:r>
            <a:r>
              <a:rPr lang="en-US" altLang="zh-CN" sz="2400" baseline="-25000" dirty="0"/>
              <a:t>k</a:t>
            </a:r>
            <a:r>
              <a:rPr lang="zh-CN" altLang="en-US" sz="2400" dirty="0"/>
              <a:t>。</a:t>
            </a:r>
          </a:p>
        </p:txBody>
      </p:sp>
      <p:graphicFrame>
        <p:nvGraphicFramePr>
          <p:cNvPr id="75780" name="Object 5"/>
          <p:cNvGraphicFramePr>
            <a:graphicFrameLocks noGrp="1" noChangeAspect="1"/>
          </p:cNvGraphicFramePr>
          <p:nvPr>
            <p:ph sz="half" idx="2"/>
          </p:nvPr>
        </p:nvGraphicFramePr>
        <p:xfrm>
          <a:off x="900113" y="2401888"/>
          <a:ext cx="7488237" cy="4070350"/>
        </p:xfrm>
        <a:graphic>
          <a:graphicData uri="http://schemas.openxmlformats.org/presentationml/2006/ole">
            <mc:AlternateContent xmlns:mc="http://schemas.openxmlformats.org/markup-compatibility/2006">
              <mc:Choice xmlns:v="urn:schemas-microsoft-com:vml" Requires="v">
                <p:oleObj spid="_x0000_s13350" name="公式" r:id="rId5" imgW="3784600" imgH="2057400" progId="Equation.3">
                  <p:embed/>
                </p:oleObj>
              </mc:Choice>
              <mc:Fallback>
                <p:oleObj name="公式" r:id="rId5" imgW="3784600" imgH="2057400" progId="Equation.3">
                  <p:embed/>
                  <p:pic>
                    <p:nvPicPr>
                      <p:cNvPr id="7578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401888"/>
                        <a:ext cx="7488237" cy="4070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544948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zh-CN" altLang="en-US" dirty="0"/>
              <a:t>错位排列的个数 </a:t>
            </a:r>
            <a:r>
              <a:rPr lang="en-US" altLang="zh-CN" dirty="0"/>
              <a:t>– </a:t>
            </a:r>
            <a:r>
              <a:rPr lang="zh-CN" altLang="en-US" dirty="0"/>
              <a:t>计算</a:t>
            </a:r>
          </a:p>
        </p:txBody>
      </p:sp>
      <p:graphicFrame>
        <p:nvGraphicFramePr>
          <p:cNvPr id="77826" name="Object 4"/>
          <p:cNvGraphicFramePr>
            <a:graphicFrameLocks noGrp="1" noChangeAspect="1"/>
          </p:cNvGraphicFramePr>
          <p:nvPr>
            <p:ph sz="half" idx="4294967295"/>
          </p:nvPr>
        </p:nvGraphicFramePr>
        <p:xfrm>
          <a:off x="395288" y="1700213"/>
          <a:ext cx="7878762" cy="4392612"/>
        </p:xfrm>
        <a:graphic>
          <a:graphicData uri="http://schemas.openxmlformats.org/presentationml/2006/ole">
            <mc:AlternateContent xmlns:mc="http://schemas.openxmlformats.org/markup-compatibility/2006">
              <mc:Choice xmlns:v="urn:schemas-microsoft-com:vml" Requires="v">
                <p:oleObj spid="_x0000_s14371" name="Equation" r:id="rId4" imgW="4191000" imgH="2336800" progId="Equation.3">
                  <p:embed/>
                </p:oleObj>
              </mc:Choice>
              <mc:Fallback>
                <p:oleObj name="Equation" r:id="rId4" imgW="4191000" imgH="2336800" progId="Equation.3">
                  <p:embed/>
                  <p:pic>
                    <p:nvPicPr>
                      <p:cNvPr id="778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700213"/>
                        <a:ext cx="7878762" cy="4392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7827" name="Line 7"/>
          <p:cNvSpPr>
            <a:spLocks noChangeShapeType="1"/>
          </p:cNvSpPr>
          <p:nvPr/>
        </p:nvSpPr>
        <p:spPr bwMode="auto">
          <a:xfrm>
            <a:off x="1735138" y="6151563"/>
            <a:ext cx="6337300" cy="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9" name="文本框 8">
            <a:extLst>
              <a:ext uri="{FF2B5EF4-FFF2-40B4-BE49-F238E27FC236}">
                <a16:creationId xmlns:a16="http://schemas.microsoft.com/office/drawing/2014/main" id="{F3FF1990-A735-DA4D-88FF-D7619A9221E0}"/>
              </a:ext>
            </a:extLst>
          </p:cNvPr>
          <p:cNvSpPr txBox="1"/>
          <p:nvPr/>
        </p:nvSpPr>
        <p:spPr>
          <a:xfrm flipH="1">
            <a:off x="3168978" y="4612318"/>
            <a:ext cx="144018" cy="216024"/>
          </a:xfrm>
          <a:prstGeom prst="rect">
            <a:avLst/>
          </a:prstGeom>
          <a:solidFill>
            <a:schemeClr val="bg1"/>
          </a:solidFill>
        </p:spPr>
        <p:txBody>
          <a:bodyPr wrap="square" lIns="0" tIns="0" rIns="0" bIns="0" rtlCol="0">
            <a:spAutoFit/>
          </a:bodyPr>
          <a:lstStyle/>
          <a:p>
            <a:r>
              <a:rPr kumimoji="1" lang="en-US" altLang="zh-CN" sz="1400" dirty="0">
                <a:latin typeface="Times New Roman" panose="02020603050405020304" pitchFamily="18" charset="0"/>
                <a:cs typeface="Times New Roman" panose="02020603050405020304" pitchFamily="18" charset="0"/>
              </a:rPr>
              <a:t>0</a:t>
            </a:r>
            <a:endParaRPr kumimoji="1" lang="zh-CN" altLang="en-US" sz="2400"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BF9D9C6F-FB6E-3A42-89D5-0ED7969E0F45}"/>
              </a:ext>
            </a:extLst>
          </p:cNvPr>
          <p:cNvSpPr txBox="1"/>
          <p:nvPr/>
        </p:nvSpPr>
        <p:spPr>
          <a:xfrm flipH="1">
            <a:off x="6398326" y="4604879"/>
            <a:ext cx="144018" cy="216024"/>
          </a:xfrm>
          <a:prstGeom prst="rect">
            <a:avLst/>
          </a:prstGeom>
          <a:solidFill>
            <a:schemeClr val="bg1"/>
          </a:solidFill>
        </p:spPr>
        <p:txBody>
          <a:bodyPr wrap="square" lIns="0" tIns="0" rIns="0" bIns="0" rtlCol="0">
            <a:spAutoFit/>
          </a:bodyPr>
          <a:lstStyle/>
          <a:p>
            <a:r>
              <a:rPr kumimoji="1" lang="en-US" altLang="zh-CN" sz="1400" dirty="0">
                <a:latin typeface="Times New Roman" panose="02020603050405020304" pitchFamily="18" charset="0"/>
                <a:cs typeface="Times New Roman" panose="02020603050405020304" pitchFamily="18" charset="0"/>
              </a:rPr>
              <a:t>0</a:t>
            </a:r>
            <a:endParaRPr kumimoji="1" lang="zh-CN" altLang="en-US" sz="24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A7DE652A-A174-C748-B14B-086CFBD11F0E}"/>
              </a:ext>
            </a:extLst>
          </p:cNvPr>
          <p:cNvSpPr txBox="1"/>
          <p:nvPr/>
        </p:nvSpPr>
        <p:spPr>
          <a:xfrm flipH="1">
            <a:off x="1371709" y="5474166"/>
            <a:ext cx="144018" cy="216024"/>
          </a:xfrm>
          <a:prstGeom prst="rect">
            <a:avLst/>
          </a:prstGeom>
          <a:solidFill>
            <a:schemeClr val="bg1"/>
          </a:solidFill>
        </p:spPr>
        <p:txBody>
          <a:bodyPr wrap="square" lIns="0" tIns="0" rIns="0" bIns="0" rtlCol="0">
            <a:spAutoFit/>
          </a:bodyPr>
          <a:lstStyle/>
          <a:p>
            <a:r>
              <a:rPr kumimoji="1" lang="en-US" altLang="zh-CN" sz="1400" dirty="0">
                <a:latin typeface="Times New Roman" panose="02020603050405020304" pitchFamily="18" charset="0"/>
                <a:cs typeface="Times New Roman" panose="02020603050405020304" pitchFamily="18" charset="0"/>
              </a:rPr>
              <a:t>0</a:t>
            </a:r>
            <a:endParaRPr kumimoji="1"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21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zh-CN" altLang="en-US" dirty="0"/>
              <a:t>计数基本原则</a:t>
            </a:r>
            <a:endParaRPr lang="en-US" altLang="zh-CN" dirty="0"/>
          </a:p>
        </p:txBody>
      </p:sp>
      <mc:AlternateContent xmlns:mc="http://schemas.openxmlformats.org/markup-compatibility/2006" xmlns:a14="http://schemas.microsoft.com/office/drawing/2010/main">
        <mc:Choice Requires="a14">
          <p:sp>
            <p:nvSpPr>
              <p:cNvPr id="77827" name="Rectangle 3"/>
              <p:cNvSpPr>
                <a:spLocks noGrp="1" noChangeArrowheads="1"/>
              </p:cNvSpPr>
              <p:nvPr>
                <p:ph idx="1"/>
              </p:nvPr>
            </p:nvSpPr>
            <p:spPr/>
            <p:txBody>
              <a:bodyPr>
                <a:normAutofit/>
              </a:bodyPr>
              <a:lstStyle/>
              <a:p>
                <a:r>
                  <a:rPr lang="zh-CN" altLang="en-US" sz="2800" b="1" dirty="0">
                    <a:solidFill>
                      <a:srgbClr val="0315BD"/>
                    </a:solidFill>
                  </a:rPr>
                  <a:t>乘法原则</a:t>
                </a:r>
                <a:endParaRPr lang="en-US" altLang="zh-CN" sz="2800" b="1" dirty="0">
                  <a:solidFill>
                    <a:srgbClr val="0315BD"/>
                  </a:solidFill>
                </a:endParaRPr>
              </a:p>
              <a:p>
                <a:pPr lvl="1"/>
                <a:r>
                  <a:rPr lang="zh-CN" altLang="en-US" sz="2400" dirty="0"/>
                  <a:t>做一件事有两个步骤，第一步有</a:t>
                </a:r>
                <a:r>
                  <a:rPr lang="en-US" altLang="zh-CN" sz="2400" dirty="0"/>
                  <a:t> </a:t>
                </a:r>
                <a:r>
                  <a:rPr lang="en-US" altLang="zh-CN" sz="2400" i="1" dirty="0"/>
                  <a:t>n</a:t>
                </a:r>
                <a:r>
                  <a:rPr lang="en-US" altLang="zh-CN" sz="2400" dirty="0"/>
                  <a:t> </a:t>
                </a:r>
                <a:r>
                  <a:rPr lang="zh-CN" altLang="en-US" sz="2400" dirty="0"/>
                  <a:t>种完成方式，第二步</a:t>
                </a:r>
                <a:r>
                  <a:rPr lang="en-US" altLang="zh-CN" sz="2400" dirty="0"/>
                  <a:t> </a:t>
                </a:r>
                <a:r>
                  <a:rPr lang="en-US" altLang="zh-CN" sz="2400" i="1" dirty="0"/>
                  <a:t>m</a:t>
                </a:r>
                <a:r>
                  <a:rPr lang="en-US" altLang="zh-CN" sz="2400" dirty="0"/>
                  <a:t> </a:t>
                </a:r>
                <a:r>
                  <a:rPr lang="zh-CN" altLang="en-US" sz="2400" dirty="0"/>
                  <a:t>种完成方式，则完成这件事情共有</a:t>
                </a:r>
                <a:r>
                  <a:rPr lang="en-US" altLang="zh-CN" sz="2400" dirty="0"/>
                  <a:t> </a:t>
                </a:r>
                <a:r>
                  <a:rPr lang="en-US" altLang="zh-CN" sz="2400" i="1" dirty="0" err="1"/>
                  <a:t>m</a:t>
                </a:r>
                <a:r>
                  <a:rPr lang="en-US" altLang="zh-CN" sz="2400" dirty="0" err="1"/>
                  <a:t>×</a:t>
                </a:r>
                <a:r>
                  <a:rPr lang="en-US" altLang="zh-CN" sz="2400" i="1" dirty="0" err="1"/>
                  <a:t>n</a:t>
                </a:r>
                <a:r>
                  <a:rPr lang="en-US" altLang="zh-CN" sz="2400" dirty="0"/>
                  <a:t> </a:t>
                </a:r>
                <a:r>
                  <a:rPr lang="zh-CN" altLang="en-US" sz="2400" dirty="0"/>
                  <a:t>种方法</a:t>
                </a:r>
              </a:p>
              <a:p>
                <a:pPr lvl="2"/>
                <a:r>
                  <a:rPr lang="zh-CN" altLang="en-US" sz="2000" dirty="0"/>
                  <a:t>例</a:t>
                </a:r>
                <a:r>
                  <a:rPr lang="en-US" altLang="zh-CN" sz="2000" dirty="0"/>
                  <a:t>:  </a:t>
                </a:r>
                <a:r>
                  <a:rPr lang="en-US" altLang="zh-CN" sz="2000" i="1" dirty="0"/>
                  <a:t>A</a:t>
                </a:r>
                <a:r>
                  <a:rPr lang="en-US" altLang="zh-CN" sz="2000" dirty="0"/>
                  <a:t> </a:t>
                </a:r>
                <a:r>
                  <a:rPr lang="zh-CN" altLang="en-US" sz="2000" dirty="0"/>
                  <a:t>是有限集合，</a:t>
                </a:r>
                <a:r>
                  <a:rPr lang="en-US" altLang="zh-CN" sz="2000" dirty="0"/>
                  <a:t> |</a:t>
                </a:r>
                <a:r>
                  <a:rPr lang="en-US" altLang="zh-CN" sz="2000" i="1" dirty="0"/>
                  <a:t>A</a:t>
                </a:r>
                <a:r>
                  <a:rPr lang="en-US" altLang="zh-CN" sz="2000" dirty="0"/>
                  <a:t>|=</a:t>
                </a:r>
                <a:r>
                  <a:rPr lang="en-US" altLang="zh-CN" sz="2000" i="1" dirty="0"/>
                  <a:t>n</a:t>
                </a:r>
                <a:r>
                  <a:rPr lang="en-US" altLang="zh-CN" sz="2000" dirty="0"/>
                  <a:t>.    </a:t>
                </a:r>
                <a:r>
                  <a:rPr lang="en-US" altLang="zh-CN" sz="2000" i="1" dirty="0"/>
                  <a:t>A</a:t>
                </a:r>
                <a:r>
                  <a:rPr lang="zh-CN" altLang="en-US" sz="2000" dirty="0"/>
                  <a:t>的幂集有几个元素？</a:t>
                </a:r>
                <a:endParaRPr lang="en-US" altLang="zh-CN" sz="2000" dirty="0"/>
              </a:p>
              <a:p>
                <a:pPr lvl="4"/>
                <a14:m>
                  <m:oMath xmlns:m="http://schemas.openxmlformats.org/officeDocument/2006/math">
                    <m:r>
                      <a:rPr lang="en-US" altLang="zh-CN" dirty="0" smtClean="0">
                        <a:latin typeface="Cambria Math" panose="02040503050406030204" pitchFamily="18" charset="0"/>
                      </a:rPr>
                      <m:t>𝑃</m:t>
                    </m:r>
                    <m:r>
                      <a:rPr lang="en-US" altLang="zh-CN" dirty="0" smtClean="0">
                        <a:latin typeface="Cambria Math" panose="02040503050406030204" pitchFamily="18" charset="0"/>
                      </a:rPr>
                      <m:t>(</m:t>
                    </m:r>
                    <m:r>
                      <a:rPr lang="en-US" altLang="zh-CN" dirty="0" smtClean="0">
                        <a:latin typeface="Cambria Math" panose="02040503050406030204" pitchFamily="18" charset="0"/>
                      </a:rPr>
                      <m:t>𝐴</m:t>
                    </m:r>
                    <m:r>
                      <a:rPr lang="en-US" altLang="zh-CN" dirty="0" smtClean="0">
                        <a:latin typeface="Cambria Math" panose="02040503050406030204" pitchFamily="18" charset="0"/>
                      </a:rPr>
                      <m:t>) = </m:t>
                    </m:r>
                    <m:sSup>
                      <m:sSupPr>
                        <m:ctrlPr>
                          <a:rPr lang="en-US" altLang="zh-CN" i="1" dirty="0" smtClean="0">
                            <a:latin typeface="Cambria Math" panose="02040503050406030204" pitchFamily="18" charset="0"/>
                          </a:rPr>
                        </m:ctrlPr>
                      </m:sSupPr>
                      <m:e>
                        <m:r>
                          <a:rPr lang="en-US" altLang="zh-CN" dirty="0" smtClean="0">
                            <a:latin typeface="Cambria Math" panose="02040503050406030204" pitchFamily="18" charset="0"/>
                          </a:rPr>
                          <m:t>2</m:t>
                        </m:r>
                      </m:e>
                      <m:sup>
                        <m:r>
                          <a:rPr lang="en-US" altLang="zh-CN" dirty="0" smtClean="0">
                            <a:latin typeface="Cambria Math" panose="02040503050406030204" pitchFamily="18" charset="0"/>
                          </a:rPr>
                          <m:t>𝑛</m:t>
                        </m:r>
                      </m:sup>
                    </m:sSup>
                  </m:oMath>
                </a14:m>
                <a:r>
                  <a:rPr lang="en-US" altLang="zh-CN" dirty="0"/>
                  <a:t>.   </a:t>
                </a:r>
              </a:p>
              <a:p>
                <a:pPr lvl="4"/>
                <a:endParaRPr lang="en-US" altLang="zh-CN" sz="1800" dirty="0"/>
              </a:p>
              <a:p>
                <a:r>
                  <a:rPr lang="zh-CN" altLang="en-US" sz="2800" b="1" dirty="0">
                    <a:solidFill>
                      <a:srgbClr val="0315BD"/>
                    </a:solidFill>
                  </a:rPr>
                  <a:t>加法原则</a:t>
                </a:r>
              </a:p>
              <a:p>
                <a:pPr lvl="1"/>
                <a:r>
                  <a:rPr lang="zh-CN" altLang="en-US" sz="2400" dirty="0"/>
                  <a:t>一件事情有两种做法，第一种做法有</a:t>
                </a:r>
                <a:r>
                  <a:rPr lang="en-US" altLang="zh-CN" sz="2400" i="1" dirty="0"/>
                  <a:t>n</a:t>
                </a:r>
                <a:r>
                  <a:rPr lang="zh-CN" altLang="en-US" sz="2400" dirty="0"/>
                  <a:t>种方式，第二种做法有</a:t>
                </a:r>
                <a:r>
                  <a:rPr lang="en-US" altLang="zh-CN" sz="2400" i="1" dirty="0"/>
                  <a:t>m</a:t>
                </a:r>
                <a:r>
                  <a:rPr lang="zh-CN" altLang="en-US" sz="2400" dirty="0"/>
                  <a:t>种方式，则完成这件事情共有</a:t>
                </a:r>
                <a:r>
                  <a:rPr lang="en-US" altLang="zh-CN" sz="2400" i="1" dirty="0"/>
                  <a:t>m</a:t>
                </a:r>
                <a:r>
                  <a:rPr lang="zh-CN" altLang="en-US" sz="2400" dirty="0"/>
                  <a:t>＋</a:t>
                </a:r>
                <a:r>
                  <a:rPr lang="en-US" altLang="zh-CN" sz="2400" i="1" dirty="0"/>
                  <a:t>n</a:t>
                </a:r>
                <a:r>
                  <a:rPr lang="zh-CN" altLang="en-US" sz="2400" dirty="0"/>
                  <a:t>种方法</a:t>
                </a:r>
              </a:p>
              <a:p>
                <a:pPr lvl="2"/>
                <a:r>
                  <a:rPr lang="zh-CN" altLang="en-US" sz="2000" dirty="0"/>
                  <a:t>例</a:t>
                </a:r>
                <a:r>
                  <a:rPr lang="en-US" altLang="zh-CN" sz="2000" dirty="0"/>
                  <a:t>:</a:t>
                </a:r>
                <a:r>
                  <a:rPr lang="zh-CN" altLang="en-US" sz="2000" dirty="0"/>
                  <a:t> 含数字</a:t>
                </a:r>
                <a:r>
                  <a:rPr lang="en-US" altLang="zh-CN" sz="2000" dirty="0"/>
                  <a:t>1</a:t>
                </a:r>
                <a:r>
                  <a:rPr lang="zh-CN" altLang="en-US" sz="2000" dirty="0"/>
                  <a:t>的小于</a:t>
                </a:r>
                <a:r>
                  <a:rPr lang="en-US" altLang="zh-CN" sz="2000" dirty="0"/>
                  <a:t>10000</a:t>
                </a:r>
                <a:r>
                  <a:rPr lang="zh-CN" altLang="en-US" sz="2000" dirty="0"/>
                  <a:t>的正整数个数</a:t>
                </a:r>
                <a:r>
                  <a:rPr lang="en-US" altLang="zh-CN" sz="2000" dirty="0"/>
                  <a:t>?</a:t>
                </a:r>
                <a:endParaRPr lang="zh-CN" altLang="en-US" sz="2000" dirty="0"/>
              </a:p>
            </p:txBody>
          </p:sp>
        </mc:Choice>
        <mc:Fallback xmlns="">
          <p:sp>
            <p:nvSpPr>
              <p:cNvPr id="77827" name="Rectangle 3"/>
              <p:cNvSpPr>
                <a:spLocks noGrp="1" noRot="1" noChangeAspect="1" noMove="1" noResize="1" noEditPoints="1" noAdjustHandles="1" noChangeArrowheads="1" noChangeShapeType="1" noTextEdit="1"/>
              </p:cNvSpPr>
              <p:nvPr>
                <p:ph idx="1"/>
              </p:nvPr>
            </p:nvSpPr>
            <p:spPr>
              <a:blipFill>
                <a:blip r:embed="rId3"/>
                <a:stretch>
                  <a:fillRect l="-617" t="-1719" r="-61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37465E8-886C-EF49-9DC2-55CCB6FE7047}"/>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FF16A2EA-B7A8-B648-9667-F33230AB9ECA}"/>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389627B0-80CB-3448-BDD2-0EC7F7E0F317}"/>
              </a:ext>
            </a:extLst>
          </p:cNvPr>
          <p:cNvSpPr>
            <a:spLocks noGrp="1"/>
          </p:cNvSpPr>
          <p:nvPr>
            <p:ph type="sldNum" sz="quarter" idx="4"/>
          </p:nvPr>
        </p:nvSpPr>
        <p:spPr/>
        <p:txBody>
          <a:bodyPr/>
          <a:lstStyle/>
          <a:p>
            <a:fld id="{EF2CBC89-708E-48CD-BCD6-CCB7D6409EDD}" type="slidenum">
              <a:rPr lang="en-US" altLang="zh-CN" smtClean="0"/>
              <a:pPr/>
              <a:t>4</a:t>
            </a:fld>
            <a:endParaRPr lang="en-US" altLang="zh-CN" dirty="0"/>
          </a:p>
        </p:txBody>
      </p:sp>
    </p:spTree>
    <p:extLst>
      <p:ext uri="{BB962C8B-B14F-4D97-AF65-F5344CB8AC3E}">
        <p14:creationId xmlns:p14="http://schemas.microsoft.com/office/powerpoint/2010/main" val="1945532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EAA836-30D6-EC40-BA05-8E025DA50BCD}"/>
              </a:ext>
            </a:extLst>
          </p:cNvPr>
          <p:cNvSpPr>
            <a:spLocks noGrp="1"/>
          </p:cNvSpPr>
          <p:nvPr>
            <p:ph type="title"/>
          </p:nvPr>
        </p:nvSpPr>
        <p:spPr/>
        <p:txBody>
          <a:bodyPr/>
          <a:lstStyle/>
          <a:p>
            <a:r>
              <a:rPr lang="zh-CN" altLang="en-US" dirty="0"/>
              <a:t>错位排列的应用</a:t>
            </a:r>
            <a:endParaRPr kumimoji="1" lang="zh-CN" altLang="en-US" dirty="0"/>
          </a:p>
        </p:txBody>
      </p:sp>
      <p:sp>
        <p:nvSpPr>
          <p:cNvPr id="6" name="内容占位符 5">
            <a:extLst>
              <a:ext uri="{FF2B5EF4-FFF2-40B4-BE49-F238E27FC236}">
                <a16:creationId xmlns:a16="http://schemas.microsoft.com/office/drawing/2014/main" id="{DF6AE301-EFD3-3A4D-B584-3D20E77E1EDC}"/>
              </a:ext>
            </a:extLst>
          </p:cNvPr>
          <p:cNvSpPr>
            <a:spLocks noGrp="1"/>
          </p:cNvSpPr>
          <p:nvPr>
            <p:ph idx="1"/>
          </p:nvPr>
        </p:nvSpPr>
        <p:spPr/>
        <p:txBody>
          <a:bodyPr/>
          <a:lstStyle/>
          <a:p>
            <a:r>
              <a:rPr lang="zh-CN" altLang="en-US" sz="2800" dirty="0"/>
              <a:t>回到开头的问题</a:t>
            </a:r>
            <a:r>
              <a:rPr lang="en-US" altLang="zh-CN" sz="2800" dirty="0"/>
              <a:t>:</a:t>
            </a:r>
          </a:p>
          <a:p>
            <a:pPr lvl="1"/>
            <a:r>
              <a:rPr lang="zh-CN" altLang="en-US" sz="2400" dirty="0"/>
              <a:t>例</a:t>
            </a:r>
            <a:r>
              <a:rPr lang="en-US" altLang="zh-CN" sz="2400" dirty="0"/>
              <a:t>:</a:t>
            </a:r>
            <a:r>
              <a:rPr lang="zh-CN" altLang="en-US" sz="2400" dirty="0"/>
              <a:t> 四人互换礼物</a:t>
            </a:r>
            <a:r>
              <a:rPr lang="en-US" altLang="zh-CN" sz="2400" dirty="0"/>
              <a:t>,</a:t>
            </a:r>
            <a:r>
              <a:rPr lang="zh-CN" altLang="en-US" sz="2400" dirty="0"/>
              <a:t> 每人一件</a:t>
            </a:r>
            <a:r>
              <a:rPr lang="en-US" altLang="zh-CN" sz="2400" dirty="0"/>
              <a:t>,</a:t>
            </a:r>
            <a:r>
              <a:rPr lang="zh-CN" altLang="en-US" sz="2400" dirty="0"/>
              <a:t> 不拿自己的</a:t>
            </a:r>
            <a:r>
              <a:rPr lang="en-US" altLang="zh-CN" sz="2400" dirty="0"/>
              <a:t>,</a:t>
            </a:r>
            <a:r>
              <a:rPr lang="zh-CN" altLang="en-US" sz="2400" dirty="0"/>
              <a:t> 几种换法</a:t>
            </a:r>
            <a:r>
              <a:rPr lang="en-US" altLang="zh-CN" sz="2400" dirty="0"/>
              <a:t>?</a:t>
            </a:r>
          </a:p>
          <a:p>
            <a:endParaRPr kumimoji="1" lang="zh-CN" altLang="en-US" dirty="0"/>
          </a:p>
        </p:txBody>
      </p:sp>
      <p:sp>
        <p:nvSpPr>
          <p:cNvPr id="3" name="日期占位符 2">
            <a:extLst>
              <a:ext uri="{FF2B5EF4-FFF2-40B4-BE49-F238E27FC236}">
                <a16:creationId xmlns:a16="http://schemas.microsoft.com/office/drawing/2014/main" id="{38EE4063-3CC9-5A49-8EA7-C65C15122CE5}"/>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4" name="页脚占位符 3">
            <a:extLst>
              <a:ext uri="{FF2B5EF4-FFF2-40B4-BE49-F238E27FC236}">
                <a16:creationId xmlns:a16="http://schemas.microsoft.com/office/drawing/2014/main" id="{E2C25687-7500-5A49-936C-6DD1F1A66C75}"/>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E4FDBEF2-B1FB-064E-B584-539BFCCE166C}"/>
              </a:ext>
            </a:extLst>
          </p:cNvPr>
          <p:cNvSpPr>
            <a:spLocks noGrp="1"/>
          </p:cNvSpPr>
          <p:nvPr>
            <p:ph type="sldNum" sz="quarter" idx="4"/>
          </p:nvPr>
        </p:nvSpPr>
        <p:spPr/>
        <p:txBody>
          <a:bodyPr/>
          <a:lstStyle/>
          <a:p>
            <a:fld id="{EF2CBC89-708E-48CD-BCD6-CCB7D6409EDD}" type="slidenum">
              <a:rPr lang="en-US" altLang="zh-CN" smtClean="0"/>
              <a:pPr/>
              <a:t>40</a:t>
            </a:fld>
            <a:endParaRPr lang="en-US" altLang="zh-CN" dirty="0"/>
          </a:p>
        </p:txBody>
      </p:sp>
    </p:spTree>
    <p:extLst>
      <p:ext uri="{BB962C8B-B14F-4D97-AF65-F5344CB8AC3E}">
        <p14:creationId xmlns:p14="http://schemas.microsoft.com/office/powerpoint/2010/main" val="2321226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AB8A9FB2-3912-014C-A84A-A02DF98A4371}"/>
              </a:ext>
            </a:extLst>
          </p:cNvPr>
          <p:cNvSpPr>
            <a:spLocks noGrp="1"/>
          </p:cNvSpPr>
          <p:nvPr>
            <p:ph type="title"/>
          </p:nvPr>
        </p:nvSpPr>
        <p:spPr/>
        <p:txBody>
          <a:bodyPr/>
          <a:lstStyle/>
          <a:p>
            <a:r>
              <a:rPr kumimoji="1" lang="zh-CN" altLang="en-US" dirty="0"/>
              <a:t>小结</a:t>
            </a:r>
          </a:p>
        </p:txBody>
      </p:sp>
      <p:sp>
        <p:nvSpPr>
          <p:cNvPr id="8" name="内容占位符 7">
            <a:extLst>
              <a:ext uri="{FF2B5EF4-FFF2-40B4-BE49-F238E27FC236}">
                <a16:creationId xmlns:a16="http://schemas.microsoft.com/office/drawing/2014/main" id="{CF8A6578-CE2E-704D-BC59-21C78DC69532}"/>
              </a:ext>
            </a:extLst>
          </p:cNvPr>
          <p:cNvSpPr>
            <a:spLocks noGrp="1"/>
          </p:cNvSpPr>
          <p:nvPr>
            <p:ph idx="1"/>
          </p:nvPr>
        </p:nvSpPr>
        <p:spPr/>
        <p:txBody>
          <a:bodyPr/>
          <a:lstStyle/>
          <a:p>
            <a:r>
              <a:rPr kumimoji="1" lang="zh-CN" altLang="en-US" dirty="0"/>
              <a:t>计数的基本要求</a:t>
            </a:r>
            <a:r>
              <a:rPr kumimoji="1" lang="en-US" altLang="zh-CN" dirty="0"/>
              <a:t>:</a:t>
            </a:r>
            <a:r>
              <a:rPr kumimoji="1" lang="zh-CN" altLang="en-US" dirty="0"/>
              <a:t>“不重复</a:t>
            </a:r>
            <a:r>
              <a:rPr kumimoji="1" lang="en-US" altLang="zh-CN" dirty="0"/>
              <a:t>,</a:t>
            </a:r>
            <a:r>
              <a:rPr kumimoji="1" lang="zh-CN" altLang="en-US" dirty="0"/>
              <a:t> 不遗漏”</a:t>
            </a:r>
            <a:endParaRPr kumimoji="1" lang="en-US" altLang="zh-CN" dirty="0"/>
          </a:p>
          <a:p>
            <a:endParaRPr kumimoji="1" lang="en-US" altLang="zh-CN" dirty="0"/>
          </a:p>
          <a:p>
            <a:r>
              <a:rPr lang="zh-CN" altLang="en-US" dirty="0"/>
              <a:t>加法原理、乘法原理、排列组合、容斥原理</a:t>
            </a:r>
            <a:endParaRPr lang="en-US" altLang="zh-CN" dirty="0"/>
          </a:p>
          <a:p>
            <a:endParaRPr kumimoji="1" lang="en-US" altLang="zh-CN" dirty="0"/>
          </a:p>
          <a:p>
            <a:r>
              <a:rPr lang="zh-CN" altLang="en-US" dirty="0"/>
              <a:t>不同方式计数及二</a:t>
            </a:r>
            <a:r>
              <a:rPr lang="en-US" altLang="zh-CN" dirty="0"/>
              <a:t>(</a:t>
            </a:r>
            <a:r>
              <a:rPr lang="zh-CN" altLang="en-US" dirty="0"/>
              <a:t>多</a:t>
            </a:r>
            <a:r>
              <a:rPr lang="en-US" altLang="zh-CN" dirty="0"/>
              <a:t>)</a:t>
            </a:r>
            <a:r>
              <a:rPr lang="zh-CN" altLang="en-US" dirty="0"/>
              <a:t>项式系数的灵活应用 </a:t>
            </a:r>
            <a:endParaRPr lang="en-US" altLang="zh-CN" dirty="0"/>
          </a:p>
          <a:p>
            <a:endParaRPr kumimoji="1" lang="en-US" altLang="zh-CN" dirty="0"/>
          </a:p>
          <a:p>
            <a:r>
              <a:rPr kumimoji="1" lang="zh-CN" altLang="en-US" dirty="0"/>
              <a:t>带重复元素的排列组合的基本技巧</a:t>
            </a:r>
          </a:p>
        </p:txBody>
      </p:sp>
      <p:sp>
        <p:nvSpPr>
          <p:cNvPr id="4" name="日期占位符 3">
            <a:extLst>
              <a:ext uri="{FF2B5EF4-FFF2-40B4-BE49-F238E27FC236}">
                <a16:creationId xmlns:a16="http://schemas.microsoft.com/office/drawing/2014/main" id="{3BF5366D-BFAF-224C-AD9F-0D10069BDAB2}"/>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391FEAC8-A99E-E841-8F84-C20F316886B2}"/>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89E2A85F-AA84-C744-A150-8A2946FF2F8C}"/>
              </a:ext>
            </a:extLst>
          </p:cNvPr>
          <p:cNvSpPr>
            <a:spLocks noGrp="1"/>
          </p:cNvSpPr>
          <p:nvPr>
            <p:ph type="sldNum" sz="quarter" idx="4"/>
          </p:nvPr>
        </p:nvSpPr>
        <p:spPr/>
        <p:txBody>
          <a:bodyPr/>
          <a:lstStyle/>
          <a:p>
            <a:fld id="{EF2CBC89-708E-48CD-BCD6-CCB7D6409EDD}" type="slidenum">
              <a:rPr lang="en-US" altLang="zh-CN" smtClean="0"/>
              <a:pPr/>
              <a:t>41</a:t>
            </a:fld>
            <a:endParaRPr lang="en-US" altLang="zh-CN" dirty="0"/>
          </a:p>
        </p:txBody>
      </p:sp>
    </p:spTree>
    <p:extLst>
      <p:ext uri="{BB962C8B-B14F-4D97-AF65-F5344CB8AC3E}">
        <p14:creationId xmlns:p14="http://schemas.microsoft.com/office/powerpoint/2010/main" val="95483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CEC579-0EC7-1C4E-BE6E-A086CAC153CA}"/>
              </a:ext>
            </a:extLst>
          </p:cNvPr>
          <p:cNvSpPr>
            <a:spLocks noGrp="1"/>
          </p:cNvSpPr>
          <p:nvPr>
            <p:ph type="title"/>
          </p:nvPr>
        </p:nvSpPr>
        <p:spPr/>
        <p:txBody>
          <a:bodyPr/>
          <a:lstStyle/>
          <a:p>
            <a:r>
              <a:rPr lang="zh-CN" altLang="en-US" dirty="0"/>
              <a:t>计数基本原则</a:t>
            </a:r>
          </a:p>
        </p:txBody>
      </p:sp>
      <p:sp>
        <p:nvSpPr>
          <p:cNvPr id="3" name="内容占位符 2">
            <a:extLst>
              <a:ext uri="{FF2B5EF4-FFF2-40B4-BE49-F238E27FC236}">
                <a16:creationId xmlns:a16="http://schemas.microsoft.com/office/drawing/2014/main" id="{8C379843-1E28-6B43-8E34-54B9ED68EAF7}"/>
              </a:ext>
            </a:extLst>
          </p:cNvPr>
          <p:cNvSpPr>
            <a:spLocks noGrp="1"/>
          </p:cNvSpPr>
          <p:nvPr>
            <p:ph idx="1"/>
          </p:nvPr>
        </p:nvSpPr>
        <p:spPr/>
        <p:txBody>
          <a:bodyPr/>
          <a:lstStyle/>
          <a:p>
            <a:r>
              <a:rPr lang="zh-CN" altLang="en-US" sz="2800" dirty="0"/>
              <a:t>不重复</a:t>
            </a:r>
            <a:r>
              <a:rPr lang="en-US" altLang="zh-CN" sz="2800" dirty="0"/>
              <a:t>,</a:t>
            </a:r>
            <a:r>
              <a:rPr lang="zh-CN" altLang="en-US" sz="2800" dirty="0"/>
              <a:t> 不遗漏</a:t>
            </a:r>
            <a:r>
              <a:rPr lang="en-US" altLang="zh-CN" sz="2800" dirty="0"/>
              <a:t>.</a:t>
            </a:r>
            <a:r>
              <a:rPr lang="zh-CN" altLang="en-US" sz="2800" dirty="0"/>
              <a:t> </a:t>
            </a:r>
            <a:endParaRPr lang="en-US" altLang="zh-CN" sz="2800" dirty="0"/>
          </a:p>
          <a:p>
            <a:pPr lvl="1"/>
            <a:r>
              <a:rPr lang="zh-CN" altLang="en-US" sz="2400" dirty="0"/>
              <a:t>例</a:t>
            </a:r>
            <a:r>
              <a:rPr lang="en-US" altLang="zh-CN" sz="2400" dirty="0"/>
              <a:t>:</a:t>
            </a:r>
            <a:r>
              <a:rPr lang="zh-CN" altLang="en-US" sz="2400" dirty="0"/>
              <a:t> 四人互换礼物</a:t>
            </a:r>
            <a:r>
              <a:rPr lang="en-US" altLang="zh-CN" sz="2400" dirty="0"/>
              <a:t>,</a:t>
            </a:r>
            <a:r>
              <a:rPr lang="zh-CN" altLang="en-US" sz="2400" dirty="0"/>
              <a:t> 每人一件</a:t>
            </a:r>
            <a:r>
              <a:rPr lang="en-US" altLang="zh-CN" sz="2400" dirty="0"/>
              <a:t>,</a:t>
            </a:r>
            <a:r>
              <a:rPr lang="zh-CN" altLang="en-US" sz="2400" dirty="0"/>
              <a:t> 不拿自己的</a:t>
            </a:r>
            <a:r>
              <a:rPr lang="en-US" altLang="zh-CN" sz="2400" dirty="0"/>
              <a:t>,</a:t>
            </a:r>
            <a:r>
              <a:rPr lang="zh-CN" altLang="en-US" sz="2400" dirty="0"/>
              <a:t> 几种换法</a:t>
            </a:r>
            <a:r>
              <a:rPr lang="en-US" altLang="zh-CN" sz="2400" dirty="0"/>
              <a:t>?</a:t>
            </a:r>
          </a:p>
        </p:txBody>
      </p:sp>
      <p:sp>
        <p:nvSpPr>
          <p:cNvPr id="4" name="日期占位符 3">
            <a:extLst>
              <a:ext uri="{FF2B5EF4-FFF2-40B4-BE49-F238E27FC236}">
                <a16:creationId xmlns:a16="http://schemas.microsoft.com/office/drawing/2014/main" id="{9DF35485-2D23-C247-A432-67CC7DCFC649}"/>
              </a:ext>
            </a:extLst>
          </p:cNvPr>
          <p:cNvSpPr>
            <a:spLocks noGrp="1"/>
          </p:cNvSpPr>
          <p:nvPr>
            <p:ph type="dt" sz="half" idx="2"/>
          </p:nvPr>
        </p:nvSpPr>
        <p:spPr/>
        <p:txBody>
          <a:bodyPr/>
          <a:lstStyle/>
          <a:p>
            <a:r>
              <a:rPr lang="en-US" altLang="zh-CN" dirty="0"/>
              <a:t>2022</a:t>
            </a:r>
            <a:r>
              <a:rPr lang="zh-CN" altLang="en-US" dirty="0"/>
              <a:t>年</a:t>
            </a:r>
            <a:r>
              <a:rPr lang="en-US" altLang="zh-CN" dirty="0"/>
              <a:t>3</a:t>
            </a:r>
            <a:r>
              <a:rPr lang="zh-CN" altLang="en-US" dirty="0"/>
              <a:t>月</a:t>
            </a:r>
          </a:p>
        </p:txBody>
      </p:sp>
      <p:sp>
        <p:nvSpPr>
          <p:cNvPr id="5" name="页脚占位符 4">
            <a:extLst>
              <a:ext uri="{FF2B5EF4-FFF2-40B4-BE49-F238E27FC236}">
                <a16:creationId xmlns:a16="http://schemas.microsoft.com/office/drawing/2014/main" id="{157D9C92-D878-8E43-BBCB-74A60591D9BE}"/>
              </a:ext>
            </a:extLst>
          </p:cNvPr>
          <p:cNvSpPr>
            <a:spLocks noGrp="1"/>
          </p:cNvSpPr>
          <p:nvPr>
            <p:ph type="ftr" sz="quarter" idx="3"/>
          </p:nvPr>
        </p:nvSpPr>
        <p:spPr/>
        <p:txBody>
          <a:bodyPr/>
          <a:lstStyle/>
          <a:p>
            <a:r>
              <a:rPr lang="zh-CN" altLang="en-US" dirty="0"/>
              <a:t>本投影片及相应音视频仅供修读本课程同学使用</a:t>
            </a:r>
          </a:p>
        </p:txBody>
      </p:sp>
      <p:sp>
        <p:nvSpPr>
          <p:cNvPr id="6" name="灯片编号占位符 5">
            <a:extLst>
              <a:ext uri="{FF2B5EF4-FFF2-40B4-BE49-F238E27FC236}">
                <a16:creationId xmlns:a16="http://schemas.microsoft.com/office/drawing/2014/main" id="{1CE2CA53-91E5-294B-AA20-C89B913762B6}"/>
              </a:ext>
            </a:extLst>
          </p:cNvPr>
          <p:cNvSpPr>
            <a:spLocks noGrp="1"/>
          </p:cNvSpPr>
          <p:nvPr>
            <p:ph type="sldNum" sz="quarter" idx="4"/>
          </p:nvPr>
        </p:nvSpPr>
        <p:spPr/>
        <p:txBody>
          <a:bodyPr/>
          <a:lstStyle/>
          <a:p>
            <a:fld id="{EF2CBC89-708E-48CD-BCD6-CCB7D6409EDD}" type="slidenum">
              <a:rPr lang="en-US" altLang="zh-CN" smtClean="0"/>
              <a:pPr/>
              <a:t>5</a:t>
            </a:fld>
            <a:endParaRPr lang="en-US" altLang="zh-CN" dirty="0"/>
          </a:p>
        </p:txBody>
      </p:sp>
    </p:spTree>
    <p:extLst>
      <p:ext uri="{BB962C8B-B14F-4D97-AF65-F5344CB8AC3E}">
        <p14:creationId xmlns:p14="http://schemas.microsoft.com/office/powerpoint/2010/main" val="345679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zh-CN" altLang="en-US"/>
              <a:t>排列</a:t>
            </a:r>
            <a:endParaRPr lang="en-US" altLang="zh-CN"/>
          </a:p>
        </p:txBody>
      </p:sp>
      <p:sp>
        <p:nvSpPr>
          <p:cNvPr id="43010" name="Rectangle 3"/>
          <p:cNvSpPr>
            <a:spLocks noGrp="1" noChangeArrowheads="1"/>
          </p:cNvSpPr>
          <p:nvPr>
            <p:ph idx="1"/>
          </p:nvPr>
        </p:nvSpPr>
        <p:spPr/>
        <p:txBody>
          <a:bodyPr/>
          <a:lstStyle/>
          <a:p>
            <a:r>
              <a:rPr lang="zh-CN" altLang="en-US" dirty="0"/>
              <a:t>考察有</a:t>
            </a:r>
            <a:r>
              <a:rPr lang="en-US" altLang="zh-CN" dirty="0"/>
              <a:t> </a:t>
            </a:r>
            <a:r>
              <a:rPr lang="en-US" altLang="zh-CN" i="1" dirty="0"/>
              <a:t>n</a:t>
            </a:r>
            <a:r>
              <a:rPr lang="en-US" altLang="zh-CN" dirty="0"/>
              <a:t> </a:t>
            </a:r>
            <a:r>
              <a:rPr lang="zh-CN" altLang="en-US" dirty="0"/>
              <a:t>个元素的集合，有多少种不同的有序遍历？</a:t>
            </a:r>
            <a:endParaRPr lang="en-US" altLang="zh-CN" dirty="0"/>
          </a:p>
          <a:p>
            <a:pPr lvl="1"/>
            <a:r>
              <a:rPr lang="en-US" altLang="zh-CN" i="1" dirty="0"/>
              <a:t>n</a:t>
            </a:r>
            <a:r>
              <a:rPr lang="en-US" altLang="zh-CN" dirty="0"/>
              <a:t>!</a:t>
            </a:r>
          </a:p>
          <a:p>
            <a:r>
              <a:rPr lang="zh-CN" altLang="en-US" dirty="0"/>
              <a:t>考察有</a:t>
            </a:r>
            <a:r>
              <a:rPr lang="en-US" altLang="zh-CN" dirty="0"/>
              <a:t> </a:t>
            </a:r>
            <a:r>
              <a:rPr lang="en-US" altLang="zh-CN" i="1" dirty="0"/>
              <a:t>n</a:t>
            </a:r>
            <a:r>
              <a:rPr lang="en-US" altLang="zh-CN" dirty="0"/>
              <a:t> </a:t>
            </a:r>
            <a:r>
              <a:rPr lang="zh-CN" altLang="en-US" dirty="0"/>
              <a:t>个元素的集合，有序取出</a:t>
            </a:r>
            <a:r>
              <a:rPr lang="en-US" altLang="zh-CN" dirty="0"/>
              <a:t> </a:t>
            </a:r>
            <a:r>
              <a:rPr lang="en-US" altLang="zh-CN" i="1" dirty="0"/>
              <a:t>r</a:t>
            </a:r>
            <a:r>
              <a:rPr lang="en-US" altLang="zh-CN" dirty="0"/>
              <a:t> </a:t>
            </a:r>
            <a:r>
              <a:rPr lang="zh-CN" altLang="en-US" dirty="0"/>
              <a:t>个元素</a:t>
            </a:r>
            <a:r>
              <a:rPr lang="en-US" altLang="zh-CN" dirty="0"/>
              <a:t>,</a:t>
            </a:r>
            <a:r>
              <a:rPr lang="zh-CN" altLang="en-US" dirty="0"/>
              <a:t>元素不重复，有多少种可能的取法？（即</a:t>
            </a:r>
            <a:r>
              <a:rPr lang="en-US" altLang="zh-CN" i="1" dirty="0"/>
              <a:t>n</a:t>
            </a:r>
            <a:r>
              <a:rPr lang="zh-CN" altLang="en-US" dirty="0"/>
              <a:t>个元素的</a:t>
            </a:r>
            <a:r>
              <a:rPr lang="en-US" altLang="zh-CN" dirty="0"/>
              <a:t> </a:t>
            </a:r>
            <a:r>
              <a:rPr lang="en-US" altLang="zh-CN" b="1" i="1" dirty="0">
                <a:solidFill>
                  <a:srgbClr val="0315BD"/>
                </a:solidFill>
              </a:rPr>
              <a:t>r</a:t>
            </a:r>
            <a:r>
              <a:rPr lang="en-US" altLang="zh-CN" b="1" dirty="0">
                <a:solidFill>
                  <a:srgbClr val="0315BD"/>
                </a:solidFill>
              </a:rPr>
              <a:t>-</a:t>
            </a:r>
            <a:r>
              <a:rPr lang="zh-CN" altLang="en-US" b="1" dirty="0">
                <a:solidFill>
                  <a:srgbClr val="0315BD"/>
                </a:solidFill>
              </a:rPr>
              <a:t>排列</a:t>
            </a:r>
            <a:r>
              <a:rPr lang="en-US" altLang="zh-CN" b="1" dirty="0">
                <a:solidFill>
                  <a:srgbClr val="0315BD"/>
                </a:solidFill>
              </a:rPr>
              <a:t> </a:t>
            </a:r>
            <a:r>
              <a:rPr lang="zh-CN" altLang="en-US" dirty="0"/>
              <a:t>有多少个？）</a:t>
            </a:r>
            <a:endParaRPr lang="en-US" altLang="zh-CN" dirty="0"/>
          </a:p>
        </p:txBody>
      </p:sp>
      <p:sp>
        <p:nvSpPr>
          <p:cNvPr id="43011" name="TextBox 3"/>
          <p:cNvSpPr txBox="1">
            <a:spLocks noChangeArrowheads="1"/>
          </p:cNvSpPr>
          <p:nvPr/>
        </p:nvSpPr>
        <p:spPr bwMode="auto">
          <a:xfrm>
            <a:off x="1331913" y="5732463"/>
            <a:ext cx="63277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cs typeface="宋体" charset="0"/>
              </a:defRPr>
            </a:lvl2pPr>
            <a:lvl3pPr marL="1143000" indent="-228600">
              <a:defRPr kumimoji="1" sz="2400">
                <a:solidFill>
                  <a:schemeClr val="tx1"/>
                </a:solidFill>
                <a:latin typeface="Arial" charset="0"/>
                <a:ea typeface="宋体" charset="0"/>
                <a:cs typeface="宋体" charset="0"/>
              </a:defRPr>
            </a:lvl3pPr>
            <a:lvl4pPr marL="1600200" indent="-228600">
              <a:defRPr kumimoji="1" sz="2400">
                <a:solidFill>
                  <a:schemeClr val="tx1"/>
                </a:solidFill>
                <a:latin typeface="Arial" charset="0"/>
                <a:ea typeface="宋体" charset="0"/>
                <a:cs typeface="宋体" charset="0"/>
              </a:defRPr>
            </a:lvl4pPr>
            <a:lvl5pPr marL="2057400" indent="-228600">
              <a:defRPr kumimoji="1" sz="2400">
                <a:solidFill>
                  <a:schemeClr val="tx1"/>
                </a:solidFill>
                <a:latin typeface="Arial" charset="0"/>
                <a:ea typeface="宋体" charset="0"/>
                <a:cs typeface="宋体" charset="0"/>
              </a:defRPr>
            </a:lvl5pPr>
            <a:lvl6pPr marL="2514600" indent="-228600" fontAlgn="base">
              <a:spcBef>
                <a:spcPct val="0"/>
              </a:spcBef>
              <a:spcAft>
                <a:spcPct val="0"/>
              </a:spcAft>
              <a:defRPr kumimoji="1" sz="2400">
                <a:solidFill>
                  <a:schemeClr val="tx1"/>
                </a:solidFill>
                <a:latin typeface="Arial" charset="0"/>
                <a:ea typeface="宋体" charset="0"/>
                <a:cs typeface="宋体" charset="0"/>
              </a:defRPr>
            </a:lvl6pPr>
            <a:lvl7pPr marL="2971800" indent="-228600" fontAlgn="base">
              <a:spcBef>
                <a:spcPct val="0"/>
              </a:spcBef>
              <a:spcAft>
                <a:spcPct val="0"/>
              </a:spcAft>
              <a:defRPr kumimoji="1" sz="2400">
                <a:solidFill>
                  <a:schemeClr val="tx1"/>
                </a:solidFill>
                <a:latin typeface="Arial" charset="0"/>
                <a:ea typeface="宋体" charset="0"/>
                <a:cs typeface="宋体" charset="0"/>
              </a:defRPr>
            </a:lvl7pPr>
            <a:lvl8pPr marL="3429000" indent="-228600" fontAlgn="base">
              <a:spcBef>
                <a:spcPct val="0"/>
              </a:spcBef>
              <a:spcAft>
                <a:spcPct val="0"/>
              </a:spcAft>
              <a:defRPr kumimoji="1" sz="2400">
                <a:solidFill>
                  <a:schemeClr val="tx1"/>
                </a:solidFill>
                <a:latin typeface="Arial" charset="0"/>
                <a:ea typeface="宋体" charset="0"/>
                <a:cs typeface="宋体" charset="0"/>
              </a:defRPr>
            </a:lvl8pPr>
            <a:lvl9pPr marL="3886200" indent="-228600" fontAlgn="base">
              <a:spcBef>
                <a:spcPct val="0"/>
              </a:spcBef>
              <a:spcAft>
                <a:spcPct val="0"/>
              </a:spcAft>
              <a:defRPr kumimoji="1" sz="2400">
                <a:solidFill>
                  <a:schemeClr val="tx1"/>
                </a:solidFill>
                <a:latin typeface="Arial" charset="0"/>
                <a:ea typeface="宋体" charset="0"/>
                <a:cs typeface="宋体" charset="0"/>
              </a:defRPr>
            </a:lvl9pPr>
          </a:lstStyle>
          <a:p>
            <a:r>
              <a:rPr kumimoji="0" lang="zh-CN" altLang="en-US" dirty="0">
                <a:latin typeface="Times New Roman" panose="02020603050405020304" pitchFamily="18" charset="0"/>
                <a:ea typeface="+mn-ea"/>
                <a:cs typeface="Times New Roman" panose="02020603050405020304" pitchFamily="18" charset="0"/>
              </a:rPr>
              <a:t>本质上，一个</a:t>
            </a:r>
            <a:r>
              <a:rPr kumimoji="0" lang="en-US" altLang="zh-CN" i="1" dirty="0">
                <a:latin typeface="Times New Roman" panose="02020603050405020304" pitchFamily="18" charset="0"/>
                <a:ea typeface="+mn-ea"/>
                <a:cs typeface="Times New Roman" panose="02020603050405020304" pitchFamily="18" charset="0"/>
              </a:rPr>
              <a:t>n</a:t>
            </a:r>
            <a:r>
              <a:rPr kumimoji="0" lang="en-US" altLang="zh-CN" dirty="0">
                <a:latin typeface="Times New Roman" panose="02020603050405020304" pitchFamily="18" charset="0"/>
                <a:ea typeface="+mn-ea"/>
                <a:cs typeface="Times New Roman" panose="02020603050405020304" pitchFamily="18" charset="0"/>
              </a:rPr>
              <a:t>-</a:t>
            </a:r>
            <a:r>
              <a:rPr kumimoji="0" lang="zh-CN" altLang="en-US" dirty="0">
                <a:latin typeface="Times New Roman" panose="02020603050405020304" pitchFamily="18" charset="0"/>
                <a:ea typeface="+mn-ea"/>
                <a:cs typeface="Times New Roman" panose="02020603050405020304" pitchFamily="18" charset="0"/>
              </a:rPr>
              <a:t>排列就是一个该集合上的双射</a:t>
            </a:r>
          </a:p>
        </p:txBody>
      </p:sp>
      <p:pic>
        <p:nvPicPr>
          <p:cNvPr id="43012" name="图片 1"/>
          <p:cNvPicPr>
            <a:picLocks noChangeAspect="1"/>
          </p:cNvPicPr>
          <p:nvPr/>
        </p:nvPicPr>
        <p:blipFill rotWithShape="1">
          <a:blip r:embed="rId3" cstate="print">
            <a:extLst>
              <a:ext uri="{28A0092B-C50C-407E-A947-70E740481C1C}">
                <a14:useLocalDpi xmlns:a14="http://schemas.microsoft.com/office/drawing/2010/main"/>
              </a:ext>
            </a:extLst>
          </a:blip>
          <a:srcRect l="305" t="14055" r="3091" b="13256"/>
          <a:stretch/>
        </p:blipFill>
        <p:spPr bwMode="auto">
          <a:xfrm>
            <a:off x="850900" y="4699000"/>
            <a:ext cx="7562850" cy="890588"/>
          </a:xfrm>
          <a:prstGeom prst="rect">
            <a:avLst/>
          </a:prstGeom>
          <a:ln/>
        </p:spPr>
        <p:style>
          <a:lnRef idx="1">
            <a:schemeClr val="accent2"/>
          </a:lnRef>
          <a:fillRef idx="2">
            <a:schemeClr val="accent2"/>
          </a:fillRef>
          <a:effectRef idx="1">
            <a:schemeClr val="accent2"/>
          </a:effectRef>
          <a:fontRef idx="minor">
            <a:schemeClr val="dk1"/>
          </a:fontRef>
        </p:style>
      </p:pic>
      <p:sp>
        <p:nvSpPr>
          <p:cNvPr id="4" name="日期占位符 3">
            <a:extLst>
              <a:ext uri="{FF2B5EF4-FFF2-40B4-BE49-F238E27FC236}">
                <a16:creationId xmlns:a16="http://schemas.microsoft.com/office/drawing/2014/main" id="{9F7D45A8-93A4-4C45-930F-3C9DC10C790F}"/>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5" name="页脚占位符 4">
            <a:extLst>
              <a:ext uri="{FF2B5EF4-FFF2-40B4-BE49-F238E27FC236}">
                <a16:creationId xmlns:a16="http://schemas.microsoft.com/office/drawing/2014/main" id="{4E122783-C4A5-AC4B-96F8-272559164E19}"/>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6" name="灯片编号占位符 5">
            <a:extLst>
              <a:ext uri="{FF2B5EF4-FFF2-40B4-BE49-F238E27FC236}">
                <a16:creationId xmlns:a16="http://schemas.microsoft.com/office/drawing/2014/main" id="{BCED6D47-9E73-E647-8A1B-7AC25B05E01E}"/>
              </a:ext>
            </a:extLst>
          </p:cNvPr>
          <p:cNvSpPr>
            <a:spLocks noGrp="1"/>
          </p:cNvSpPr>
          <p:nvPr>
            <p:ph type="sldNum" sz="quarter" idx="4"/>
          </p:nvPr>
        </p:nvSpPr>
        <p:spPr/>
        <p:txBody>
          <a:bodyPr/>
          <a:lstStyle/>
          <a:p>
            <a:fld id="{EF2CBC89-708E-48CD-BCD6-CCB7D6409EDD}" type="slidenum">
              <a:rPr lang="en-US" altLang="zh-CN" smtClean="0"/>
              <a:pPr/>
              <a:t>6</a:t>
            </a:fld>
            <a:endParaRPr lang="en-US" altLang="zh-CN" dirty="0"/>
          </a:p>
        </p:txBody>
      </p:sp>
    </p:spTree>
    <p:extLst>
      <p:ext uri="{BB962C8B-B14F-4D97-AF65-F5344CB8AC3E}">
        <p14:creationId xmlns:p14="http://schemas.microsoft.com/office/powerpoint/2010/main" val="24637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p:txBody>
          <a:bodyPr/>
          <a:lstStyle/>
          <a:p>
            <a:r>
              <a:rPr lang="zh-CN" altLang="en-US" dirty="0">
                <a:latin typeface="+mn-ea"/>
              </a:rPr>
              <a:t>例题</a:t>
            </a:r>
          </a:p>
        </p:txBody>
      </p:sp>
      <p:sp>
        <p:nvSpPr>
          <p:cNvPr id="3" name="内容占位符 2"/>
          <p:cNvSpPr>
            <a:spLocks noGrp="1"/>
          </p:cNvSpPr>
          <p:nvPr>
            <p:ph idx="1"/>
          </p:nvPr>
        </p:nvSpPr>
        <p:spPr/>
        <p:txBody>
          <a:bodyPr>
            <a:normAutofit/>
          </a:bodyPr>
          <a:lstStyle/>
          <a:p>
            <a:pPr>
              <a:spcAft>
                <a:spcPts val="1200"/>
              </a:spcAft>
              <a:defRPr/>
            </a:pPr>
            <a:r>
              <a:rPr lang="zh-CN" altLang="en-US" sz="2400" dirty="0"/>
              <a:t>从</a:t>
            </a:r>
            <a:r>
              <a:rPr lang="en-US" altLang="zh-CN" sz="2400" dirty="0"/>
              <a:t>52</a:t>
            </a:r>
            <a:r>
              <a:rPr lang="zh-CN" altLang="en-US" sz="2400" dirty="0"/>
              <a:t>张扑克牌中发</a:t>
            </a:r>
            <a:r>
              <a:rPr lang="en-US" altLang="zh-CN" sz="2400" dirty="0"/>
              <a:t>5</a:t>
            </a:r>
            <a:r>
              <a:rPr lang="zh-CN" altLang="en-US" sz="2400" dirty="0"/>
              <a:t>张牌，如果考虑发牌次序，共有多少种牌型？</a:t>
            </a:r>
          </a:p>
          <a:p>
            <a:pPr>
              <a:spcAft>
                <a:spcPts val="1200"/>
              </a:spcAft>
              <a:defRPr/>
            </a:pPr>
            <a:r>
              <a:rPr lang="zh-CN" altLang="en-US" sz="2400" dirty="0"/>
              <a:t>密码是字母开头</a:t>
            </a:r>
            <a:r>
              <a:rPr lang="en-US" altLang="zh-CN" sz="2400" dirty="0"/>
              <a:t>8</a:t>
            </a:r>
            <a:r>
              <a:rPr lang="zh-CN" altLang="en-US" sz="2400" dirty="0"/>
              <a:t>位长字母和数字串，总共可以设计多少个密码？</a:t>
            </a:r>
            <a:endParaRPr lang="en-US" altLang="zh-CN" sz="2400" dirty="0"/>
          </a:p>
          <a:p>
            <a:pPr>
              <a:spcAft>
                <a:spcPts val="1200"/>
              </a:spcAft>
              <a:defRPr/>
            </a:pPr>
            <a:r>
              <a:rPr lang="zh-CN" altLang="en-US" sz="2400" dirty="0"/>
              <a:t>密码是字母开头</a:t>
            </a:r>
            <a:r>
              <a:rPr lang="en-US" altLang="zh-CN" sz="2400" dirty="0"/>
              <a:t>8</a:t>
            </a:r>
            <a:r>
              <a:rPr lang="zh-CN" altLang="en-US" sz="2400" dirty="0"/>
              <a:t>位长字母和数字串，如果不允许字母或者数字重复，总共可以设计多少个密码？</a:t>
            </a:r>
          </a:p>
          <a:p>
            <a:pPr>
              <a:spcAft>
                <a:spcPts val="1200"/>
              </a:spcAft>
              <a:defRPr/>
            </a:pPr>
            <a:r>
              <a:rPr lang="zh-CN" altLang="en-US" sz="2400" dirty="0"/>
              <a:t>将</a:t>
            </a:r>
            <a:r>
              <a:rPr lang="en-US" altLang="zh-CN" sz="2400" dirty="0"/>
              <a:t>26</a:t>
            </a:r>
            <a:r>
              <a:rPr lang="zh-CN" altLang="en-US" sz="2400" dirty="0"/>
              <a:t>个英文字母进行排列，有多少种排列以</a:t>
            </a:r>
            <a:r>
              <a:rPr lang="en-US" altLang="zh-CN" sz="2400" dirty="0"/>
              <a:t>ABC</a:t>
            </a:r>
            <a:r>
              <a:rPr lang="zh-CN" altLang="en-US" sz="2400" dirty="0"/>
              <a:t>开头？</a:t>
            </a:r>
            <a:endParaRPr lang="en-US" altLang="zh-CN" sz="2400" dirty="0"/>
          </a:p>
          <a:p>
            <a:pPr>
              <a:spcAft>
                <a:spcPts val="1200"/>
              </a:spcAft>
              <a:defRPr/>
            </a:pPr>
            <a:r>
              <a:rPr lang="zh-CN" altLang="en-US" sz="2400" dirty="0"/>
              <a:t>将</a:t>
            </a:r>
            <a:r>
              <a:rPr lang="en-US" altLang="zh-CN" sz="2400" dirty="0"/>
              <a:t>26</a:t>
            </a:r>
            <a:r>
              <a:rPr lang="zh-CN" altLang="en-US" sz="2400" dirty="0"/>
              <a:t>个英文字母进行排列，有多少种排列中含有</a:t>
            </a:r>
            <a:r>
              <a:rPr lang="en-US" altLang="zh-CN" sz="2400" dirty="0"/>
              <a:t>ABC</a:t>
            </a:r>
            <a:r>
              <a:rPr lang="zh-CN" altLang="en-US" sz="2400" dirty="0"/>
              <a:t>串？</a:t>
            </a:r>
            <a:endParaRPr lang="en-US" altLang="zh-CN" sz="2400" dirty="0"/>
          </a:p>
          <a:p>
            <a:pPr>
              <a:spcAft>
                <a:spcPts val="1200"/>
              </a:spcAft>
              <a:defRPr/>
            </a:pPr>
            <a:endParaRPr lang="zh-CN" altLang="en-US" sz="2400" dirty="0"/>
          </a:p>
        </p:txBody>
      </p:sp>
      <p:sp>
        <p:nvSpPr>
          <p:cNvPr id="2" name="日期占位符 1">
            <a:extLst>
              <a:ext uri="{FF2B5EF4-FFF2-40B4-BE49-F238E27FC236}">
                <a16:creationId xmlns:a16="http://schemas.microsoft.com/office/drawing/2014/main" id="{B6058507-9427-8D46-805C-46627EB2E8DA}"/>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4" name="页脚占位符 3">
            <a:extLst>
              <a:ext uri="{FF2B5EF4-FFF2-40B4-BE49-F238E27FC236}">
                <a16:creationId xmlns:a16="http://schemas.microsoft.com/office/drawing/2014/main" id="{8BB195D9-4B7C-C54A-B9A5-3E9FC4A54A4A}"/>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5" name="灯片编号占位符 4">
            <a:extLst>
              <a:ext uri="{FF2B5EF4-FFF2-40B4-BE49-F238E27FC236}">
                <a16:creationId xmlns:a16="http://schemas.microsoft.com/office/drawing/2014/main" id="{99CCDB43-C215-F241-A4BC-FC8E4A0672A7}"/>
              </a:ext>
            </a:extLst>
          </p:cNvPr>
          <p:cNvSpPr>
            <a:spLocks noGrp="1"/>
          </p:cNvSpPr>
          <p:nvPr>
            <p:ph type="sldNum" sz="quarter" idx="4"/>
          </p:nvPr>
        </p:nvSpPr>
        <p:spPr/>
        <p:txBody>
          <a:bodyPr/>
          <a:lstStyle/>
          <a:p>
            <a:fld id="{EF2CBC89-708E-48CD-BCD6-CCB7D6409EDD}" type="slidenum">
              <a:rPr lang="en-US" altLang="zh-CN" smtClean="0"/>
              <a:pPr/>
              <a:t>7</a:t>
            </a:fld>
            <a:endParaRPr lang="en-US" altLang="zh-CN" dirty="0"/>
          </a:p>
        </p:txBody>
      </p:sp>
    </p:spTree>
    <p:extLst>
      <p:ext uri="{BB962C8B-B14F-4D97-AF65-F5344CB8AC3E}">
        <p14:creationId xmlns:p14="http://schemas.microsoft.com/office/powerpoint/2010/main" val="36503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p:txBody>
          <a:bodyPr/>
          <a:lstStyle/>
          <a:p>
            <a:r>
              <a:rPr lang="zh-CN" altLang="en-US" dirty="0">
                <a:latin typeface="SimSun" panose="02010600030101010101" pitchFamily="2" charset="-122"/>
                <a:ea typeface="SimSun" panose="02010600030101010101" pitchFamily="2" charset="-122"/>
              </a:rPr>
              <a:t>组合</a:t>
            </a:r>
          </a:p>
        </p:txBody>
      </p:sp>
      <p:sp>
        <p:nvSpPr>
          <p:cNvPr id="46082" name="内容占位符 2"/>
          <p:cNvSpPr>
            <a:spLocks noGrp="1"/>
          </p:cNvSpPr>
          <p:nvPr>
            <p:ph idx="1"/>
          </p:nvPr>
        </p:nvSpPr>
        <p:spPr>
          <a:xfrm>
            <a:off x="500063" y="1700808"/>
            <a:ext cx="8229600" cy="4411662"/>
          </a:xfrm>
        </p:spPr>
        <p:txBody>
          <a:bodyPr/>
          <a:lstStyle/>
          <a:p>
            <a:r>
              <a:rPr lang="zh-CN" altLang="en-US" sz="2800" dirty="0"/>
              <a:t>考察有</a:t>
            </a:r>
            <a:r>
              <a:rPr lang="en-US" altLang="zh-CN" sz="2800" dirty="0"/>
              <a:t> </a:t>
            </a:r>
            <a:r>
              <a:rPr lang="en-US" altLang="zh-CN" sz="2800" i="1" dirty="0"/>
              <a:t>n</a:t>
            </a:r>
            <a:r>
              <a:rPr lang="en-US" altLang="zh-CN" sz="2800" dirty="0"/>
              <a:t> </a:t>
            </a:r>
            <a:r>
              <a:rPr lang="zh-CN" altLang="en-US" sz="2800" dirty="0"/>
              <a:t>个元素的集合，如果取</a:t>
            </a:r>
            <a:r>
              <a:rPr lang="en-US" altLang="zh-CN" sz="2800" dirty="0"/>
              <a:t> </a:t>
            </a:r>
            <a:r>
              <a:rPr lang="en-US" altLang="zh-CN" sz="2800" i="1" dirty="0"/>
              <a:t>r</a:t>
            </a:r>
            <a:r>
              <a:rPr lang="en-US" altLang="zh-CN" sz="2800" dirty="0"/>
              <a:t> </a:t>
            </a:r>
            <a:r>
              <a:rPr lang="zh-CN" altLang="en-US" sz="2800" dirty="0"/>
              <a:t>个元素出来，共有多少种取法（即</a:t>
            </a:r>
            <a:r>
              <a:rPr lang="en-US" altLang="zh-CN" sz="2800" dirty="0"/>
              <a:t> </a:t>
            </a:r>
            <a:r>
              <a:rPr lang="en-US" altLang="zh-CN" sz="2800" b="1" i="1" dirty="0">
                <a:solidFill>
                  <a:srgbClr val="0315BD"/>
                </a:solidFill>
              </a:rPr>
              <a:t>r</a:t>
            </a:r>
            <a:r>
              <a:rPr lang="en-US" altLang="zh-CN" sz="2800" b="1" dirty="0">
                <a:solidFill>
                  <a:srgbClr val="0315BD"/>
                </a:solidFill>
              </a:rPr>
              <a:t>-</a:t>
            </a:r>
            <a:r>
              <a:rPr lang="zh-CN" altLang="en-US" sz="2800" b="1" dirty="0">
                <a:solidFill>
                  <a:srgbClr val="0315BD"/>
                </a:solidFill>
              </a:rPr>
              <a:t>组合</a:t>
            </a:r>
            <a:r>
              <a:rPr lang="en-US" altLang="zh-CN" sz="2800" b="1" dirty="0">
                <a:solidFill>
                  <a:srgbClr val="0315BD"/>
                </a:solidFill>
              </a:rPr>
              <a:t> </a:t>
            </a:r>
            <a:r>
              <a:rPr lang="zh-CN" altLang="en-US" sz="2800" dirty="0"/>
              <a:t>的个数）？</a:t>
            </a:r>
            <a:endParaRPr lang="en-US" altLang="zh-CN" sz="2800" dirty="0"/>
          </a:p>
          <a:p>
            <a:pPr lvl="1"/>
            <a:r>
              <a:rPr lang="zh-CN" altLang="en-US" sz="2400" dirty="0"/>
              <a:t>含有</a:t>
            </a:r>
            <a:r>
              <a:rPr lang="en-US" altLang="zh-CN" sz="2400" dirty="0"/>
              <a:t> </a:t>
            </a:r>
            <a:r>
              <a:rPr lang="en-US" altLang="zh-CN" sz="2400" i="1" dirty="0"/>
              <a:t>r</a:t>
            </a:r>
            <a:r>
              <a:rPr lang="en-US" altLang="zh-CN" sz="2400" dirty="0"/>
              <a:t> </a:t>
            </a:r>
            <a:r>
              <a:rPr lang="zh-CN" altLang="en-US" sz="2400" dirty="0"/>
              <a:t>个元素的子集的个数</a:t>
            </a:r>
            <a:endParaRPr lang="en-US" altLang="zh-CN" sz="2400" dirty="0"/>
          </a:p>
          <a:p>
            <a:pPr lvl="1"/>
            <a:r>
              <a:rPr lang="en-US" altLang="zh-CN" sz="2400" i="1" dirty="0"/>
              <a:t>C</a:t>
            </a:r>
            <a:r>
              <a:rPr lang="en-US" altLang="zh-CN" sz="2400" dirty="0"/>
              <a:t>(</a:t>
            </a:r>
            <a:r>
              <a:rPr lang="en-US" altLang="zh-CN" sz="2400" i="1" dirty="0" err="1"/>
              <a:t>n,r</a:t>
            </a:r>
            <a:r>
              <a:rPr lang="en-US" altLang="zh-CN" sz="2400" dirty="0"/>
              <a:t>)=</a:t>
            </a:r>
            <a:r>
              <a:rPr lang="en-US" altLang="zh-CN" sz="2400" i="1" dirty="0"/>
              <a:t>P</a:t>
            </a:r>
            <a:r>
              <a:rPr lang="en-US" altLang="zh-CN" sz="2400" dirty="0"/>
              <a:t>(</a:t>
            </a:r>
            <a:r>
              <a:rPr lang="en-US" altLang="zh-CN" sz="2400" i="1" dirty="0" err="1"/>
              <a:t>n,r</a:t>
            </a:r>
            <a:r>
              <a:rPr lang="en-US" altLang="zh-CN" sz="2400" dirty="0"/>
              <a:t>)/</a:t>
            </a:r>
            <a:r>
              <a:rPr lang="en-US" altLang="zh-CN" sz="2400" i="1" dirty="0"/>
              <a:t>P</a:t>
            </a:r>
            <a:r>
              <a:rPr lang="en-US" altLang="zh-CN" sz="2400" dirty="0"/>
              <a:t>(</a:t>
            </a:r>
            <a:r>
              <a:rPr lang="en-US" altLang="zh-CN" sz="2400" i="1" dirty="0" err="1"/>
              <a:t>r,r</a:t>
            </a:r>
            <a:r>
              <a:rPr lang="en-US" altLang="zh-CN" sz="2400" dirty="0"/>
              <a:t>)    </a:t>
            </a:r>
          </a:p>
          <a:p>
            <a:pPr lvl="1">
              <a:buFont typeface="Wingdings" charset="0"/>
              <a:buNone/>
            </a:pPr>
            <a:endParaRPr lang="en-US" altLang="zh-CN" sz="2400" dirty="0"/>
          </a:p>
          <a:p>
            <a:pPr lvl="1">
              <a:buFont typeface="Wingdings" charset="0"/>
              <a:buNone/>
            </a:pPr>
            <a:endParaRPr lang="en-US" altLang="zh-CN" sz="2400" dirty="0"/>
          </a:p>
        </p:txBody>
      </p:sp>
      <p:graphicFrame>
        <p:nvGraphicFramePr>
          <p:cNvPr id="46083" name="对象 1"/>
          <p:cNvGraphicFramePr>
            <a:graphicFrameLocks noChangeAspect="1"/>
          </p:cNvGraphicFramePr>
          <p:nvPr/>
        </p:nvGraphicFramePr>
        <p:xfrm>
          <a:off x="4500563" y="3284538"/>
          <a:ext cx="114300" cy="165100"/>
        </p:xfrm>
        <a:graphic>
          <a:graphicData uri="http://schemas.openxmlformats.org/presentationml/2006/ole">
            <mc:AlternateContent xmlns:mc="http://schemas.openxmlformats.org/markup-compatibility/2006">
              <mc:Choice xmlns:v="urn:schemas-microsoft-com:vml" Requires="v">
                <p:oleObj spid="_x0000_s10349" name="Equation" r:id="rId3" imgW="114300" imgH="165100" progId="Equation.3">
                  <p:embed/>
                </p:oleObj>
              </mc:Choice>
              <mc:Fallback>
                <p:oleObj name="Equation" r:id="rId3" imgW="114300" imgH="165100" progId="Equation.3">
                  <p:embed/>
                  <p:pic>
                    <p:nvPicPr>
                      <p:cNvPr id="46083"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284538"/>
                        <a:ext cx="114300" cy="16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46090" name="图片 9"/>
          <p:cNvPicPr>
            <a:picLocks noChangeAspect="1"/>
          </p:cNvPicPr>
          <p:nvPr/>
        </p:nvPicPr>
        <p:blipFill rotWithShape="1">
          <a:blip r:embed="rId5" cstate="print">
            <a:extLst>
              <a:ext uri="{28A0092B-C50C-407E-A947-70E740481C1C}">
                <a14:useLocalDpi xmlns:a14="http://schemas.microsoft.com/office/drawing/2010/main"/>
              </a:ext>
            </a:extLst>
          </a:blip>
          <a:srcRect l="-1110" r="-998"/>
          <a:stretch/>
        </p:blipFill>
        <p:spPr bwMode="auto">
          <a:xfrm>
            <a:off x="1597026" y="3806031"/>
            <a:ext cx="6176962" cy="944563"/>
          </a:xfrm>
          <a:prstGeom prst="rect">
            <a:avLst/>
          </a:prstGeom>
          <a:ln/>
        </p:spPr>
        <p:style>
          <a:lnRef idx="1">
            <a:schemeClr val="accent2"/>
          </a:lnRef>
          <a:fillRef idx="2">
            <a:schemeClr val="accent2"/>
          </a:fillRef>
          <a:effectRef idx="1">
            <a:schemeClr val="accent2"/>
          </a:effectRef>
          <a:fontRef idx="minor">
            <a:schemeClr val="dk1"/>
          </a:fontRef>
        </p:style>
      </p:pic>
      <p:grpSp>
        <p:nvGrpSpPr>
          <p:cNvPr id="4" name="组合 3">
            <a:extLst>
              <a:ext uri="{FF2B5EF4-FFF2-40B4-BE49-F238E27FC236}">
                <a16:creationId xmlns:a16="http://schemas.microsoft.com/office/drawing/2014/main" id="{8D1DA45D-8C09-A44B-A969-D5843922A866}"/>
              </a:ext>
            </a:extLst>
          </p:cNvPr>
          <p:cNvGrpSpPr/>
          <p:nvPr/>
        </p:nvGrpSpPr>
        <p:grpSpPr>
          <a:xfrm>
            <a:off x="1835150" y="5229200"/>
            <a:ext cx="5351746" cy="431825"/>
            <a:chOff x="1835150" y="5229200"/>
            <a:chExt cx="5351746" cy="431825"/>
          </a:xfrm>
        </p:grpSpPr>
        <p:pic>
          <p:nvPicPr>
            <p:cNvPr id="46086" name="图片 4" descr="0b2e7399038905155e2e289df5139acd.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675875" y="5373688"/>
              <a:ext cx="3937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7" name="图片 5" descr="0b2e7399038905155e2e289df5139acd.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278151" y="5390136"/>
              <a:ext cx="3937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8" name="图片 6" descr="ee6cc53b4b292eb734c1e907777c7a1f.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793196" y="5390136"/>
              <a:ext cx="3937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FE013298-EB6E-9743-AB82-AC369361FFB0}"/>
                </a:ext>
              </a:extLst>
            </p:cNvPr>
            <p:cNvGrpSpPr/>
            <p:nvPr/>
          </p:nvGrpSpPr>
          <p:grpSpPr>
            <a:xfrm>
              <a:off x="1835150" y="5229200"/>
              <a:ext cx="3745130" cy="431825"/>
              <a:chOff x="1835150" y="5229200"/>
              <a:chExt cx="3745130" cy="431825"/>
            </a:xfrm>
          </p:grpSpPr>
          <p:pic>
            <p:nvPicPr>
              <p:cNvPr id="46084" name="图片 2"/>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1835150" y="5229200"/>
                <a:ext cx="3745130" cy="4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5F044CEF-2AF4-5844-ACC0-2819B093D944}"/>
                  </a:ext>
                </a:extLst>
              </p:cNvPr>
              <p:cNvSpPr txBox="1"/>
              <p:nvPr/>
            </p:nvSpPr>
            <p:spPr>
              <a:xfrm>
                <a:off x="2745889" y="5240409"/>
                <a:ext cx="2346965" cy="400110"/>
              </a:xfrm>
              <a:prstGeom prst="rect">
                <a:avLst/>
              </a:prstGeom>
              <a:solidFill>
                <a:schemeClr val="bg1"/>
              </a:solidFill>
            </p:spPr>
            <p:txBody>
              <a:bodyPr wrap="square" rtlCol="0">
                <a:spAutoFit/>
              </a:bodyPr>
              <a:lstStyle/>
              <a:p>
                <a:r>
                  <a:rPr kumimoji="1" lang="zh-CN" altLang="en-US" sz="2000" dirty="0"/>
                  <a:t>有时也写成</a:t>
                </a:r>
              </a:p>
            </p:txBody>
          </p:sp>
        </p:grpSp>
        <p:pic>
          <p:nvPicPr>
            <p:cNvPr id="46085" name="图片 3" descr="be7e75741729ca87cc33312dd1894ad8.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4282631" y="5335588"/>
              <a:ext cx="30480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9" name="图片 7" descr="a4b1204c00d8d4acd94ffd1ff7a4f5b5.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770180" y="5316538"/>
              <a:ext cx="2794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805CBD6-1E58-5E4A-95AE-7F2710CE9467}"/>
                  </a:ext>
                </a:extLst>
              </p:cNvPr>
              <p:cNvSpPr txBox="1"/>
              <p:nvPr/>
            </p:nvSpPr>
            <p:spPr>
              <a:xfrm>
                <a:off x="1787492" y="5756204"/>
                <a:ext cx="5158592" cy="526939"/>
              </a:xfrm>
              <a:prstGeom prst="rect">
                <a:avLst/>
              </a:prstGeom>
              <a:noFill/>
            </p:spPr>
            <p:txBody>
              <a:bodyPr wrap="none" rtlCol="0">
                <a:spAutoFit/>
              </a:bodyPr>
              <a:lstStyle/>
              <a:p>
                <a:r>
                  <a:rPr kumimoji="1" lang="zh-CN" altLang="en-US" sz="2000" dirty="0">
                    <a:latin typeface="Times New Roman" panose="02020603050405020304" pitchFamily="18" charset="0"/>
                    <a:cs typeface="Times New Roman" panose="02020603050405020304" pitchFamily="18" charset="0"/>
                  </a:rPr>
                  <a:t>除了</a:t>
                </a:r>
                <a:r>
                  <a:rPr lang="en-US" altLang="zh-CN" sz="2000" i="1" dirty="0">
                    <a:latin typeface="Times New Roman" panose="02020603050405020304" pitchFamily="18" charset="0"/>
                    <a:cs typeface="Times New Roman" panose="02020603050405020304" pitchFamily="18" charset="0"/>
                  </a:rPr>
                  <a:t>C</a:t>
                </a:r>
                <a:r>
                  <a:rPr lang="en-US" altLang="zh-CN" sz="2000" dirty="0">
                    <a:latin typeface="Times New Roman" panose="02020603050405020304" pitchFamily="18" charset="0"/>
                    <a:cs typeface="Times New Roman" panose="02020603050405020304" pitchFamily="18" charset="0"/>
                  </a:rPr>
                  <a:t>(</a:t>
                </a:r>
                <a:r>
                  <a:rPr lang="en-US" altLang="zh-CN" sz="2000" i="1" dirty="0" err="1">
                    <a:latin typeface="Times New Roman" panose="02020603050405020304" pitchFamily="18" charset="0"/>
                    <a:cs typeface="Times New Roman" panose="02020603050405020304" pitchFamily="18" charset="0"/>
                  </a:rPr>
                  <a:t>n,r</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r>
                  <a:rPr kumimoji="1" lang="zh-CN" altLang="en-US" sz="2000" dirty="0">
                    <a:latin typeface="Times New Roman" panose="02020603050405020304" pitchFamily="18" charset="0"/>
                    <a:cs typeface="Times New Roman" panose="02020603050405020304" pitchFamily="18" charset="0"/>
                  </a:rPr>
                  <a:t>我们也经常会使用</a:t>
                </a:r>
                <a14:m>
                  <m:oMath xmlns:m="http://schemas.openxmlformats.org/officeDocument/2006/math">
                    <m:d>
                      <m:dPr>
                        <m:ctrlPr>
                          <a:rPr kumimoji="1" lang="en-US" altLang="zh-CN" sz="2400" i="1" smtClean="0">
                            <a:latin typeface="Cambria Math" panose="02040503050406030204" pitchFamily="18" charset="0"/>
                          </a:rPr>
                        </m:ctrlPr>
                      </m:dPr>
                      <m:e>
                        <m:f>
                          <m:fPr>
                            <m:type m:val="noBar"/>
                            <m:ctrlPr>
                              <a:rPr kumimoji="1" lang="en-US" altLang="zh-CN" sz="2400" i="1" smtClean="0">
                                <a:latin typeface="Cambria Math" panose="02040503050406030204" pitchFamily="18" charset="0"/>
                              </a:rPr>
                            </m:ctrlPr>
                          </m:fPr>
                          <m:num>
                            <m:r>
                              <a:rPr kumimoji="1" lang="en-US" altLang="zh-CN" sz="2400" i="1" smtClean="0">
                                <a:latin typeface="Cambria Math" panose="02040503050406030204" pitchFamily="18" charset="0"/>
                              </a:rPr>
                              <m:t>𝑛</m:t>
                            </m:r>
                          </m:num>
                          <m:den>
                            <m:r>
                              <a:rPr kumimoji="1" lang="en-US" altLang="zh-CN" sz="2400" i="1">
                                <a:latin typeface="Cambria Math" panose="02040503050406030204" pitchFamily="18" charset="0"/>
                              </a:rPr>
                              <m:t>𝑟</m:t>
                            </m:r>
                          </m:den>
                        </m:f>
                      </m:e>
                    </m:d>
                    <m:r>
                      <a:rPr kumimoji="1" lang="zh-CN" altLang="en-US" sz="2400" b="0" i="1" smtClean="0">
                        <a:latin typeface="Cambria Math" panose="02040503050406030204" pitchFamily="18" charset="0"/>
                      </a:rPr>
                      <m:t> </m:t>
                    </m:r>
                  </m:oMath>
                </a14:m>
                <a:r>
                  <a:rPr kumimoji="1" lang="zh-CN" altLang="en-US" sz="2000" dirty="0">
                    <a:latin typeface="Times New Roman" panose="02020603050405020304" pitchFamily="18" charset="0"/>
                    <a:cs typeface="Times New Roman" panose="02020603050405020304" pitchFamily="18" charset="0"/>
                  </a:rPr>
                  <a:t>这种记法</a:t>
                </a:r>
                <a:r>
                  <a:rPr kumimoji="1" lang="en-US" altLang="zh-CN" sz="2000" dirty="0">
                    <a:latin typeface="Times New Roman" panose="02020603050405020304" pitchFamily="18" charset="0"/>
                    <a:cs typeface="Times New Roman" panose="02020603050405020304" pitchFamily="18" charset="0"/>
                  </a:rPr>
                  <a:t>.</a:t>
                </a:r>
                <a:r>
                  <a:rPr kumimoji="1" lang="zh-CN" altLang="en-US" sz="2000" dirty="0">
                    <a:latin typeface="Times New Roman" panose="02020603050405020304" pitchFamily="18" charset="0"/>
                    <a:cs typeface="Times New Roman" panose="02020603050405020304" pitchFamily="18" charset="0"/>
                  </a:rPr>
                  <a:t> </a:t>
                </a:r>
              </a:p>
            </p:txBody>
          </p:sp>
        </mc:Choice>
        <mc:Fallback xmlns="">
          <p:sp>
            <p:nvSpPr>
              <p:cNvPr id="5" name="文本框 4">
                <a:extLst>
                  <a:ext uri="{FF2B5EF4-FFF2-40B4-BE49-F238E27FC236}">
                    <a16:creationId xmlns:a16="http://schemas.microsoft.com/office/drawing/2014/main" id="{3805CBD6-1E58-5E4A-95AE-7F2710CE9467}"/>
                  </a:ext>
                </a:extLst>
              </p:cNvPr>
              <p:cNvSpPr txBox="1">
                <a:spLocks noRot="1" noChangeAspect="1" noMove="1" noResize="1" noEditPoints="1" noAdjustHandles="1" noChangeArrowheads="1" noChangeShapeType="1" noTextEdit="1"/>
              </p:cNvSpPr>
              <p:nvPr/>
            </p:nvSpPr>
            <p:spPr>
              <a:xfrm>
                <a:off x="1787492" y="5756204"/>
                <a:ext cx="5158592" cy="526939"/>
              </a:xfrm>
              <a:prstGeom prst="rect">
                <a:avLst/>
              </a:prstGeom>
              <a:blipFill>
                <a:blip r:embed="rId11"/>
                <a:stretch>
                  <a:fillRect l="-1229" b="-9302"/>
                </a:stretch>
              </a:blipFill>
            </p:spPr>
            <p:txBody>
              <a:bodyPr/>
              <a:lstStyle/>
              <a:p>
                <a:r>
                  <a:rPr lang="zh-CN" altLang="en-US">
                    <a:noFill/>
                  </a:rPr>
                  <a:t> </a:t>
                </a:r>
              </a:p>
            </p:txBody>
          </p:sp>
        </mc:Fallback>
      </mc:AlternateContent>
      <p:sp>
        <p:nvSpPr>
          <p:cNvPr id="6" name="日期占位符 5">
            <a:extLst>
              <a:ext uri="{FF2B5EF4-FFF2-40B4-BE49-F238E27FC236}">
                <a16:creationId xmlns:a16="http://schemas.microsoft.com/office/drawing/2014/main" id="{FBEB8743-5017-1E4C-B7DA-E8B9A7A21261}"/>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7" name="页脚占位符 6">
            <a:extLst>
              <a:ext uri="{FF2B5EF4-FFF2-40B4-BE49-F238E27FC236}">
                <a16:creationId xmlns:a16="http://schemas.microsoft.com/office/drawing/2014/main" id="{344C8ECC-0ABA-9447-BF5A-015C9FF5F98E}"/>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8" name="灯片编号占位符 7">
            <a:extLst>
              <a:ext uri="{FF2B5EF4-FFF2-40B4-BE49-F238E27FC236}">
                <a16:creationId xmlns:a16="http://schemas.microsoft.com/office/drawing/2014/main" id="{3F5AF259-7E12-E04F-AAB1-934131E1CD14}"/>
              </a:ext>
            </a:extLst>
          </p:cNvPr>
          <p:cNvSpPr>
            <a:spLocks noGrp="1"/>
          </p:cNvSpPr>
          <p:nvPr>
            <p:ph type="sldNum" sz="quarter" idx="4"/>
          </p:nvPr>
        </p:nvSpPr>
        <p:spPr/>
        <p:txBody>
          <a:bodyPr/>
          <a:lstStyle/>
          <a:p>
            <a:fld id="{EF2CBC89-708E-48CD-BCD6-CCB7D6409EDD}" type="slidenum">
              <a:rPr lang="en-US" altLang="zh-CN" smtClean="0"/>
              <a:pPr/>
              <a:t>8</a:t>
            </a:fld>
            <a:endParaRPr lang="en-US" altLang="zh-CN" dirty="0"/>
          </a:p>
        </p:txBody>
      </p:sp>
    </p:spTree>
    <p:extLst>
      <p:ext uri="{BB962C8B-B14F-4D97-AF65-F5344CB8AC3E}">
        <p14:creationId xmlns:p14="http://schemas.microsoft.com/office/powerpoint/2010/main" val="184555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p:txBody>
          <a:bodyPr/>
          <a:lstStyle/>
          <a:p>
            <a:r>
              <a:rPr lang="zh-CN" altLang="en-US" dirty="0">
                <a:latin typeface="+mn-ea"/>
              </a:rPr>
              <a:t>组合</a:t>
            </a:r>
            <a:endParaRPr lang="en-US" dirty="0">
              <a:latin typeface="+mn-ea"/>
            </a:endParaRPr>
          </a:p>
        </p:txBody>
      </p:sp>
      <mc:AlternateContent xmlns:mc="http://schemas.openxmlformats.org/markup-compatibility/2006" xmlns:a14="http://schemas.microsoft.com/office/drawing/2010/main">
        <mc:Choice Requires="a14">
          <p:sp>
            <p:nvSpPr>
              <p:cNvPr id="47106" name="内容占位符 2"/>
              <p:cNvSpPr>
                <a:spLocks noGrp="1"/>
              </p:cNvSpPr>
              <p:nvPr>
                <p:ph idx="1"/>
              </p:nvPr>
            </p:nvSpPr>
            <p:spPr/>
            <p:txBody>
              <a:bodyPr/>
              <a:lstStyle/>
              <a:p>
                <a:pPr marL="342900" lvl="1" indent="-342900">
                  <a:buClr>
                    <a:schemeClr val="tx2"/>
                  </a:buClr>
                </a:pPr>
                <a14:m>
                  <m:oMath xmlns:m="http://schemas.openxmlformats.org/officeDocument/2006/math">
                    <m:r>
                      <a:rPr lang="en-US" altLang="zh-CN" sz="3200" i="1" dirty="0" smtClean="0">
                        <a:latin typeface="Cambria Math" panose="02040503050406030204" pitchFamily="18" charset="0"/>
                      </a:rPr>
                      <m:t>𝐶</m:t>
                    </m:r>
                    <m:r>
                      <a:rPr lang="en-US" altLang="zh-CN" sz="3200" i="1" dirty="0" smtClean="0">
                        <a:latin typeface="Cambria Math" panose="02040503050406030204" pitchFamily="18" charset="0"/>
                      </a:rPr>
                      <m:t>(</m:t>
                    </m:r>
                    <m:r>
                      <a:rPr lang="en-US" altLang="zh-CN" sz="3200" i="1" dirty="0" err="1">
                        <a:latin typeface="Cambria Math" panose="02040503050406030204" pitchFamily="18" charset="0"/>
                      </a:rPr>
                      <m:t>𝑛</m:t>
                    </m:r>
                    <m:r>
                      <a:rPr lang="en-US" altLang="zh-CN" sz="3200" i="1" dirty="0" err="1">
                        <a:latin typeface="Cambria Math" panose="02040503050406030204" pitchFamily="18" charset="0"/>
                      </a:rPr>
                      <m:t>,</m:t>
                    </m:r>
                    <m:r>
                      <a:rPr lang="en-US" altLang="zh-CN" sz="3200" i="1" dirty="0" err="1">
                        <a:latin typeface="Cambria Math" panose="02040503050406030204" pitchFamily="18" charset="0"/>
                      </a:rPr>
                      <m:t>𝑟</m:t>
                    </m:r>
                    <m:r>
                      <a:rPr lang="en-US" altLang="zh-CN" sz="3200" i="1" dirty="0">
                        <a:latin typeface="Cambria Math" panose="02040503050406030204" pitchFamily="18" charset="0"/>
                      </a:rPr>
                      <m:t>)=</m:t>
                    </m:r>
                    <m:r>
                      <a:rPr lang="en-US" altLang="zh-CN" sz="3200" i="1" dirty="0">
                        <a:latin typeface="Cambria Math" panose="02040503050406030204" pitchFamily="18" charset="0"/>
                      </a:rPr>
                      <m:t>𝐶</m:t>
                    </m:r>
                    <m:r>
                      <a:rPr lang="en-US" altLang="zh-CN" sz="3200" i="1" dirty="0">
                        <a:latin typeface="Cambria Math" panose="02040503050406030204" pitchFamily="18" charset="0"/>
                      </a:rPr>
                      <m:t>(</m:t>
                    </m:r>
                    <m:r>
                      <a:rPr lang="en-US" altLang="zh-CN" sz="3200" i="1" dirty="0" err="1">
                        <a:latin typeface="Cambria Math" panose="02040503050406030204" pitchFamily="18" charset="0"/>
                      </a:rPr>
                      <m:t>𝑛</m:t>
                    </m:r>
                    <m:r>
                      <a:rPr lang="en-US" altLang="zh-CN" sz="3200" i="1" dirty="0" err="1">
                        <a:latin typeface="Cambria Math" panose="02040503050406030204" pitchFamily="18" charset="0"/>
                      </a:rPr>
                      <m:t>,</m:t>
                    </m:r>
                    <m:r>
                      <a:rPr lang="en-US" altLang="zh-CN" sz="3200" i="1" dirty="0" err="1">
                        <a:latin typeface="Cambria Math" panose="02040503050406030204" pitchFamily="18" charset="0"/>
                      </a:rPr>
                      <m:t>𝑛</m:t>
                    </m:r>
                    <m:r>
                      <a:rPr lang="en-US" altLang="zh-CN" sz="3200" i="1" dirty="0">
                        <a:latin typeface="Cambria Math" panose="02040503050406030204" pitchFamily="18" charset="0"/>
                      </a:rPr>
                      <m:t>−</m:t>
                    </m:r>
                    <m:r>
                      <a:rPr lang="en-US" altLang="zh-CN" sz="3200" i="1" dirty="0">
                        <a:latin typeface="Cambria Math" panose="02040503050406030204" pitchFamily="18" charset="0"/>
                      </a:rPr>
                      <m:t>𝑟</m:t>
                    </m:r>
                    <m:r>
                      <a:rPr lang="en-US" altLang="zh-CN" sz="3200" i="1" dirty="0">
                        <a:latin typeface="Cambria Math" panose="02040503050406030204" pitchFamily="18" charset="0"/>
                      </a:rPr>
                      <m:t>)</m:t>
                    </m:r>
                  </m:oMath>
                </a14:m>
                <a:endParaRPr lang="en-US" altLang="zh-CN" sz="3200" dirty="0"/>
              </a:p>
              <a:p>
                <a:pPr marL="342900" lvl="1" indent="-342900"/>
                <a:r>
                  <a:rPr lang="zh-CN" altLang="en-US" dirty="0"/>
                  <a:t>代数运算</a:t>
                </a:r>
                <a:endParaRPr lang="en-US" altLang="zh-CN" dirty="0"/>
              </a:p>
              <a:p>
                <a:pPr marL="342900" lvl="1" indent="-342900"/>
                <a:r>
                  <a:rPr lang="en-US" altLang="zh-CN" dirty="0"/>
                  <a:t>Double Counting</a:t>
                </a:r>
                <a:r>
                  <a:rPr lang="zh-CN" altLang="en-US" dirty="0"/>
                  <a:t>：同一问题不同计数法</a:t>
                </a:r>
                <a:r>
                  <a:rPr lang="en-US" altLang="zh-CN" dirty="0"/>
                  <a:t> </a:t>
                </a:r>
                <a:endParaRPr lang="zh-CN" altLang="en-US" dirty="0"/>
              </a:p>
              <a:p>
                <a:endParaRPr lang="en-US" dirty="0"/>
              </a:p>
            </p:txBody>
          </p:sp>
        </mc:Choice>
        <mc:Fallback xmlns="">
          <p:sp>
            <p:nvSpPr>
              <p:cNvPr id="47106" name="内容占位符 2"/>
              <p:cNvSpPr>
                <a:spLocks noGrp="1" noRot="1" noChangeAspect="1" noMove="1" noResize="1" noEditPoints="1" noAdjustHandles="1" noChangeArrowheads="1" noChangeShapeType="1" noTextEdit="1"/>
              </p:cNvSpPr>
              <p:nvPr>
                <p:ph idx="1"/>
              </p:nvPr>
            </p:nvSpPr>
            <p:spPr>
              <a:blipFill>
                <a:blip r:embed="rId2"/>
                <a:stretch>
                  <a:fillRect l="-926"/>
                </a:stretch>
              </a:blipFill>
            </p:spPr>
            <p:txBody>
              <a:bodyPr/>
              <a:lstStyle/>
              <a:p>
                <a:r>
                  <a:rPr lang="zh-CN" altLang="en-US">
                    <a:noFill/>
                  </a:rPr>
                  <a:t> </a:t>
                </a:r>
              </a:p>
            </p:txBody>
          </p:sp>
        </mc:Fallback>
      </mc:AlternateContent>
      <p:sp>
        <p:nvSpPr>
          <p:cNvPr id="2" name="日期占位符 1">
            <a:extLst>
              <a:ext uri="{FF2B5EF4-FFF2-40B4-BE49-F238E27FC236}">
                <a16:creationId xmlns:a16="http://schemas.microsoft.com/office/drawing/2014/main" id="{D2F92AD7-E40D-3546-BB99-84EC482A0522}"/>
              </a:ext>
            </a:extLst>
          </p:cNvPr>
          <p:cNvSpPr>
            <a:spLocks noGrp="1"/>
          </p:cNvSpPr>
          <p:nvPr>
            <p:ph type="dt" sz="half" idx="2"/>
          </p:nvPr>
        </p:nvSpPr>
        <p:spPr/>
        <p:txBody>
          <a:bodyPr/>
          <a:lstStyle/>
          <a:p>
            <a:pPr>
              <a:defRPr/>
            </a:pPr>
            <a:r>
              <a:rPr lang="en-US" altLang="zh-CN" dirty="0">
                <a:latin typeface="KaiTi" panose="02010609060101010101" pitchFamily="49" charset="-122"/>
                <a:ea typeface="KaiTi" panose="02010609060101010101" pitchFamily="49" charset="-122"/>
              </a:rPr>
              <a:t>2022</a:t>
            </a:r>
            <a:r>
              <a:rPr lang="zh-CN" altLang="en-US" dirty="0">
                <a:latin typeface="KaiTi" panose="02010609060101010101" pitchFamily="49" charset="-122"/>
                <a:ea typeface="KaiTi" panose="02010609060101010101" pitchFamily="49" charset="-122"/>
              </a:rPr>
              <a:t>年</a:t>
            </a:r>
            <a:r>
              <a:rPr lang="en-US" altLang="zh-CN" dirty="0">
                <a:latin typeface="KaiTi" panose="02010609060101010101" pitchFamily="49" charset="-122"/>
                <a:ea typeface="KaiTi" panose="02010609060101010101" pitchFamily="49" charset="-122"/>
              </a:rPr>
              <a:t>3</a:t>
            </a:r>
            <a:r>
              <a:rPr lang="zh-CN" altLang="en-US" dirty="0">
                <a:latin typeface="KaiTi" panose="02010609060101010101" pitchFamily="49" charset="-122"/>
                <a:ea typeface="KaiTi" panose="02010609060101010101" pitchFamily="49" charset="-122"/>
              </a:rPr>
              <a:t>月</a:t>
            </a:r>
          </a:p>
        </p:txBody>
      </p:sp>
      <p:sp>
        <p:nvSpPr>
          <p:cNvPr id="3" name="页脚占位符 2">
            <a:extLst>
              <a:ext uri="{FF2B5EF4-FFF2-40B4-BE49-F238E27FC236}">
                <a16:creationId xmlns:a16="http://schemas.microsoft.com/office/drawing/2014/main" id="{D59AAEA3-7B78-0D46-A62F-1D537442585D}"/>
              </a:ext>
            </a:extLst>
          </p:cNvPr>
          <p:cNvSpPr>
            <a:spLocks noGrp="1"/>
          </p:cNvSpPr>
          <p:nvPr>
            <p:ph type="ftr" sz="quarter" idx="3"/>
          </p:nvPr>
        </p:nvSpPr>
        <p:spPr/>
        <p:txBody>
          <a:bodyPr/>
          <a:lstStyle/>
          <a:p>
            <a:pPr>
              <a:defRPr/>
            </a:pPr>
            <a:r>
              <a:rPr kumimoji="1" lang="zh-CN" altLang="en-US"/>
              <a:t>本投影片及相应音视频仅供修读本课程同学使用</a:t>
            </a:r>
            <a:endParaRPr kumimoji="1" lang="zh-CN" altLang="en-US" dirty="0"/>
          </a:p>
        </p:txBody>
      </p:sp>
      <p:sp>
        <p:nvSpPr>
          <p:cNvPr id="4" name="灯片编号占位符 3">
            <a:extLst>
              <a:ext uri="{FF2B5EF4-FFF2-40B4-BE49-F238E27FC236}">
                <a16:creationId xmlns:a16="http://schemas.microsoft.com/office/drawing/2014/main" id="{26EFCFF4-E5F4-C640-8CDB-E4677C7F2630}"/>
              </a:ext>
            </a:extLst>
          </p:cNvPr>
          <p:cNvSpPr>
            <a:spLocks noGrp="1"/>
          </p:cNvSpPr>
          <p:nvPr>
            <p:ph type="sldNum" sz="quarter" idx="4"/>
          </p:nvPr>
        </p:nvSpPr>
        <p:spPr/>
        <p:txBody>
          <a:bodyPr/>
          <a:lstStyle/>
          <a:p>
            <a:fld id="{EF2CBC89-708E-48CD-BCD6-CCB7D6409EDD}" type="slidenum">
              <a:rPr lang="en-US" altLang="zh-CN" smtClean="0"/>
              <a:pPr/>
              <a:t>9</a:t>
            </a:fld>
            <a:endParaRPr lang="en-US" altLang="zh-CN" dirty="0"/>
          </a:p>
        </p:txBody>
      </p:sp>
    </p:spTree>
    <p:extLst>
      <p:ext uri="{BB962C8B-B14F-4D97-AF65-F5344CB8AC3E}">
        <p14:creationId xmlns:p14="http://schemas.microsoft.com/office/powerpoint/2010/main" val="837379034"/>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13095</TotalTime>
  <Words>4439</Words>
  <Application>Microsoft Macintosh PowerPoint</Application>
  <PresentationFormat>全屏显示(4:3)</PresentationFormat>
  <Paragraphs>396</Paragraphs>
  <Slides>41</Slides>
  <Notes>17</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41</vt:i4>
      </vt:variant>
    </vt:vector>
  </HeadingPairs>
  <TitlesOfParts>
    <vt:vector size="55" baseType="lpstr">
      <vt:lpstr>黑体</vt:lpstr>
      <vt:lpstr>STFangsong</vt:lpstr>
      <vt:lpstr>KaiTi</vt:lpstr>
      <vt:lpstr>宋体</vt:lpstr>
      <vt:lpstr>宋体</vt:lpstr>
      <vt:lpstr>Arial</vt:lpstr>
      <vt:lpstr>Calibri</vt:lpstr>
      <vt:lpstr>Cambria Math</vt:lpstr>
      <vt:lpstr>Tahoma</vt:lpstr>
      <vt:lpstr>Times New Roman</vt:lpstr>
      <vt:lpstr>Wingdings</vt:lpstr>
      <vt:lpstr>Network</vt:lpstr>
      <vt:lpstr>Equation</vt:lpstr>
      <vt:lpstr>公式</vt:lpstr>
      <vt:lpstr>基本计数技术</vt:lpstr>
      <vt:lpstr>提要</vt:lpstr>
      <vt:lpstr>排列、组合与多项式系数</vt:lpstr>
      <vt:lpstr>计数基本原则</vt:lpstr>
      <vt:lpstr>计数基本原则</vt:lpstr>
      <vt:lpstr>排列</vt:lpstr>
      <vt:lpstr>例题</vt:lpstr>
      <vt:lpstr>组合</vt:lpstr>
      <vt:lpstr>组合</vt:lpstr>
      <vt:lpstr>例:</vt:lpstr>
      <vt:lpstr>组合与二项式的系数</vt:lpstr>
      <vt:lpstr>二项式定理推论 1</vt:lpstr>
      <vt:lpstr>二项式定理推论 2</vt:lpstr>
      <vt:lpstr>二项式定理推论 3</vt:lpstr>
      <vt:lpstr>杨辉三角（Pascal Triangle）</vt:lpstr>
      <vt:lpstr>范德蒙恒等式 Vandermonde’s Identity</vt:lpstr>
      <vt:lpstr>多项式系数</vt:lpstr>
      <vt:lpstr>用于证明费马小定理</vt:lpstr>
      <vt:lpstr>带重复元素的排列与组合</vt:lpstr>
      <vt:lpstr>圆排列</vt:lpstr>
      <vt:lpstr>有不可区分物体的排列</vt:lpstr>
      <vt:lpstr>有重复的组合</vt:lpstr>
      <vt:lpstr>n个元素集合中允许重复的r-组合</vt:lpstr>
      <vt:lpstr>允许重复的排列组合</vt:lpstr>
      <vt:lpstr>集合分类计数与容斥原理</vt:lpstr>
      <vt:lpstr>集合用于分类计数</vt:lpstr>
      <vt:lpstr>两个有限集合并集的计数</vt:lpstr>
      <vt:lpstr>例如: 多少种排法?</vt:lpstr>
      <vt:lpstr>三个有限集合并集的计数</vt:lpstr>
      <vt:lpstr>关于选课的例子</vt:lpstr>
      <vt:lpstr>问题的解</vt:lpstr>
      <vt:lpstr>容斥原理(Inclusion-Exclusion Principle)</vt:lpstr>
      <vt:lpstr>容斥原理的证明</vt:lpstr>
      <vt:lpstr>容斥原理的证明</vt:lpstr>
      <vt:lpstr>埃拉托色尼的筛子(Eratosthenes’ Sieve)</vt:lpstr>
      <vt:lpstr>100以内有多少质数?</vt:lpstr>
      <vt:lpstr>粗心的衣帽间管理员</vt:lpstr>
      <vt:lpstr>错位排列的个数 – 推导</vt:lpstr>
      <vt:lpstr>错位排列的个数 – 计算</vt:lpstr>
      <vt:lpstr>错位排列的应用</vt:lpstr>
      <vt:lpstr>小结</vt:lpstr>
    </vt:vector>
  </TitlesOfParts>
  <Company>Nanjing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二元关系的性质</dc:title>
  <dc:creator>CHEN DAOXU</dc:creator>
  <cp:lastModifiedBy>Ma Xiaoxing</cp:lastModifiedBy>
  <cp:revision>762</cp:revision>
  <cp:lastPrinted>2020-03-14T06:32:52Z</cp:lastPrinted>
  <dcterms:created xsi:type="dcterms:W3CDTF">2001-04-23T02:58:46Z</dcterms:created>
  <dcterms:modified xsi:type="dcterms:W3CDTF">2022-03-15T12:21:13Z</dcterms:modified>
</cp:coreProperties>
</file>