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emf" ContentType="image/x-em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5"/>
  </p:handoutMasterIdLst>
  <p:sldIdLst>
    <p:sldId id="325" r:id="rId3"/>
    <p:sldId id="313" r:id="rId5"/>
    <p:sldId id="357" r:id="rId6"/>
    <p:sldId id="355" r:id="rId7"/>
    <p:sldId id="358" r:id="rId8"/>
    <p:sldId id="360" r:id="rId9"/>
    <p:sldId id="362" r:id="rId10"/>
    <p:sldId id="363" r:id="rId11"/>
    <p:sldId id="361" r:id="rId12"/>
    <p:sldId id="364" r:id="rId13"/>
    <p:sldId id="365" r:id="rId14"/>
    <p:sldId id="366" r:id="rId15"/>
    <p:sldId id="367" r:id="rId16"/>
    <p:sldId id="370" r:id="rId17"/>
    <p:sldId id="368" r:id="rId18"/>
    <p:sldId id="373" r:id="rId19"/>
    <p:sldId id="372" r:id="rId20"/>
    <p:sldId id="375" r:id="rId21"/>
    <p:sldId id="374" r:id="rId22"/>
    <p:sldId id="371" r:id="rId23"/>
    <p:sldId id="376" r:id="rId24"/>
    <p:sldId id="377" r:id="rId25"/>
    <p:sldId id="378" r:id="rId26"/>
    <p:sldId id="379" r:id="rId27"/>
    <p:sldId id="381" r:id="rId28"/>
    <p:sldId id="354" r:id="rId29"/>
    <p:sldId id="383" r:id="rId30"/>
    <p:sldId id="382" r:id="rId31"/>
    <p:sldId id="384" r:id="rId32"/>
    <p:sldId id="380" r:id="rId33"/>
    <p:sldId id="385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15BD"/>
    <a:srgbClr val="99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63"/>
    <p:restoredTop sz="84558" autoAdjust="0"/>
  </p:normalViewPr>
  <p:slideViewPr>
    <p:cSldViewPr>
      <p:cViewPr>
        <p:scale>
          <a:sx n="120" d="100"/>
          <a:sy n="120" d="100"/>
        </p:scale>
        <p:origin x="240" y="-400"/>
      </p:cViewPr>
      <p:guideLst>
        <p:guide orient="horz" pos="2160"/>
        <p:guide pos="2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7348F-0B74-4747-B752-69C942F8EC99}" type="datetimeFigureOut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75D53-AA90-1742-99BF-9AD77C3512D6}" type="slidenum">
              <a:rPr lang="en-US" altLang="zh-CN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kumimoji="1" sz="1200"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kumimoji="1" sz="1200"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kumimoji="1" sz="1200"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kumimoji="1" sz="1200">
                <a:latin typeface="Tahoma" panose="020B0604030504040204" pitchFamily="34" charset="0"/>
              </a:defRPr>
            </a:lvl1pPr>
          </a:lstStyle>
          <a:p>
            <a:fld id="{48C14618-CA5C-4CB3-994C-FDD68F872231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宋体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courses/cs2800/2017fa/lectures/lec14-cantor.html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800EC6-4BFD-4754-8DDC-7AEAA68FD5D9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小明和小强： 我有一颗糖！我有两颗！我有三颗！</a:t>
            </a:r>
            <a:r>
              <a:rPr kumimoji="1" lang="en-US" altLang="zh-CN" dirty="0"/>
              <a:t>… </a:t>
            </a:r>
            <a:r>
              <a:rPr kumimoji="1" lang="zh-CN" altLang="en-US" dirty="0"/>
              <a:t>我有无数颗！不管怎样，我都比你多一颗！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f:(0,1)\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rightarrow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mathbf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R: f(x) = tan(\pi{x}-\frac{\pi}{2})</a:t>
            </a:r>
            <a:endParaRPr kumimoji="1" lang="en-US" altLang="zh-CN" sz="120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$f:[0,1]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rightarrow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[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a,b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]: f(x) =(b-a)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x+a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$</a:t>
            </a:r>
            <a:endParaRPr kumimoji="1" lang="en-US" altLang="zh-CN" sz="120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MATHEMATICAL FRAKTUR SMALL C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mathbf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{N}^{\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mathbf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{N}}=\{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f|f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:\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mathbf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{N}\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rightarrow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mathbf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{N}\} </a:t>
            </a:r>
            <a:endParaRPr kumimoji="1" lang="en-US" altLang="zh-CN" sz="120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cdots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rightarrow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  f^{-1}(g^{-1}(x))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rightarrow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g^{-1}(x)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rightarrow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  x 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rightarrow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  f(x)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rightarrow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  g(f(x))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rightarrow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cdots</a:t>
            </a:r>
            <a:endParaRPr kumimoji="1" lang="en-US" altLang="zh-CN" sz="120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Ref:</a:t>
            </a:r>
            <a:r>
              <a:rPr kumimoji="1" lang="zh-CN" altLang="en-US" dirty="0"/>
              <a:t> </a:t>
            </a:r>
            <a:r>
              <a:rPr lang="en-US" altLang="zh-CN" dirty="0">
                <a:hlinkClick r:id="rId3"/>
              </a:rPr>
              <a:t>http://www.cs.cornell.edu/courses/cs2800/2017fa/lectures/lec14-cantor.html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存在 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使得 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zh-CN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同理存在 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使得 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zh-CN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 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看作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进制 避免了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0.011111111...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0.1000000000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的重复问题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/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zh-CN"/>
              <a:t>单击此处编辑母版标题样式</a:t>
            </a:r>
            <a:endParaRPr lang="en-US" altLang="zh-CN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r>
              <a:rPr lang="en-US" altLang="zh-CN"/>
              <a:t>单击此处编辑母版副标题样式</a:t>
            </a:r>
            <a:endParaRPr lang="en-US" altLang="zh-CN"/>
          </a:p>
        </p:txBody>
      </p:sp>
      <p:sp>
        <p:nvSpPr>
          <p:cNvPr id="44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37676"/>
            <a:ext cx="1259632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kumimoji="1" lang="en-US" altLang="zh-CN" sz="1600" kern="1200" dirty="0" smtClean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5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9632" y="6537676"/>
            <a:ext cx="6703268" cy="3032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b="0" i="0"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4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37678"/>
            <a:ext cx="946448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37676"/>
            <a:ext cx="1259632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kumimoji="1" lang="en-US" altLang="zh-CN" sz="1600" kern="1200" dirty="0" smtClean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9632" y="6537676"/>
            <a:ext cx="6703268" cy="3032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b="0" i="0"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37678"/>
            <a:ext cx="946448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37676"/>
            <a:ext cx="1259632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kumimoji="1" lang="en-US" altLang="zh-CN" sz="1600" kern="1200" dirty="0" smtClean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9632" y="6537676"/>
            <a:ext cx="6703268" cy="3032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b="0" i="0"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37678"/>
            <a:ext cx="946448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37676"/>
            <a:ext cx="1259632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kumimoji="1" lang="en-US" altLang="zh-CN" sz="1600" kern="1200" dirty="0" smtClean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9632" y="6537676"/>
            <a:ext cx="6703268" cy="3032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b="0" i="0"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37678"/>
            <a:ext cx="946448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37676"/>
            <a:ext cx="1259632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kumimoji="1" lang="en-US" altLang="zh-CN" sz="1600" kern="1200" dirty="0" smtClean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9632" y="6537676"/>
            <a:ext cx="6703268" cy="3032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b="0" i="0"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37678"/>
            <a:ext cx="946448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zh-CN"/>
              <a:t>单击此处编辑母版标题样式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单击此处编辑母版文本样式</a:t>
            </a:r>
            <a:endParaRPr lang="en-US" altLang="zh-CN"/>
          </a:p>
          <a:p>
            <a:pPr lvl="1"/>
            <a:r>
              <a:rPr lang="en-US" altLang="zh-CN"/>
              <a:t>第二级</a:t>
            </a:r>
            <a:endParaRPr lang="en-US" altLang="zh-CN"/>
          </a:p>
          <a:p>
            <a:pPr lvl="2"/>
            <a:r>
              <a:rPr lang="en-US" altLang="zh-CN"/>
              <a:t>第三级</a:t>
            </a:r>
            <a:endParaRPr lang="en-US" altLang="zh-CN"/>
          </a:p>
          <a:p>
            <a:pPr lvl="3"/>
            <a:r>
              <a:rPr lang="en-US" altLang="zh-CN"/>
              <a:t>第四级</a:t>
            </a:r>
            <a:endParaRPr lang="en-US" altLang="zh-CN"/>
          </a:p>
          <a:p>
            <a:pPr lvl="4"/>
            <a:r>
              <a:rPr lang="en-US" altLang="zh-CN"/>
              <a:t>第五级</a:t>
            </a:r>
            <a:endParaRPr lang="en-US" altLang="zh-CN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37676"/>
            <a:ext cx="1259632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kumimoji="1" lang="en-US" altLang="zh-CN" sz="1600" kern="1200" dirty="0" smtClean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9632" y="6537676"/>
            <a:ext cx="6703268" cy="3032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b="0" i="0"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37678"/>
            <a:ext cx="946448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grpSp>
        <p:nvGrpSpPr>
          <p:cNvPr id="1032" name="Group 8"/>
          <p:cNvGrpSpPr/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宋体" panose="02010600030101010101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692150" indent="-3479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400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430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930" indent="-31623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61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3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5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7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svg"/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 sz="6000" dirty="0">
                <a:latin typeface="SimSun" panose="020B0503020204020204" pitchFamily="2" charset="-122"/>
                <a:ea typeface="SimSun" panose="020B0503020204020204" pitchFamily="2" charset="-122"/>
              </a:rPr>
              <a:t>集合的基数</a:t>
            </a:r>
            <a:endParaRPr lang="en-US" altLang="zh-CN" sz="6000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539652"/>
          </a:xfrm>
        </p:spPr>
        <p:txBody>
          <a:bodyPr/>
          <a:lstStyle/>
          <a:p>
            <a:pPr eaLnBrk="1" hangingPunct="1"/>
            <a:r>
              <a:rPr kumimoji="0" lang="zh-CN" altLang="en-US" sz="3600" dirty="0">
                <a:latin typeface="SimSun" panose="020B0503020204020204" pitchFamily="2" charset="-122"/>
                <a:ea typeface="SimSun" panose="020B0503020204020204" pitchFamily="2" charset="-122"/>
              </a:rPr>
              <a:t>离散数学</a:t>
            </a:r>
            <a:endParaRPr kumimoji="0" lang="en-US" altLang="zh-CN" sz="3600" dirty="0">
              <a:latin typeface="SimSun" panose="020B0503020204020204" pitchFamily="2" charset="-122"/>
              <a:ea typeface="SimSun" panose="020B0503020204020204" pitchFamily="2" charset="-122"/>
            </a:endParaRPr>
          </a:p>
          <a:p>
            <a:pPr eaLnBrk="1" hangingPunct="1"/>
            <a:endParaRPr kumimoji="0" lang="en-US" altLang="zh-CN" sz="3600" dirty="0">
              <a:latin typeface="SimSun" panose="020B0503020204020204" pitchFamily="2" charset="-122"/>
              <a:ea typeface="SimSun" panose="020B0503020204020204" pitchFamily="2" charset="-122"/>
            </a:endParaRPr>
          </a:p>
          <a:p>
            <a:pPr eaLnBrk="1" hangingPunct="1"/>
            <a:r>
              <a:rPr kumimoji="0" lang="zh-CN" altLang="en-US" sz="3600" dirty="0">
                <a:latin typeface="SimSun" panose="020B0503020204020204" pitchFamily="2" charset="-122"/>
                <a:ea typeface="SimSun" panose="020B0503020204020204" pitchFamily="2" charset="-122"/>
              </a:rPr>
              <a:t>马晓星</a:t>
            </a:r>
            <a:endParaRPr kumimoji="0" lang="en-US" altLang="zh-CN" sz="3600" dirty="0">
              <a:latin typeface="SimSun" panose="020B0503020204020204" pitchFamily="2" charset="-122"/>
              <a:ea typeface="SimSun" panose="020B0503020204020204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zh-CN" altLang="en-US" sz="2400" dirty="0">
                <a:latin typeface="SimSun" panose="020B0503020204020204" pitchFamily="2" charset="-122"/>
                <a:ea typeface="SimSun" panose="020B0503020204020204" pitchFamily="2" charset="-122"/>
              </a:rPr>
              <a:t>南京大学・计算机科学与技术系</a:t>
            </a:r>
            <a:endParaRPr kumimoji="0" lang="zh-CN" altLang="en-US" sz="2400" dirty="0">
              <a:latin typeface="SimSun" panose="020B0503020204020204" pitchFamily="2" charset="-122"/>
              <a:ea typeface="SimSun" panose="020B0503020204020204" pitchFamily="2" charset="-122"/>
            </a:endParaRPr>
          </a:p>
          <a:p>
            <a:pPr eaLnBrk="1" hangingPunct="1"/>
            <a:endParaRPr kumimoji="0" lang="zh-CN" altLang="en-US" sz="3600" b="1" dirty="0">
              <a:latin typeface="SimSun" panose="020B0503020204020204" pitchFamily="2" charset="-122"/>
              <a:ea typeface="SimSun" panose="020B0503020204020204" pitchFamily="2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0" y="6537676"/>
            <a:ext cx="1259632" cy="303212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2022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年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3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月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3"/>
          </p:nvPr>
        </p:nvSpPr>
        <p:spPr>
          <a:xfrm>
            <a:off x="1331640" y="6537676"/>
            <a:ext cx="6631259" cy="303214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本投影片及相应音视频仅供修读本课程同学使用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8153400" y="6537678"/>
            <a:ext cx="946448" cy="303212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2CBC89-708E-48CD-BCD6-CCB7D6409EDD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可数个可数集的并集仍然可数</a:t>
            </a:r>
            <a:endParaRPr kumimoji="1" lang="zh-CN" altLang="en-US" dirty="0"/>
          </a:p>
        </p:txBody>
      </p:sp>
      <p:sp>
        <p:nvSpPr>
          <p:cNvPr id="24" name="内容占位符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所有的自然数对构成的集合可数</a:t>
            </a:r>
            <a:r>
              <a:rPr lang="en-US" altLang="zh-CN" dirty="0"/>
              <a:t>:</a:t>
            </a:r>
            <a:endParaRPr lang="zh-CN" altLang="en-US" dirty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sp>
        <p:nvSpPr>
          <p:cNvPr id="7" name="Rectangle 2" descr="蓝色砂纸"/>
          <p:cNvSpPr>
            <a:spLocks noChangeArrowheads="1"/>
          </p:cNvSpPr>
          <p:nvPr/>
        </p:nvSpPr>
        <p:spPr bwMode="auto">
          <a:xfrm>
            <a:off x="990600" y="5410200"/>
            <a:ext cx="7848600" cy="1066800"/>
          </a:xfrm>
          <a:prstGeom prst="rect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" name="Group 5"/>
          <p:cNvGrpSpPr/>
          <p:nvPr/>
        </p:nvGrpSpPr>
        <p:grpSpPr bwMode="auto">
          <a:xfrm>
            <a:off x="685800" y="2209800"/>
            <a:ext cx="5638800" cy="3352800"/>
            <a:chOff x="240" y="1872"/>
            <a:chExt cx="3552" cy="2112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528" y="2112"/>
              <a:ext cx="2736" cy="16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80000"/>
                </a:spcBef>
              </a:pPr>
              <a:r>
                <a:rPr kumimoji="1" lang="zh-CN" altLang="en-US" sz="2000" dirty="0">
                  <a:latin typeface="Times New Roman" panose="02020603050405020304" pitchFamily="18" charset="0"/>
                </a:rPr>
                <a:t>&lt;0,0&gt;    &lt;1,0&gt;    &lt;2,0&gt;    &lt;3,0&gt;    &lt;4,0&gt;</a:t>
              </a:r>
              <a:endParaRPr kumimoji="1" lang="zh-CN" altLang="en-US" sz="2000" dirty="0">
                <a:latin typeface="Times New Roman" panose="02020603050405020304" pitchFamily="18" charset="0"/>
              </a:endParaRPr>
            </a:p>
            <a:p>
              <a:pPr>
                <a:spcBef>
                  <a:spcPct val="80000"/>
                </a:spcBef>
              </a:pPr>
              <a:r>
                <a:rPr kumimoji="1" lang="zh-CN" altLang="en-US" sz="2000" dirty="0">
                  <a:latin typeface="Times New Roman" panose="02020603050405020304" pitchFamily="18" charset="0"/>
                </a:rPr>
                <a:t>&lt;0,1&gt;    &lt;1,1&gt;    &lt;2,1&gt;    &lt;3,1&gt;</a:t>
              </a:r>
              <a:endParaRPr kumimoji="1" lang="zh-CN" altLang="en-US" sz="2000" dirty="0">
                <a:latin typeface="Times New Roman" panose="02020603050405020304" pitchFamily="18" charset="0"/>
              </a:endParaRPr>
            </a:p>
            <a:p>
              <a:pPr>
                <a:spcBef>
                  <a:spcPct val="80000"/>
                </a:spcBef>
              </a:pPr>
              <a:r>
                <a:rPr kumimoji="1" lang="zh-CN" altLang="en-US" sz="2000" dirty="0">
                  <a:latin typeface="Times New Roman" panose="02020603050405020304" pitchFamily="18" charset="0"/>
                </a:rPr>
                <a:t>&lt;0,2&gt;    &lt;1,2&gt;    &lt;2,2&gt;</a:t>
              </a:r>
              <a:endParaRPr kumimoji="1" lang="zh-CN" altLang="en-US" sz="2000" dirty="0">
                <a:latin typeface="Times New Roman" panose="02020603050405020304" pitchFamily="18" charset="0"/>
              </a:endParaRPr>
            </a:p>
            <a:p>
              <a:pPr>
                <a:spcBef>
                  <a:spcPct val="80000"/>
                </a:spcBef>
              </a:pPr>
              <a:r>
                <a:rPr kumimoji="1" lang="zh-CN" altLang="en-US" sz="2000" dirty="0">
                  <a:latin typeface="Times New Roman" panose="02020603050405020304" pitchFamily="18" charset="0"/>
                </a:rPr>
                <a:t>&lt;0,3&gt;    &lt;1,3&gt;  </a:t>
              </a:r>
              <a:endParaRPr kumimoji="1" lang="zh-CN" altLang="en-US" sz="2000" dirty="0">
                <a:latin typeface="Times New Roman" panose="02020603050405020304" pitchFamily="18" charset="0"/>
              </a:endParaRPr>
            </a:p>
            <a:p>
              <a:pPr>
                <a:spcBef>
                  <a:spcPct val="80000"/>
                </a:spcBef>
              </a:pPr>
              <a:r>
                <a:rPr kumimoji="1" lang="zh-CN" altLang="en-US" sz="2000" dirty="0">
                  <a:latin typeface="Times New Roman" panose="02020603050405020304" pitchFamily="18" charset="0"/>
                </a:rPr>
                <a:t>&lt;0,4&gt; </a:t>
              </a:r>
              <a:endParaRPr kumimoji="1" lang="zh-CN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432" y="2064"/>
              <a:ext cx="864" cy="528"/>
            </a:xfrm>
            <a:prstGeom prst="line">
              <a:avLst/>
            </a:prstGeom>
            <a:noFill/>
            <a:ln w="31750">
              <a:solidFill>
                <a:srgbClr val="FFCC00"/>
              </a:solidFill>
              <a:prstDash val="lgDash"/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432" y="2064"/>
              <a:ext cx="1392" cy="864"/>
            </a:xfrm>
            <a:prstGeom prst="line">
              <a:avLst/>
            </a:prstGeom>
            <a:noFill/>
            <a:ln w="31750">
              <a:solidFill>
                <a:srgbClr val="FFCC00"/>
              </a:solidFill>
              <a:prstDash val="lgDash"/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432" y="2064"/>
              <a:ext cx="1920" cy="1200"/>
            </a:xfrm>
            <a:prstGeom prst="line">
              <a:avLst/>
            </a:prstGeom>
            <a:noFill/>
            <a:ln w="31750">
              <a:solidFill>
                <a:srgbClr val="FFCC00"/>
              </a:solidFill>
              <a:prstDash val="lgDash"/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432" y="2064"/>
              <a:ext cx="2544" cy="1584"/>
            </a:xfrm>
            <a:prstGeom prst="line">
              <a:avLst/>
            </a:prstGeom>
            <a:noFill/>
            <a:ln w="31750">
              <a:solidFill>
                <a:srgbClr val="FFCC00"/>
              </a:solidFill>
              <a:prstDash val="lgDash"/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40" y="2688"/>
              <a:ext cx="0" cy="1200"/>
            </a:xfrm>
            <a:prstGeom prst="line">
              <a:avLst/>
            </a:prstGeom>
            <a:noFill/>
            <a:ln w="57150">
              <a:solidFill>
                <a:srgbClr val="99CC00"/>
              </a:solidFill>
              <a:prstDash val="lgDash"/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40" y="3888"/>
              <a:ext cx="240" cy="96"/>
            </a:xfrm>
            <a:prstGeom prst="line">
              <a:avLst/>
            </a:prstGeom>
            <a:noFill/>
            <a:ln w="57150">
              <a:solidFill>
                <a:srgbClr val="99CC00"/>
              </a:solidFill>
              <a:prstDash val="lgDash"/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480" y="3360"/>
              <a:ext cx="1008" cy="624"/>
            </a:xfrm>
            <a:prstGeom prst="line">
              <a:avLst/>
            </a:prstGeom>
            <a:noFill/>
            <a:ln w="57150">
              <a:solidFill>
                <a:srgbClr val="99CC00"/>
              </a:solidFill>
              <a:prstDash val="lgDash"/>
              <a:round/>
              <a:tailEnd type="stealth" w="lg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216" y="1872"/>
              <a:ext cx="576" cy="4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4400" b="1">
                  <a:latin typeface="Times New Roman" panose="02020603050405020304" pitchFamily="18" charset="0"/>
                </a:rPr>
                <a:t>...</a:t>
              </a:r>
              <a:endParaRPr kumimoji="1" lang="zh-CN" altLang="en-US" sz="4400" b="1">
                <a:latin typeface="Times New Roman" panose="02020603050405020304" pitchFamily="18" charset="0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2688" y="2256"/>
              <a:ext cx="576" cy="4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4400" b="1">
                  <a:latin typeface="Times New Roman" panose="02020603050405020304" pitchFamily="18" charset="0"/>
                </a:rPr>
                <a:t>...</a:t>
              </a:r>
              <a:endParaRPr kumimoji="1" lang="zh-CN" altLang="en-US" sz="4400" b="1">
                <a:latin typeface="Times New Roman" panose="02020603050405020304" pitchFamily="18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2160" y="2592"/>
              <a:ext cx="576" cy="4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4400" b="1">
                  <a:latin typeface="Times New Roman" panose="02020603050405020304" pitchFamily="18" charset="0"/>
                </a:rPr>
                <a:t>...</a:t>
              </a:r>
              <a:endParaRPr kumimoji="1" lang="zh-CN" altLang="en-US" sz="4400" b="1">
                <a:latin typeface="Times New Roman" panose="02020603050405020304" pitchFamily="18" charset="0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1680" y="2928"/>
              <a:ext cx="576" cy="4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4400" b="1">
                  <a:latin typeface="Times New Roman" panose="02020603050405020304" pitchFamily="18" charset="0"/>
                </a:rPr>
                <a:t>...</a:t>
              </a:r>
              <a:endParaRPr kumimoji="1" lang="zh-CN" altLang="en-US" sz="4400" b="1">
                <a:latin typeface="Times New Roman" panose="02020603050405020304" pitchFamily="18" charset="0"/>
              </a:endParaRPr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auto">
            <a:xfrm rot="2469315">
              <a:off x="2544" y="2880"/>
              <a:ext cx="528" cy="52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429000" y="4724400"/>
            <a:ext cx="5334000" cy="423863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FFCC00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>
                <a:latin typeface="Times New Roman" panose="02020603050405020304" pitchFamily="18" charset="0"/>
              </a:rPr>
              <a:t>&lt;</a:t>
            </a:r>
            <a:r>
              <a:rPr kumimoji="1" lang="zh-CN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0,0&gt;, &lt;0,1&gt;, &lt;1,0&gt;, &lt;0,2&gt;, &lt;1,1&gt;, &lt;2,0&gt;, &lt;0,3&gt;, ......</a:t>
            </a:r>
            <a:endParaRPr kumimoji="1" lang="zh-CN" altLang="en-US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3" name="Object 20"/>
          <p:cNvGraphicFramePr>
            <a:graphicFrameLocks noChangeAspect="1"/>
          </p:cNvGraphicFramePr>
          <p:nvPr/>
        </p:nvGraphicFramePr>
        <p:xfrm>
          <a:off x="1295400" y="5486400"/>
          <a:ext cx="7239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2" imgW="72237600" imgH="10363200" progId="Equation.3">
                  <p:embed/>
                </p:oleObj>
              </mc:Choice>
              <mc:Fallback>
                <p:oleObj name="Equation" r:id="rId2" imgW="72237600" imgH="10363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86400"/>
                        <a:ext cx="72390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证明无限集等势的例子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(0,1)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与整个实数集等势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双射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170" lvl="1" indent="0"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还有很多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sigmoid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例如</a:t>
            </a:r>
            <a:b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728" y="2708920"/>
            <a:ext cx="3960440" cy="4605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581128"/>
            <a:ext cx="2673988" cy="519942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76056" y="3925094"/>
            <a:ext cx="3240360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证明无限集等势的例子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对任意不相等的实数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[0,1]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等势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/>
              <a:t>双射</a:t>
            </a:r>
            <a:r>
              <a:rPr lang="en-US" altLang="zh-CN" dirty="0"/>
              <a:t>:</a:t>
            </a:r>
            <a:endParaRPr lang="en-US" altLang="zh-CN" dirty="0"/>
          </a:p>
          <a:p>
            <a:pPr marL="344170" lvl="1" indent="0">
              <a:buNone/>
            </a:pPr>
            <a:r>
              <a:rPr lang="en-US" altLang="zh-CN" dirty="0"/>
              <a:t>	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7704" y="2996952"/>
            <a:ext cx="4932536" cy="3040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943100" y="3684774"/>
            <a:ext cx="558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CC"/>
                </a:solidFill>
                <a:latin typeface="TimesNewRomanPS"/>
              </a:rPr>
              <a:t>(</a:t>
            </a:r>
            <a:r>
              <a:rPr lang="zh-CN" altLang="en-US" dirty="0">
                <a:solidFill>
                  <a:srgbClr val="0000CC"/>
                </a:solidFill>
                <a:latin typeface="SimSun" panose="020B0503020204020204" pitchFamily="2" charset="-122"/>
                <a:ea typeface="SimSun" panose="020B0503020204020204" pitchFamily="2" charset="-122"/>
              </a:rPr>
              <a:t>这实际上意味着</a:t>
            </a:r>
            <a:r>
              <a:rPr lang="en-US" altLang="zh-CN" dirty="0">
                <a:solidFill>
                  <a:srgbClr val="0000CC"/>
                </a:solidFill>
                <a:latin typeface="SimSun" panose="020B0503020204020204" pitchFamily="2" charset="-122"/>
                <a:ea typeface="SimSun" panose="020B0503020204020204" pitchFamily="2" charset="-122"/>
              </a:rPr>
              <a:t>:</a:t>
            </a:r>
            <a:r>
              <a:rPr lang="zh-CN" altLang="en-US" dirty="0">
                <a:solidFill>
                  <a:srgbClr val="0000CC"/>
                </a:solidFill>
                <a:latin typeface="SimSun" panose="020B0503020204020204" pitchFamily="2" charset="-122"/>
                <a:ea typeface="SimSun" panose="020B0503020204020204" pitchFamily="2" charset="-122"/>
              </a:rPr>
              <a:t>任意长的线段与任意短的线段等势</a:t>
            </a:r>
            <a:r>
              <a:rPr lang="en-US" altLang="zh-CN" b="1" dirty="0">
                <a:solidFill>
                  <a:srgbClr val="0000CC"/>
                </a:solidFill>
                <a:latin typeface="TimesNewRomanPS"/>
              </a:rPr>
              <a:t>) 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直线上的点与平面上的点一样多 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585" y="1916430"/>
            <a:ext cx="7911465" cy="38296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2051720" y="2996952"/>
            <a:ext cx="5251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那么</a:t>
            </a:r>
            <a:r>
              <a:rPr kumimoji="1" lang="en-US" altLang="zh-CN" sz="2800" dirty="0"/>
              <a:t>,</a:t>
            </a:r>
            <a:r>
              <a:rPr kumimoji="1" lang="zh-CN" altLang="en-US" sz="2800" dirty="0"/>
              <a:t> 是否所有无限集合都等势</a:t>
            </a:r>
            <a:r>
              <a:rPr kumimoji="1" lang="en-US" altLang="zh-CN" sz="2800" dirty="0"/>
              <a:t>?</a:t>
            </a:r>
            <a:endParaRPr kumimoji="1" lang="zh-CN" alt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实数集合不可数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(0,1)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不是可数集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注意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:(0,1)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与实数集合等势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“对角线”证明法</a:t>
            </a:r>
            <a:b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假设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(0,1)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中的元素可以线性排列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693420" lvl="2" indent="0"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则可构造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0.b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它不在这个序列中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7540" y="3356610"/>
            <a:ext cx="2751455" cy="20491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36096" y="3925094"/>
            <a:ext cx="2967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实数集合的基数记为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= 𝔠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(mathematical fraktur c)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任何集合与其幂集不等势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l-GR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ρ(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4525" lvl="2" indent="0">
              <a:lnSpc>
                <a:spcPct val="125000"/>
              </a:lnSpc>
              <a:buNone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zh-CN" altLang="en-US" sz="2800" dirty="0"/>
          </a:p>
        </p:txBody>
      </p:sp>
      <p:sp>
        <p:nvSpPr>
          <p:cNvPr id="8" name="矩形 7"/>
          <p:cNvSpPr/>
          <p:nvPr/>
        </p:nvSpPr>
        <p:spPr bwMode="auto">
          <a:xfrm>
            <a:off x="899592" y="2348880"/>
            <a:ext cx="4536504" cy="21602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/>
          <a:lstStyle/>
          <a:p>
            <a:pPr indent="-107950">
              <a:lnSpc>
                <a:spcPct val="12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证明要点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lvl="1">
              <a:lnSpc>
                <a:spcPct val="125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ρ(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的函数，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构造集合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B={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∈A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∉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)},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则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B∈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ρ(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但不可能存在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∈A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，能满足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)=B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，因为，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如果有这样的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∈B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当且仅当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∉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因此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不可能是满射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∎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康托尔定理</a:t>
            </a:r>
            <a:r>
              <a:rPr lang="en-US" altLang="zh-CN" sz="2800" dirty="0"/>
              <a:t>(Cantor's theorem)</a:t>
            </a:r>
            <a:r>
              <a:rPr lang="zh-CN" altLang="en-US" sz="2800" dirty="0"/>
              <a:t> </a:t>
            </a:r>
            <a:endParaRPr kumimoji="1" lang="zh-CN" altLang="en-US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sp>
        <p:nvSpPr>
          <p:cNvPr id="9" name="文本框 8"/>
          <p:cNvSpPr txBox="1"/>
          <p:nvPr/>
        </p:nvSpPr>
        <p:spPr>
          <a:xfrm>
            <a:off x="1688796" y="5126074"/>
            <a:ext cx="3835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右例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N→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ρ(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T={</a:t>
            </a:r>
            <a:r>
              <a:rPr kumimoji="1"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kumimoji="1"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∉</a:t>
            </a:r>
            <a:r>
              <a:rPr kumimoji="1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是一个对角线证明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形 1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80112" y="3292707"/>
            <a:ext cx="3240359" cy="281238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存在不可计算的函数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可计算函数 </a:t>
            </a:r>
            <a:endParaRPr kumimoji="1" lang="en-US" altLang="zh-CN" dirty="0"/>
          </a:p>
          <a:p>
            <a:pPr marL="344170" lvl="1" indent="0">
              <a:buNone/>
            </a:pPr>
            <a:r>
              <a:rPr kumimoji="1" lang="zh-CN" altLang="en-US" dirty="0"/>
              <a:t>简单地说就是存在一个计算机程序可以计算这个函数</a:t>
            </a:r>
            <a:endParaRPr kumimoji="1" lang="en-US" altLang="zh-CN" dirty="0"/>
          </a:p>
          <a:p>
            <a:pPr marL="344170" lvl="1" indent="0">
              <a:buNone/>
            </a:pPr>
            <a:endParaRPr lang="en-US" altLang="zh-CN" dirty="0"/>
          </a:p>
          <a:p>
            <a:r>
              <a:rPr kumimoji="1" lang="zh-CN" altLang="en-US" dirty="0"/>
              <a:t>函数集合</a:t>
            </a:r>
            <a:r>
              <a:rPr kumimoji="1" lang="en-US" altLang="zh-CN" dirty="0"/>
              <a:t>                                         </a:t>
            </a:r>
            <a:r>
              <a:rPr kumimoji="1" lang="zh-CN" altLang="en-US" dirty="0"/>
              <a:t>就不可数</a:t>
            </a:r>
            <a:r>
              <a:rPr kumimoji="1" lang="en-US" altLang="zh-CN" dirty="0"/>
              <a:t>.</a:t>
            </a:r>
            <a:endParaRPr kumimoji="1" lang="en-US" altLang="zh-CN" dirty="0"/>
          </a:p>
          <a:p>
            <a:pPr lvl="1"/>
            <a:r>
              <a:rPr lang="zh-CN" altLang="en-US" dirty="0"/>
              <a:t>可用对角线证明法</a:t>
            </a:r>
            <a:r>
              <a:rPr lang="en-US" altLang="zh-CN" dirty="0"/>
              <a:t>.</a:t>
            </a:r>
            <a:endParaRPr lang="en-US" altLang="zh-CN" dirty="0"/>
          </a:p>
          <a:p>
            <a:pPr lvl="1"/>
            <a:endParaRPr kumimoji="1" lang="en-US" altLang="zh-CN" dirty="0"/>
          </a:p>
          <a:p>
            <a:r>
              <a:rPr lang="zh-CN" altLang="en-US" dirty="0"/>
              <a:t>但是不同的程序的个数是可数的</a:t>
            </a:r>
            <a:r>
              <a:rPr lang="en-US" altLang="zh-CN" dirty="0"/>
              <a:t>.</a:t>
            </a:r>
            <a:endParaRPr lang="en-US" altLang="zh-CN" dirty="0"/>
          </a:p>
          <a:p>
            <a:pPr lvl="1"/>
            <a:r>
              <a:rPr kumimoji="1" lang="zh-CN" altLang="en-US" dirty="0"/>
              <a:t>长度有限的</a:t>
            </a:r>
            <a:r>
              <a:rPr kumimoji="1" lang="en-US" altLang="zh-CN" dirty="0"/>
              <a:t>string</a:t>
            </a:r>
            <a:r>
              <a:rPr kumimoji="1" lang="zh-CN" altLang="en-US" dirty="0"/>
              <a:t>的个数是可数的</a:t>
            </a:r>
            <a:r>
              <a:rPr kumimoji="1" lang="en-US" altLang="zh-CN" dirty="0"/>
              <a:t>.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9038" y="3261101"/>
            <a:ext cx="4104456" cy="50258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2404579" y="2636912"/>
            <a:ext cx="4334841" cy="1301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/>
              <a:t>既然有不等势的无限集合</a:t>
            </a:r>
            <a:r>
              <a:rPr kumimoji="1" lang="en-US" altLang="zh-CN" sz="2800" dirty="0"/>
              <a:t>,</a:t>
            </a:r>
            <a:r>
              <a:rPr kumimoji="1" lang="zh-CN" altLang="en-US" sz="2800" dirty="0"/>
              <a:t> </a:t>
            </a:r>
            <a:endParaRPr kumimoji="1" lang="en-US" altLang="zh-CN" sz="2800" dirty="0"/>
          </a:p>
          <a:p>
            <a:pPr>
              <a:lnSpc>
                <a:spcPct val="150000"/>
              </a:lnSpc>
            </a:pPr>
            <a:r>
              <a:rPr kumimoji="1" lang="zh-CN" altLang="en-US" sz="2800" dirty="0"/>
              <a:t>如何比较其相对“大小”</a:t>
            </a:r>
            <a:r>
              <a:rPr kumimoji="1" lang="en-US" altLang="zh-CN" sz="2800" dirty="0"/>
              <a:t>?</a:t>
            </a:r>
            <a:endParaRPr kumimoji="1" lang="zh-CN" alt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优势关系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如果存在从集合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到集合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的单射，则称“集合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zh-CN" altLang="en-US" sz="2800" b="1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优势于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A”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，记为 </a:t>
            </a:r>
            <a:r>
              <a:rPr lang="en-US" altLang="zh-CN" sz="2800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|A|≤|B|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或 </a:t>
            </a:r>
            <a:r>
              <a:rPr lang="en-US" altLang="zh-CN" sz="2800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A≼•B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如果集合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优势于集合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，且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不等势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，则称 “集合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真优势于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A”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，记为</a:t>
            </a:r>
            <a:r>
              <a:rPr lang="en-US" altLang="zh-CN" sz="2800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80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A|&lt;|</a:t>
            </a:r>
            <a:r>
              <a:rPr lang="en-US" altLang="zh-CN" sz="2800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B|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800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A≺•B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实数集真优势于自然数集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对任意集合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的幂集真优势于集合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zh-CN" altLang="en-US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提要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集合的大小与等势关系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不可数集与</a:t>
            </a:r>
            <a:r>
              <a:rPr lang="en-US" altLang="zh-CN" dirty="0"/>
              <a:t>Cantor</a:t>
            </a:r>
            <a:r>
              <a:rPr lang="zh-CN" altLang="en-US" dirty="0"/>
              <a:t>定理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优势关系与</a:t>
            </a:r>
            <a:r>
              <a:rPr lang="en-US" altLang="zh-CN" dirty="0"/>
              <a:t>Bernstein</a:t>
            </a:r>
            <a:r>
              <a:rPr lang="zh-CN" altLang="en-US" dirty="0"/>
              <a:t>定理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基数作为自然数的扩展</a:t>
            </a:r>
            <a:endParaRPr lang="en-US" alt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0" y="6537676"/>
            <a:ext cx="1115616" cy="303212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1259632" y="6537676"/>
            <a:ext cx="6703268" cy="303214"/>
          </a:xfrm>
        </p:spPr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8153400" y="6537678"/>
            <a:ext cx="946448" cy="303212"/>
          </a:xfrm>
        </p:spPr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集合优势关系的性质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根据单射的性质</a:t>
            </a:r>
            <a:r>
              <a:rPr kumimoji="1" lang="en-US" altLang="zh-CN" dirty="0"/>
              <a:t>,</a:t>
            </a:r>
            <a:r>
              <a:rPr kumimoji="1" lang="zh-CN" altLang="en-US" dirty="0"/>
              <a:t> 可以得到</a:t>
            </a:r>
            <a:endParaRPr kumimoji="1" lang="en-US" altLang="zh-CN" dirty="0"/>
          </a:p>
          <a:p>
            <a:pPr lvl="1">
              <a:lnSpc>
                <a:spcPct val="150000"/>
              </a:lnSpc>
            </a:pP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对于任意集合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有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|A|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|A|			(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自反性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显然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|A|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|B|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且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|B|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|C|,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则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|A|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|C|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传递性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单射的复合仍然是单射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|A|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|B|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且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|B|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|A|,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则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|A|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|B|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反对称性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这个需要仔细证明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Bernstein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定理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dirty="0"/>
              <a:t>Cantor-</a:t>
            </a:r>
            <a:r>
              <a:rPr kumimoji="1" lang="en-US" altLang="zh-CN" sz="3200" dirty="0" err="1"/>
              <a:t>Schröder</a:t>
            </a:r>
            <a:r>
              <a:rPr kumimoji="1" lang="en-US" altLang="zh-CN" sz="3200" dirty="0"/>
              <a:t>-Bernstein Theorem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定理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若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|A|≤|B|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且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|B|≤|A|,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那么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|A|=|B|.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170" lvl="1" indent="0">
              <a:lnSpc>
                <a:spcPct val="120000"/>
              </a:lnSpc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证明要点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可设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:A→B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和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:B→A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为单射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我们将构造双射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:A→B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考虑反复应用这两个函数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及其逆</a:t>
            </a:r>
            <a:r>
              <a:rPr kumimoji="1"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部分函数</a:t>
            </a:r>
            <a:r>
              <a:rPr kumimoji="1"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所得的链</a:t>
            </a:r>
            <a:b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170" lvl="1" indent="0">
              <a:lnSpc>
                <a:spcPct val="120000"/>
              </a:lnSpc>
              <a:buNone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该链条往右无限延伸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但我们考虑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往左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的各种情况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(1)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链条进入循环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(2)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链条无限延伸不循环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(3)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链条停在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即到达某个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但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无定义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170" lvl="1" indent="0">
              <a:lnSpc>
                <a:spcPct val="120000"/>
              </a:lnSpc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(4)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链条停在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170" lvl="1" indent="0">
              <a:lnSpc>
                <a:spcPct val="120000"/>
              </a:lnSpc>
              <a:buNone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同时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请注意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每个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中的元素都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在唯一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的链条中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1090" y="3252126"/>
            <a:ext cx="7740352" cy="3537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续上页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818411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构造</a:t>
            </a:r>
            <a:r>
              <a:rPr kumimoji="1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(1),(2),(3)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种的链中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否则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注意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在第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种情况下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是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有定义的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否则是第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种情况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现证明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是双射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单射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假设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注意此时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必在同一个链条中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若在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(1),(2),(3)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种的链中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则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=f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是单射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若在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种链中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则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))=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))=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满射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对于任意的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考虑包含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的链条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(1),(2),(3)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种的链中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则必有某个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使得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在同一个链条中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有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若在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种链中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则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))=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于是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是双射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|A|=|B|.						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∎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优势的反对称性用于证明等势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证明实数集的两个子集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(0,1)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[0,1]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等势。 􏰣 直接找双射不太容易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2780665"/>
            <a:ext cx="6114415" cy="32937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 rot="19569844">
            <a:off x="6844272" y="4051120"/>
            <a:ext cx="1119217" cy="5847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zh-CN" altLang="en-US" sz="3200" dirty="0"/>
              <a:t>麻烦</a:t>
            </a:r>
            <a:r>
              <a:rPr kumimoji="1" lang="en-US" altLang="zh-CN" sz="3200" dirty="0"/>
              <a:t>!</a:t>
            </a:r>
            <a:endParaRPr kumimoji="1" lang="zh-CN" altLang="en-US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优势的反对称性用于证明等势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证明实数集的两个子集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(0,1)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[0,1]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等势。 􏰣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分别找两个一对一的映射往往比找一个双射容易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885" y="3716655"/>
            <a:ext cx="5621655" cy="13125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实数集与</a:t>
            </a:r>
            <a:r>
              <a:rPr lang="el-GR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ρ(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dirty="0"/>
              <a:t>等势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[0,1)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{0,1}</a:t>
            </a:r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从而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ρ(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[0,1)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中的数唯一地表示为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0" lvl="1" indent="0">
              <a:lnSpc>
                <a:spcPct val="120000"/>
              </a:lnSpc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􏰣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不容许连续无数个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，比如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1/2=0. 1000... 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不用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0.0111...)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[0,1)→{0,1}</a:t>
            </a:r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(0.b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...) =  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zh-CN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zh-CN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zh-CN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是一个单射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:{0,1}</a:t>
            </a:r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[0,1)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zh-CN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zh-CN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zh-CN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...) = 0. 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是一个单射 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 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看作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进制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Bernstein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定理，得证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回顾：</a:t>
            </a:r>
            <a:r>
              <a:rPr lang="zh-CN" altLang="en-US" dirty="0"/>
              <a:t>冯</a:t>
            </a:r>
            <a:r>
              <a:rPr lang="en-US" altLang="zh-CN" dirty="0"/>
              <a:t>·</a:t>
            </a:r>
            <a:r>
              <a:rPr lang="zh-CN" altLang="en-US" dirty="0"/>
              <a:t>诺伊曼的自然数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773633"/>
          </a:xfrm>
        </p:spPr>
        <p:txBody>
          <a:bodyPr/>
          <a:lstStyle/>
          <a:p>
            <a:r>
              <a:rPr kumimoji="0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自然数集合</a:t>
            </a:r>
            <a:r>
              <a:rPr kumimoji="0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 </a:t>
            </a:r>
            <a:r>
              <a:rPr kumimoji="0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：</a:t>
            </a:r>
            <a:endParaRPr kumimoji="0"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grpSp>
        <p:nvGrpSpPr>
          <p:cNvPr id="7" name="组合 6"/>
          <p:cNvGrpSpPr/>
          <p:nvPr/>
        </p:nvGrpSpPr>
        <p:grpSpPr>
          <a:xfrm>
            <a:off x="896330" y="2492896"/>
            <a:ext cx="7351340" cy="1918919"/>
            <a:chOff x="896330" y="3573016"/>
            <a:chExt cx="7351340" cy="191891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74862" y="3573016"/>
              <a:ext cx="7272808" cy="151216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96330" y="5030270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/>
                <a:t>…</a:t>
              </a:r>
              <a:endParaRPr kumimoji="1" lang="zh-CN" altLang="en-US" sz="2400" dirty="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12191" y="4983233"/>
            <a:ext cx="830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1"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ω+1,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ω+2,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ω+3,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  2 </a:t>
            </a:r>
            <a:r>
              <a:rPr kumimoji="1"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ω+1,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ω+2,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ω+3,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35696" y="559692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自然数的序数扩展</a:t>
            </a:r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序数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1088770" y="5066294"/>
            <a:ext cx="70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ω+1,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ω+2,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ω+3,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  2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ω+1,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ω+2,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ω+3,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35696" y="5596926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自然数的序数扩展</a:t>
            </a:r>
            <a:r>
              <a:rPr lang="en-US" altLang="zh-CN" dirty="0"/>
              <a:t>(ordinal numbers)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 rot="19895237">
            <a:off x="6885091" y="5304538"/>
            <a:ext cx="1826141" cy="58477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zh-CN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有兴趣自行了解</a:t>
            </a:r>
            <a:r>
              <a:rPr kumimoji="1" lang="en-US" altLang="zh-CN" sz="16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1" lang="zh-CN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kumimoji="1" lang="en-US" altLang="zh-CN" sz="1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kumimoji="1" lang="zh-CN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本课程不做要求</a:t>
            </a:r>
            <a:endParaRPr kumimoji="1" lang="zh-CN" altLang="en-US" sz="1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4" name="图片 13" descr="Omega-exp-omega-normal_svg.sv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680845"/>
            <a:ext cx="3313430" cy="2862580"/>
          </a:xfrm>
          <a:prstGeom prst="rect">
            <a:avLst/>
          </a:prstGeom>
        </p:spPr>
      </p:pic>
      <p:pic>
        <p:nvPicPr>
          <p:cNvPr id="15" name="图片 14" descr="1024px-Ordinal_ww.sv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810" y="1350010"/>
            <a:ext cx="4699000" cy="35242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基数作为自然数的扩展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上面的超穷序数不能用作基数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zh-CN" alt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例如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1, 2, 3, …   </a:t>
                </a:r>
                <a:r>
                  <a:rPr lang="el-GR" altLang="zh-CN" sz="2000" dirty="0">
                    <a:solidFill>
                      <a:srgbClr val="0315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l-G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ω+1, ω+2, ω+3, …   2ω,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ω+1,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ω+2,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ω+3, …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4170" lvl="1" indent="0"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显然还是可数的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换个排队的方法即可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4170" lvl="1" indent="0"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l-GR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Cantor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引入 </a:t>
                </a:r>
                <a:r>
                  <a:rPr kumimoji="1" lang="en-US" altLang="zh-CN" sz="2400" dirty="0" err="1">
                    <a:solidFill>
                      <a:srgbClr val="0315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א</a:t>
                </a:r>
                <a:r>
                  <a:rPr kumimoji="1" lang="zh-CN" altLang="en-US" sz="2400" baseline="-25000" dirty="0">
                    <a:solidFill>
                      <a:srgbClr val="0315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𝛼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来标记越来越大的超穷基数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(cardinal numbers)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这里𝛼是序数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2000" b="0" dirty="0">
                    <a:solidFill>
                      <a:srgbClr val="0315BD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0, 1, 2, 3, … </a:t>
                </a:r>
                <a:r>
                  <a:rPr lang="zh-CN" altLang="en-US" sz="2000" b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是有限集合的基数</a:t>
                </a:r>
                <a:endParaRPr lang="en-US" altLang="zh-CN" sz="2000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ℵ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是可数集合的基数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ℵ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是下一个更大的基数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所有可数序数的集合的基数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因而不可数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ℵ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</a:t>
                </a:r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t="-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 rot="19895237">
            <a:off x="6771346" y="5350288"/>
            <a:ext cx="1826141" cy="58477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zh-CN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有兴趣自行了解</a:t>
            </a:r>
            <a:r>
              <a:rPr kumimoji="1" lang="en-US" altLang="zh-CN" sz="16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1" lang="zh-CN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kumimoji="1" lang="en-US" altLang="zh-CN" sz="1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kumimoji="1" lang="zh-CN" alt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本课程不做要求</a:t>
            </a:r>
            <a:endParaRPr kumimoji="1" lang="zh-CN" altLang="en-US" sz="1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连续统假设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不</a:t>
                </a:r>
                <a:r>
                  <a:rPr kumimoji="1" lang="zh-CN" altLang="en-US" dirty="0"/>
                  <a:t>存在一个集合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其基数处于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zh-CN" altLang="en-US" dirty="0"/>
                  <a:t>和</a:t>
                </a:r>
                <a14:m>
                  <m:oMath xmlns:m="http://schemas.openxmlformats.org/officeDocument/2006/math">
                    <m:r>
                      <a:rPr kumimoji="1" lang="zh-CN" altLang="en-US" i="1" dirty="0" smtClean="0">
                        <a:latin typeface="Cambria Math" panose="02040503050406030204" pitchFamily="18" charset="0"/>
                      </a:rPr>
                      <m:t>𝔠</m:t>
                    </m:r>
                  </m:oMath>
                </a14:m>
                <a:r>
                  <a:rPr kumimoji="1" lang="zh-CN" altLang="en-US" dirty="0"/>
                  <a:t>之间</a:t>
                </a:r>
                <a:endParaRPr kumimoji="1"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𝔠</m:t>
                    </m:r>
                  </m:oMath>
                </a14:m>
                <a:r>
                  <a:rPr lang="zh-CN" altLang="en-US" dirty="0"/>
                  <a:t>  </a:t>
                </a:r>
                <a:r>
                  <a:rPr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???</a:t>
                </a:r>
                <a:endParaRPr lang="en-US" altLang="zh-CN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4170" lvl="1" indent="0">
                  <a:buNone/>
                </a:pPr>
                <a:r>
                  <a:rPr kumimoji="1" lang="en-US" altLang="zh-CN" dirty="0"/>
                  <a:t> </a:t>
                </a:r>
                <a:r>
                  <a:rPr lang="zh-CN" altLang="en-US" dirty="0"/>
                  <a:t>其中 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𝔠</m:t>
                    </m:r>
                  </m:oMath>
                </a14:m>
                <a:r>
                  <a:rPr kumimoji="1" lang="zh-CN" altLang="en-US" dirty="0"/>
                  <a:t> 是实数集的基数</a:t>
                </a:r>
                <a:r>
                  <a:rPr kumimoji="1" lang="en-US" altLang="zh-CN" dirty="0"/>
                  <a:t>.</a:t>
                </a:r>
                <a:endParaRPr kumimoji="1" lang="en-US" altLang="zh-CN" dirty="0"/>
              </a:p>
              <a:p>
                <a:pPr marL="344170" lvl="1" indent="0">
                  <a:buNone/>
                </a:pPr>
                <a:endParaRPr lang="en-US" altLang="zh-CN" dirty="0"/>
              </a:p>
              <a:p>
                <a:pPr marL="344170" lvl="1" indent="0">
                  <a:buNone/>
                </a:pPr>
                <a:r>
                  <a:rPr lang="zh-CN" altLang="en-US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有趣的事实</a:t>
                </a:r>
                <a:r>
                  <a:rPr lang="en-US" altLang="zh-CN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en-US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在</a:t>
                </a:r>
                <a:r>
                  <a:rPr lang="en-US" altLang="zh-CN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ZFC</a:t>
                </a:r>
                <a:r>
                  <a:rPr lang="zh-CN" altLang="en-US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下这既不能证实也不能被证伪</a:t>
                </a:r>
                <a:r>
                  <a:rPr lang="en-US" altLang="zh-CN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endParaRPr lang="en-US" altLang="zh-CN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44170" lvl="1" indent="0">
                  <a:buNone/>
                </a:pPr>
                <a:endParaRPr lang="en-US" altLang="zh-CN" dirty="0"/>
              </a:p>
              <a:p>
                <a:pPr marL="344170" lvl="1" indent="0">
                  <a:buNone/>
                </a:pPr>
                <a:r>
                  <a:rPr kumimoji="1" lang="zh-CN" altLang="en-US" dirty="0"/>
                  <a:t> 如果我们承认它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ℵ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.</a:t>
                </a:r>
                <a:endParaRPr lang="en-US" altLang="zh-CN" dirty="0"/>
              </a:p>
              <a:p>
                <a:pPr marL="344170" lvl="1" indent="0">
                  <a:buNone/>
                </a:pP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t="-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集合的“大小”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的大小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称为</a:t>
            </a:r>
            <a:r>
              <a:rPr lang="zh-CN" altLang="en-US" sz="3200" b="1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基数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Cardinality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,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记作 </a:t>
            </a:r>
            <a:r>
              <a:rPr lang="en-US" altLang="zh-CN" sz="2800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|A|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或者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altLang="zh-C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/>
              <a:t>“数得清”的我们就数元素个数 </a:t>
            </a:r>
            <a:endParaRPr kumimoji="1" lang="en-US" altLang="zh-CN" dirty="0"/>
          </a:p>
          <a:p>
            <a:pPr lvl="2"/>
            <a:endParaRPr kumimoji="1" lang="en-US" altLang="zh-CN" dirty="0"/>
          </a:p>
          <a:p>
            <a:pPr lvl="1"/>
            <a:r>
              <a:rPr lang="zh-CN" altLang="en-US" dirty="0"/>
              <a:t>“数不清”的咋办</a:t>
            </a:r>
            <a:r>
              <a:rPr lang="en-US" altLang="zh-CN" dirty="0"/>
              <a:t>?</a:t>
            </a:r>
            <a:endParaRPr lang="en-US" altLang="zh-CN" dirty="0"/>
          </a:p>
          <a:p>
            <a:pPr lvl="2"/>
            <a:r>
              <a:rPr lang="zh-CN" altLang="en-US" dirty="0">
                <a:solidFill>
                  <a:srgbClr val="C00000"/>
                </a:solidFill>
              </a:rPr>
              <a:t>“常识”不一定靠谱</a:t>
            </a:r>
            <a:endParaRPr lang="zh-CN" altLang="en-US" dirty="0">
              <a:solidFill>
                <a:srgbClr val="C00000"/>
              </a:solidFill>
            </a:endParaRPr>
          </a:p>
          <a:p>
            <a:pPr lvl="1"/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基数作为自然数的扩展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sp>
        <p:nvSpPr>
          <p:cNvPr id="7" name="Oval 21" descr="蓝色砂纸"/>
          <p:cNvSpPr>
            <a:spLocks noChangeArrowheads="1"/>
          </p:cNvSpPr>
          <p:nvPr/>
        </p:nvSpPr>
        <p:spPr bwMode="auto">
          <a:xfrm>
            <a:off x="1905000" y="2184400"/>
            <a:ext cx="2590800" cy="2362200"/>
          </a:xfrm>
          <a:prstGeom prst="ellipse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Oval 20" descr="信纸"/>
          <p:cNvSpPr>
            <a:spLocks noChangeArrowheads="1"/>
          </p:cNvSpPr>
          <p:nvPr/>
        </p:nvSpPr>
        <p:spPr bwMode="auto">
          <a:xfrm>
            <a:off x="1143000" y="2489200"/>
            <a:ext cx="1143000" cy="3657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652588" y="2146300"/>
            <a:ext cx="5800725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1809750" y="2617788"/>
            <a:ext cx="0" cy="1571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64468" y="4256088"/>
            <a:ext cx="125963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Times New Roman" panose="02020603050405020304" pitchFamily="18" charset="0"/>
              </a:rPr>
              <a:t>有限的</a:t>
            </a:r>
            <a:r>
              <a:rPr kumimoji="1" lang="en-US" altLang="zh-CN" sz="2400" i="1" dirty="0">
                <a:latin typeface="Times New Roman" panose="02020603050405020304" pitchFamily="18" charset="0"/>
              </a:rPr>
              <a:t>n</a:t>
            </a:r>
            <a:endParaRPr kumimoji="1" lang="zh-CN" altLang="en-US" sz="2400" i="1" dirty="0">
              <a:latin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064468" y="4963729"/>
            <a:ext cx="1828800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Times New Roman" panose="02020603050405020304" pitchFamily="18" charset="0"/>
              </a:rPr>
              <a:t>直觉感知</a:t>
            </a:r>
            <a:br>
              <a:rPr kumimoji="1" lang="en-US" altLang="zh-CN" sz="2400" dirty="0">
                <a:latin typeface="Times New Roman" panose="02020603050405020304" pitchFamily="18" charset="0"/>
              </a:rPr>
            </a:br>
            <a:r>
              <a:rPr kumimoji="1" lang="zh-CN" altLang="en-US" sz="2400" dirty="0">
                <a:latin typeface="Times New Roman" panose="02020603050405020304" pitchFamily="18" charset="0"/>
              </a:rPr>
              <a:t>的世界</a:t>
            </a:r>
            <a:r>
              <a:rPr kumimoji="1" lang="en-US" altLang="zh-CN" sz="2400" dirty="0">
                <a:latin typeface="Times New Roman" panose="02020603050405020304" pitchFamily="18" charset="0"/>
              </a:rPr>
              <a:t>.</a:t>
            </a:r>
            <a:endParaRPr kumimoji="1"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362200" y="2565400"/>
            <a:ext cx="4763" cy="12382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110337" y="3754507"/>
            <a:ext cx="945033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dirty="0">
                <a:latin typeface="Times New Roman" panose="02020603050405020304" pitchFamily="18" charset="0"/>
              </a:rPr>
              <a:t>可数无限集</a:t>
            </a:r>
            <a:endParaRPr kumimoji="1"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971800" y="256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618727" y="3188642"/>
            <a:ext cx="1112912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dirty="0">
                <a:latin typeface="Times New Roman" panose="02020603050405020304" pitchFamily="18" charset="0"/>
              </a:rPr>
              <a:t>实数集</a:t>
            </a:r>
            <a:endParaRPr kumimoji="1"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3581400" y="2565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576637" y="2857863"/>
            <a:ext cx="1112909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dirty="0">
                <a:latin typeface="Times New Roman" panose="02020603050405020304" pitchFamily="18" charset="0"/>
              </a:rPr>
              <a:t>平面上的曲线</a:t>
            </a:r>
            <a:endParaRPr kumimoji="1"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128963" y="3716934"/>
            <a:ext cx="1524000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Times New Roman" panose="02020603050405020304" pitchFamily="18" charset="0"/>
              </a:rPr>
              <a:t>可以想象的世界</a:t>
            </a:r>
            <a:endParaRPr kumimoji="1"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181600" y="2641600"/>
            <a:ext cx="3581400" cy="1555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9600" b="1">
                <a:solidFill>
                  <a:srgbClr val="FF0000"/>
                </a:solidFill>
                <a:latin typeface="Times New Roman" panose="02020603050405020304" pitchFamily="18" charset="0"/>
              </a:rPr>
              <a:t>？</a:t>
            </a:r>
            <a:endParaRPr kumimoji="1" lang="zh-CN" altLang="en-US" sz="9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829300" y="3479800"/>
            <a:ext cx="21336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Times New Roman" panose="02020603050405020304" pitchFamily="18" charset="0"/>
              </a:rPr>
              <a:t>这些是啥</a:t>
            </a:r>
            <a:endParaRPr kumimoji="1" lang="zh-C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865" y="2833702"/>
            <a:ext cx="419100" cy="4064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621" y="3284026"/>
            <a:ext cx="431800" cy="4064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384" y="2467817"/>
            <a:ext cx="4318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小结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无限集比大小的工具</a:t>
            </a:r>
            <a:r>
              <a:rPr kumimoji="1" lang="en-US" altLang="zh-CN" dirty="0"/>
              <a:t>:</a:t>
            </a:r>
            <a:r>
              <a:rPr kumimoji="1" lang="zh-CN" altLang="en-US" dirty="0"/>
              <a:t> 等势与优势</a:t>
            </a:r>
            <a:endParaRPr kumimoji="1" lang="en-US" altLang="zh-CN" dirty="0"/>
          </a:p>
          <a:p>
            <a:endParaRPr lang="en-US" altLang="zh-CN" dirty="0"/>
          </a:p>
          <a:p>
            <a:r>
              <a:rPr kumimoji="1" lang="zh-CN" altLang="en-US" dirty="0"/>
              <a:t>有限集、无限集、可数集、不可数集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lang="en-US" altLang="zh-CN" dirty="0"/>
              <a:t>Cantor</a:t>
            </a:r>
            <a:r>
              <a:rPr lang="zh-CN" altLang="en-US" dirty="0"/>
              <a:t>定理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Bernstein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定理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基数与序数在超穷情况下不一致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反直觉的无限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365" y="2719451"/>
            <a:ext cx="3966772" cy="12953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305730"/>
            <a:ext cx="4128976" cy="127060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52280" y="2691411"/>
            <a:ext cx="330112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sz="2000" b="1" dirty="0">
                <a:solidFill>
                  <a:srgbClr val="0315BD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啊</a:t>
            </a:r>
            <a:r>
              <a:rPr kumimoji="1" lang="en-US" altLang="zh-CN" sz="2000" b="1" dirty="0">
                <a:solidFill>
                  <a:srgbClr val="0315BD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?</a:t>
            </a:r>
            <a:r>
              <a:rPr kumimoji="1" lang="zh-CN" altLang="en-US" sz="2000" b="1" dirty="0">
                <a:solidFill>
                  <a:srgbClr val="0315BD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客满啦</a:t>
            </a:r>
            <a:r>
              <a:rPr kumimoji="1" lang="en-US" altLang="zh-CN" sz="2000" b="1" dirty="0">
                <a:solidFill>
                  <a:srgbClr val="0315BD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? </a:t>
            </a:r>
            <a:endParaRPr kumimoji="1" lang="zh-CN" altLang="en-US" sz="2000" b="1" dirty="0">
              <a:solidFill>
                <a:srgbClr val="0315BD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r>
              <a:rPr kumimoji="1" lang="zh-CN" altLang="en-US" sz="2000" b="1" dirty="0">
                <a:solidFill>
                  <a:srgbClr val="0315BD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没关系，我让现在住在 </a:t>
            </a:r>
            <a:r>
              <a:rPr kumimoji="1" lang="en-US" altLang="zh-CN" sz="2000" b="1" dirty="0">
                <a:solidFill>
                  <a:srgbClr val="0315BD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k </a:t>
            </a:r>
            <a:r>
              <a:rPr kumimoji="1" lang="zh-CN" altLang="en-US" sz="2000" b="1" dirty="0">
                <a:solidFill>
                  <a:srgbClr val="0315BD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号房间 的客人移到 </a:t>
            </a:r>
            <a:r>
              <a:rPr kumimoji="1" lang="en-US" altLang="zh-CN" sz="2000" b="1" dirty="0">
                <a:solidFill>
                  <a:srgbClr val="0315BD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k+1 </a:t>
            </a:r>
            <a:r>
              <a:rPr kumimoji="1" lang="zh-CN" altLang="en-US" sz="2000" b="1" dirty="0">
                <a:solidFill>
                  <a:srgbClr val="0315BD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号</a:t>
            </a:r>
            <a:r>
              <a:rPr kumimoji="1" lang="en-US" altLang="zh-CN" sz="2000" b="1" dirty="0">
                <a:solidFill>
                  <a:srgbClr val="0315BD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kumimoji="1" lang="zh-CN" altLang="en-US" sz="2000" b="1" dirty="0">
                <a:solidFill>
                  <a:srgbClr val="0315BD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你就住进第 </a:t>
            </a:r>
            <a:r>
              <a:rPr kumimoji="1" lang="en-US" altLang="zh-CN" sz="2000" b="1" dirty="0">
                <a:solidFill>
                  <a:srgbClr val="0315BD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000" b="1" dirty="0">
                <a:solidFill>
                  <a:srgbClr val="0315BD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号房间吧</a:t>
            </a:r>
            <a:r>
              <a:rPr kumimoji="1" lang="en-US" altLang="zh-CN" sz="2000" b="1" dirty="0">
                <a:solidFill>
                  <a:srgbClr val="0315BD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! </a:t>
            </a:r>
            <a:endParaRPr kumimoji="1" lang="zh-CN" altLang="en-US" sz="2000" b="1" dirty="0">
              <a:solidFill>
                <a:srgbClr val="0315BD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23333" y="1934026"/>
            <a:ext cx="3249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222222"/>
                </a:solidFill>
              </a:rPr>
              <a:t>Hilbert's Grand Hotel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4852280" y="4725144"/>
            <a:ext cx="331236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sz="2000" b="1" dirty="0">
                <a:solidFill>
                  <a:srgbClr val="0315BD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再来一百个、一千个客人？再来“无限”个？</a:t>
            </a:r>
            <a:endParaRPr kumimoji="1" lang="zh-CN" altLang="en-US" sz="2000" b="1" dirty="0">
              <a:solidFill>
                <a:srgbClr val="0315BD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86462" y="5924889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“整体多于部分”不一定成立</a:t>
            </a:r>
            <a:r>
              <a:rPr kumimoji="1" lang="en-US" altLang="zh-CN" dirty="0"/>
              <a:t>.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野人的智慧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sp>
        <p:nvSpPr>
          <p:cNvPr id="7" name="Oval 8" descr="蓝色砂纸"/>
          <p:cNvSpPr>
            <a:spLocks noChangeArrowheads="1"/>
          </p:cNvSpPr>
          <p:nvPr/>
        </p:nvSpPr>
        <p:spPr bwMode="auto">
          <a:xfrm>
            <a:off x="1475656" y="1772816"/>
            <a:ext cx="6685235" cy="1600200"/>
          </a:xfrm>
          <a:prstGeom prst="ellipse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Oval 5" descr="粉色砂纸"/>
          <p:cNvSpPr>
            <a:spLocks noChangeArrowheads="1"/>
          </p:cNvSpPr>
          <p:nvPr/>
        </p:nvSpPr>
        <p:spPr bwMode="auto">
          <a:xfrm>
            <a:off x="2682874" y="4206875"/>
            <a:ext cx="5993582" cy="18288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625475" y="3063875"/>
          <a:ext cx="2962275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" name="位图图像" r:id="rId3" imgW="2962275" imgH="2933700" progId="PBrush">
                  <p:embed/>
                </p:oleObj>
              </mc:Choice>
              <mc:Fallback>
                <p:oleObj name="位图图像" r:id="rId3" imgW="2962275" imgH="2933700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3063875"/>
                        <a:ext cx="2962275" cy="293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33008" y="4584228"/>
            <a:ext cx="4680520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康托尔老先生的两个集合里都有许多的元素，他想知道哪个大。但他只会数自然数</a:t>
            </a:r>
            <a:r>
              <a:rPr kumimoji="1"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...</a:t>
            </a:r>
            <a:endParaRPr kumimoji="1" lang="zh-CN" alt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5807075" y="1235075"/>
          <a:ext cx="263842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" name="位图图像" r:id="rId5" imgW="2638425" imgH="2743200" progId="PBrush">
                  <p:embed/>
                </p:oleObj>
              </mc:Choice>
              <mc:Fallback>
                <p:oleObj name="位图图像" r:id="rId5" imgW="2638425" imgH="2743200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1235075"/>
                        <a:ext cx="2638425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691680" y="2063097"/>
            <a:ext cx="4181588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1"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大足野人生了一堆儿女，他想知道是女儿多还是儿子多。但他只会数到</a:t>
            </a:r>
            <a:r>
              <a:rPr kumimoji="1"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3...</a:t>
            </a:r>
            <a:endParaRPr kumimoji="1" lang="zh-CN" alt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等势关系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等势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Equipotent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如果存在从集合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双射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，则称集合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等势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记为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altLang="zh-CN" sz="2400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不等势记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等势的集合被认为“一样大”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即</a:t>
            </a:r>
            <a:r>
              <a:rPr lang="en-US" altLang="zh-CN" sz="2400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|A|=|B|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否则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|A|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|B|.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意味着：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中的元素可以“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一一对应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要证明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A≈B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，只要找出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一个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的双射。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等势概念是对“靠数数判断大小一致”的推广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“数得清”意味着存在自然数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使得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A≈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有限集与无限集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称</a:t>
            </a:r>
            <a:r>
              <a:rPr lang="en-US" altLang="zh-CN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是</a:t>
            </a:r>
            <a:r>
              <a:rPr lang="zh-CN" altLang="en-US" sz="2800" b="1" dirty="0">
                <a:solidFill>
                  <a:srgbClr val="0315BD"/>
                </a:solidFill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有限集</a:t>
            </a:r>
            <a:r>
              <a:rPr lang="en-US" altLang="zh-CN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若存在自然数</a:t>
            </a:r>
            <a:r>
              <a:rPr lang="en-US" altLang="zh-CN" sz="28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与之等势</a:t>
            </a:r>
            <a:r>
              <a:rPr lang="en-US" altLang="zh-CN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否则称其为</a:t>
            </a:r>
            <a:r>
              <a:rPr lang="zh-CN" altLang="en-US" sz="2800" b="1" dirty="0">
                <a:solidFill>
                  <a:srgbClr val="0315BD"/>
                </a:solidFill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无限集</a:t>
            </a:r>
            <a:r>
              <a:rPr lang="zh-CN" altLang="en-US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或无穷集</a:t>
            </a:r>
            <a:r>
              <a:rPr lang="en-US" altLang="zh-CN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</a:t>
            </a:r>
            <a:endParaRPr lang="en-US" altLang="zh-CN" sz="2800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</a:endParaRPr>
          </a:p>
          <a:p>
            <a:pPr lvl="3"/>
            <a:endParaRPr lang="en-US" altLang="zh-CN" sz="1800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是无限集 </a:t>
            </a:r>
            <a:r>
              <a:rPr lang="en-US" altLang="zh-CN" sz="2800" i="1" dirty="0" err="1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iff</a:t>
            </a:r>
            <a:r>
              <a:rPr lang="en-US" altLang="zh-CN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存在</a:t>
            </a:r>
            <a:r>
              <a:rPr lang="en-US" altLang="zh-CN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的真子集</a:t>
            </a:r>
            <a:r>
              <a:rPr lang="en-US" altLang="zh-CN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S'</a:t>
            </a:r>
            <a:r>
              <a:rPr lang="zh-CN" altLang="en-US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使得</a:t>
            </a:r>
            <a:r>
              <a:rPr lang="en-US" altLang="zh-CN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S’ </a:t>
            </a:r>
            <a:r>
              <a:rPr lang="zh-CN" altLang="en-US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等势</a:t>
            </a:r>
            <a:endParaRPr lang="en-US" altLang="zh-CN" sz="2800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</a:endParaRPr>
          </a:p>
          <a:p>
            <a:pPr marL="344170" lvl="1" indent="0">
              <a:spcBef>
                <a:spcPts val="1225"/>
              </a:spcBef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一定包含一个与自然数集合等势的子集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M={</a:t>
            </a:r>
            <a:r>
              <a:rPr lang="en-US" altLang="zh-C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,...} </a:t>
            </a:r>
            <a:endParaRPr lang="en-US" altLang="zh-C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170" lvl="1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令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'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=S-{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可以定义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ƒ:S→S</a:t>
            </a:r>
            <a:r>
              <a:rPr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'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如下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对于任意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∈M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ƒ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i+1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对于任意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∈S-M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ƒ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显然这是双射，即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与其真子集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'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等势。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170" lvl="1" indent="0">
              <a:spcBef>
                <a:spcPts val="1080"/>
              </a:spcBef>
              <a:buNone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⇐ 若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是有限集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令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|S|=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则对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的任意真子集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S',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|S'|=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</a:t>
            </a:r>
            <a:b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必有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m&lt;n,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因此从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S'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的任一单射不可能是满射。 </a:t>
            </a:r>
            <a:endParaRPr lang="zh-CN" altLang="en-US" sz="2400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可数集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个集合称为</a:t>
            </a:r>
            <a:r>
              <a:rPr lang="zh-CN" altLang="en-US" b="1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可数的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countable,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也称</a:t>
            </a:r>
            <a:r>
              <a:rPr lang="zh-CN" altLang="en-US" sz="2400" b="1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可列的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如果它与自然数集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的某个子集等势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/>
              <a:t>换言之</a:t>
            </a:r>
            <a:r>
              <a:rPr lang="en-US" altLang="zh-CN" dirty="0"/>
              <a:t>,</a:t>
            </a:r>
            <a:r>
              <a:rPr lang="zh-CN" altLang="en-US" dirty="0"/>
              <a:t> 存在它到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的一个单射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/>
          </a:p>
          <a:p>
            <a:pPr lvl="1"/>
            <a:r>
              <a:rPr lang="zh-CN" altLang="en-US" dirty="0"/>
              <a:t>与自然数集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dirty="0"/>
              <a:t>等势的集合称为</a:t>
            </a:r>
            <a:r>
              <a:rPr lang="zh-CN" altLang="en-US" b="1" dirty="0">
                <a:solidFill>
                  <a:srgbClr val="0315BD"/>
                </a:solidFill>
              </a:rPr>
              <a:t>可数无限集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endParaRPr lang="zh-CN" altLang="en-US" dirty="0"/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可数集要么是有限集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要么是可数无限集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直观上说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 集合的元素可以按确定的顺序线性排列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 所谓“确定的”顺序是指对序列中任一元素，可以说出它“前”、“后”元素是什么。 </a:t>
            </a:r>
            <a:endParaRPr lang="zh-CN" alt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可数集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整数集</a:t>
            </a:r>
            <a:r>
              <a:rPr lang="en-US" altLang="zh-CN" b="1" dirty="0"/>
              <a:t>(</a:t>
            </a:r>
            <a:r>
              <a:rPr lang="zh-CN" altLang="en-US" dirty="0"/>
              <a:t>包括负数</a:t>
            </a:r>
            <a:r>
              <a:rPr lang="en-US" altLang="zh-CN" b="1" dirty="0"/>
              <a:t>)</a:t>
            </a:r>
            <a:r>
              <a:rPr lang="zh-CN" altLang="en-US" dirty="0"/>
              <a:t>与自然数集等势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endParaRPr lang="zh-CN" altLang="en-US" dirty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2277110"/>
            <a:ext cx="5746750" cy="27012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19672" y="5149058"/>
            <a:ext cx="542470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这个技巧可以很容易地推广</a:t>
            </a:r>
            <a:r>
              <a:rPr kumimoji="1" lang="en-US" altLang="zh-CN" dirty="0"/>
              <a:t>,</a:t>
            </a:r>
            <a:r>
              <a:rPr kumimoji="1" lang="zh-CN" altLang="en-US" dirty="0"/>
              <a:t> 用以证明有限个可数集的并集仍然是可数的</a:t>
            </a:r>
            <a:r>
              <a:rPr kumimoji="1" lang="en-US" altLang="zh-CN" dirty="0"/>
              <a:t>.</a:t>
            </a:r>
            <a:r>
              <a:rPr kumimoji="1" lang="zh-CN" altLang="en-US" dirty="0"/>
              <a:t> 但是无限个可数集的并集呢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5034</Words>
  <Application>WPS Presentation</Application>
  <PresentationFormat>全屏显示(4:3)</PresentationFormat>
  <Paragraphs>487</Paragraphs>
  <Slides>31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53" baseType="lpstr">
      <vt:lpstr>Arial</vt:lpstr>
      <vt:lpstr>SimSun</vt:lpstr>
      <vt:lpstr>Wingdings</vt:lpstr>
      <vt:lpstr>宋体</vt:lpstr>
      <vt:lpstr>STFangsong</vt:lpstr>
      <vt:lpstr>KaiTi</vt:lpstr>
      <vt:lpstr>Tahoma</vt:lpstr>
      <vt:lpstr>Times New Roman</vt:lpstr>
      <vt:lpstr>微软雅黑</vt:lpstr>
      <vt:lpstr>Arial Unicode MS</vt:lpstr>
      <vt:lpstr>TimesNewRomanPS</vt:lpstr>
      <vt:lpstr>Symbol</vt:lpstr>
      <vt:lpstr>Cambria Math</vt:lpstr>
      <vt:lpstr>DejaVu Math TeX Gyre</vt:lpstr>
      <vt:lpstr>方正宋刻本秀楷（晨风优化）</vt:lpstr>
      <vt:lpstr>方正宋体S-超大字符集</vt:lpstr>
      <vt:lpstr>BatangChe</vt:lpstr>
      <vt:lpstr>ProFontIIx Nerd Font</vt:lpstr>
      <vt:lpstr>Network</vt:lpstr>
      <vt:lpstr>PBrush</vt:lpstr>
      <vt:lpstr>PBrush</vt:lpstr>
      <vt:lpstr>Equation.3</vt:lpstr>
      <vt:lpstr>集合的基数</vt:lpstr>
      <vt:lpstr>提要</vt:lpstr>
      <vt:lpstr>集合的“大小”</vt:lpstr>
      <vt:lpstr>反直觉的无限</vt:lpstr>
      <vt:lpstr>野人的智慧</vt:lpstr>
      <vt:lpstr>等势关系 </vt:lpstr>
      <vt:lpstr>有限集与无限集</vt:lpstr>
      <vt:lpstr>可数集</vt:lpstr>
      <vt:lpstr>可数集</vt:lpstr>
      <vt:lpstr>可数个可数集的并集仍然可数</vt:lpstr>
      <vt:lpstr>证明无限集等势的例子 </vt:lpstr>
      <vt:lpstr>证明无限集等势的例子 </vt:lpstr>
      <vt:lpstr>直线上的点与平面上的点一样多 </vt:lpstr>
      <vt:lpstr>PowerPoint 演示文稿</vt:lpstr>
      <vt:lpstr>实数集合不可数</vt:lpstr>
      <vt:lpstr>康托尔定理(Cantor's theorem) </vt:lpstr>
      <vt:lpstr>存在不可计算的函数</vt:lpstr>
      <vt:lpstr>PowerPoint 演示文稿</vt:lpstr>
      <vt:lpstr>优势关系</vt:lpstr>
      <vt:lpstr>集合优势关系的性质 </vt:lpstr>
      <vt:lpstr>Cantor-Schröder-Bernstein Theorem</vt:lpstr>
      <vt:lpstr>续上页</vt:lpstr>
      <vt:lpstr>优势的反对称性用于证明等势 </vt:lpstr>
      <vt:lpstr>优势的反对称性用于证明等势 </vt:lpstr>
      <vt:lpstr>实数集与ρ(N)等势 </vt:lpstr>
      <vt:lpstr>回顾：冯·诺伊曼的自然数</vt:lpstr>
      <vt:lpstr>序数</vt:lpstr>
      <vt:lpstr>基数作为自然数的扩展</vt:lpstr>
      <vt:lpstr>连续统假设</vt:lpstr>
      <vt:lpstr>基数作为自然数的扩展</vt:lpstr>
      <vt:lpstr>小结</vt:lpstr>
    </vt:vector>
  </TitlesOfParts>
  <Company>Nanjing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二元关系的性质</dc:title>
  <dc:creator>CHEN DAOXU</dc:creator>
  <cp:lastModifiedBy>daiwz</cp:lastModifiedBy>
  <cp:revision>456</cp:revision>
  <cp:lastPrinted>2023-03-20T11:31:09Z</cp:lastPrinted>
  <dcterms:created xsi:type="dcterms:W3CDTF">2023-03-20T11:31:09Z</dcterms:created>
  <dcterms:modified xsi:type="dcterms:W3CDTF">2023-03-20T11:31:09Z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1033-11.1.0.11691</vt:lpwstr>
  </property>
</Properties>
</file>