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1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</p:sldMasterIdLst>
  <p:notesMasterIdLst>
    <p:notesMasterId r:id="rId44"/>
  </p:notesMasterIdLst>
  <p:sldIdLst>
    <p:sldId id="256" r:id="rId2"/>
    <p:sldId id="365" r:id="rId3"/>
    <p:sldId id="331" r:id="rId4"/>
    <p:sldId id="314" r:id="rId5"/>
    <p:sldId id="350" r:id="rId6"/>
    <p:sldId id="315" r:id="rId7"/>
    <p:sldId id="351" r:id="rId8"/>
    <p:sldId id="317" r:id="rId9"/>
    <p:sldId id="354" r:id="rId10"/>
    <p:sldId id="321" r:id="rId11"/>
    <p:sldId id="322" r:id="rId12"/>
    <p:sldId id="324" r:id="rId13"/>
    <p:sldId id="323" r:id="rId14"/>
    <p:sldId id="360" r:id="rId15"/>
    <p:sldId id="361" r:id="rId16"/>
    <p:sldId id="362" r:id="rId17"/>
    <p:sldId id="363" r:id="rId18"/>
    <p:sldId id="364" r:id="rId19"/>
    <p:sldId id="353" r:id="rId20"/>
    <p:sldId id="373" r:id="rId21"/>
    <p:sldId id="352" r:id="rId22"/>
    <p:sldId id="264" r:id="rId23"/>
    <p:sldId id="265" r:id="rId24"/>
    <p:sldId id="266" r:id="rId25"/>
    <p:sldId id="341" r:id="rId26"/>
    <p:sldId id="355" r:id="rId27"/>
    <p:sldId id="358" r:id="rId28"/>
    <p:sldId id="359" r:id="rId29"/>
    <p:sldId id="299" r:id="rId30"/>
    <p:sldId id="310" r:id="rId31"/>
    <p:sldId id="332" r:id="rId32"/>
    <p:sldId id="371" r:id="rId33"/>
    <p:sldId id="376" r:id="rId34"/>
    <p:sldId id="372" r:id="rId35"/>
    <p:sldId id="375" r:id="rId36"/>
    <p:sldId id="333" r:id="rId37"/>
    <p:sldId id="504" r:id="rId38"/>
    <p:sldId id="505" r:id="rId39"/>
    <p:sldId id="506" r:id="rId40"/>
    <p:sldId id="507" r:id="rId41"/>
    <p:sldId id="508" r:id="rId42"/>
    <p:sldId id="418" r:id="rId4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D0EB2"/>
    <a:srgbClr val="5532EA"/>
    <a:srgbClr val="3012AE"/>
    <a:srgbClr val="A50021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4"/>
    <p:restoredTop sz="94607"/>
  </p:normalViewPr>
  <p:slideViewPr>
    <p:cSldViewPr>
      <p:cViewPr varScale="1">
        <p:scale>
          <a:sx n="124" d="100"/>
          <a:sy n="124" d="100"/>
        </p:scale>
        <p:origin x="24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4" d="100"/>
        <a:sy n="94" d="100"/>
      </p:scale>
      <p:origin x="0" y="14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charset="0"/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1" sz="1200">
                <a:latin typeface="Times New Roman" charset="0"/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>
                <a:latin typeface="Times New Roman" charset="0"/>
                <a:ea typeface="黑体"/>
                <a:cs typeface="黑体"/>
              </a:defRPr>
            </a:lvl1pPr>
          </a:lstStyle>
          <a:p>
            <a:pPr>
              <a:defRPr/>
            </a:pPr>
            <a:fld id="{DF0EC014-3E44-2A40-B656-32AF9A56CD7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60581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黑体"/>
        <a:cs typeface="黑体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黑体"/>
        <a:cs typeface="黑体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黑体"/>
        <a:cs typeface="黑体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黑体"/>
        <a:cs typeface="黑体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黑体"/>
        <a:cs typeface="黑体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3FA262AC-BDEE-CC48-AC0F-47767F1C2C4D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99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BE0A4620-1BE8-0E42-9FCC-3F7998B3238D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12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CN" b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A </a:t>
            </a:r>
            <a:r>
              <a:rPr kumimoji="0" lang="zh-CN" altLang="en-US" b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</a:t>
            </a:r>
            <a:r>
              <a:rPr kumimoji="0" lang="en-US" altLang="zh-CN" b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(A)</a:t>
            </a:r>
            <a:r>
              <a:rPr kumimoji="0" lang="en-US" altLang="zh-CN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 </a:t>
            </a:r>
            <a:r>
              <a:rPr kumimoji="0" lang="en-US" altLang="zh-CN" b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 B</a:t>
            </a:r>
            <a:endParaRPr kumimoji="0" lang="en-US" altLang="zh-CN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89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BB60A192-BFE1-3E41-B0C8-1622527AADDE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13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74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F21C6F99-0290-3B47-A8E0-1E3ABF096541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14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75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142801DB-79BA-9447-A657-4D7171DDC370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15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49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197A0A1B-6EB8-CD4C-A7A8-B379FB6E30F0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16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7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5D311777-52D3-3845-A402-3469977D4966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18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39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C7689188-F51D-6542-B027-BA735A7D553F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19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524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B196A398-CC8E-9F46-A9F1-E31D1D404403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21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0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02F9F2F4-FA24-774B-B685-B7D4E441BA66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22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91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5899C59A-EDCF-CD49-B339-08BA938FA85B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23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3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189BFC5B-11DB-894A-9A36-4647EE7FF9DF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4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25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C0E373C2-B35A-E149-A7B8-19DB7A3392BA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24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303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6465EDEC-CE00-4D41-B85A-68ACC35D87AF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25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2121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ED4FD7FE-0F4A-214C-AF77-FD577CE08C39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26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997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D5B30128-F0C1-D640-9044-EBFDB30BC2EC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27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26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97E60540-C40A-B249-80A8-72AD7983F7C5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28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02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A861F5DA-6E0B-594F-BD47-0F432022444F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29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534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8837202E-747D-D842-AB7E-A419C0E35CB0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30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0346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CCBF3949-DD3F-4E40-95B4-8B8C207E690F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31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zh-CN" altLang="en-US">
                <a:latin typeface="Times New Roman" charset="0"/>
                <a:ea typeface="黑体" charset="0"/>
                <a:cs typeface="黑体" charset="0"/>
              </a:rPr>
              <a:t>定义一个包含所有平凡集的集合</a:t>
            </a:r>
            <a:endParaRPr kumimoji="0" lang="en-US" altLang="zh-CN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414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zh-CN" altLang="en-US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B2214F09-1710-9E4E-A133-57207B8E4D4E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36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7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3AA81620-BF23-D54E-9F17-336022607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82123C12-5370-8144-B892-3F5530DB3A87}" type="slidenum">
              <a:rPr lang="en-US" altLang="zh-CN"/>
              <a:pPr>
                <a:spcBef>
                  <a:spcPct val="0"/>
                </a:spcBef>
              </a:pPr>
              <a:t>37</a:t>
            </a:fld>
            <a:endParaRPr lang="en-US" altLang="zh-CN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E95022F-CFA1-344F-9A7B-115D48B7A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349461E5-57A1-EC4E-9C41-372C0D315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BD22F516-86A4-F243-99FF-07B5109CF4BB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5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04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52E3D04A-B3AA-6849-AFE6-C4F983E625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D3EC60D-6708-4642-B0D8-074C34B09D0B}" type="slidenum">
              <a:rPr lang="en-US" altLang="zh-CN"/>
              <a:pPr>
                <a:spcBef>
                  <a:spcPct val="0"/>
                </a:spcBef>
              </a:pPr>
              <a:t>38</a:t>
            </a:fld>
            <a:endParaRPr lang="en-US" altLang="zh-CN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9D5F6425-8B44-554C-976D-BD7D28BCD3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BFA86710-AC1D-4C49-BAE3-95CBB2D87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B47CA0AF-6BC1-2643-BC67-E4CAA100B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A951BBE9-44AE-0646-893A-4E20983FB226}" type="slidenum">
              <a:rPr lang="en-US" altLang="zh-CN"/>
              <a:pPr>
                <a:spcBef>
                  <a:spcPct val="0"/>
                </a:spcBef>
              </a:pPr>
              <a:t>39</a:t>
            </a:fld>
            <a:endParaRPr lang="en-US" altLang="zh-CN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FD08E073-DB89-6241-9CBE-367065351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F5B4F673-7D55-2C4B-B643-ED18C496CE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B48A1109-2876-3C40-88F6-2023CB68C3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7518B2-5346-3F4A-8213-4E8A94FA915C}" type="slidenum">
              <a:rPr lang="en-US" altLang="zh-CN"/>
              <a:pPr>
                <a:spcBef>
                  <a:spcPct val="0"/>
                </a:spcBef>
              </a:pPr>
              <a:t>40</a:t>
            </a:fld>
            <a:endParaRPr lang="en-US" altLang="zh-CN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ECCE194C-1536-D74C-BA10-7DA05E1ED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6F8EBE78-7C08-DB47-AEC4-F4706000AE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>
            <a:extLst>
              <a:ext uri="{FF2B5EF4-FFF2-40B4-BE49-F238E27FC236}">
                <a16:creationId xmlns:a16="http://schemas.microsoft.com/office/drawing/2014/main" id="{6121DE82-1BC4-3D44-9F49-D406C46C8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CCEA9A13-5851-DD4D-9694-F37D49D1B5C4}" type="slidenum">
              <a:rPr lang="en-US" altLang="zh-CN"/>
              <a:pPr>
                <a:spcBef>
                  <a:spcPct val="0"/>
                </a:spcBef>
              </a:pPr>
              <a:t>41</a:t>
            </a:fld>
            <a:endParaRPr lang="en-US" altLang="zh-CN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BDFB5575-8F10-A84C-9CD2-F839EDC4D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3869875C-E3FF-BA41-8606-F4CDAF4324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0C003D17-9998-164E-87DF-F125064F1EA5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6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</a:t>
            </a:r>
            <a:endParaRPr kumimoji="0" lang="en-US" altLang="zh-CN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3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7B2539F8-D32E-894F-830C-1C44D6929622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7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</a:t>
            </a:r>
            <a:endParaRPr kumimoji="0" lang="en-US" altLang="zh-CN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49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5C4B2774-EE17-9C49-B01B-D6B536333678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8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875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5BC9A61F-406F-4E40-B90B-6869B6EBC926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9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75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F6E15882-010A-B341-B570-A308454659A8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10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19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EDE5BE13-0F10-5C49-AD36-175A8EC47480}" type="slidenum">
              <a:rPr lang="en-US" altLang="zh-CN" sz="1200">
                <a:latin typeface="Times New Roman" charset="0"/>
                <a:ea typeface="黑体" charset="0"/>
                <a:cs typeface="黑体" charset="0"/>
              </a:rPr>
              <a:pPr/>
              <a:t>11</a:t>
            </a:fld>
            <a:endParaRPr lang="en-US" altLang="zh-CN" sz="12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kumimoji="0" lang="en-US">
              <a:latin typeface="Times New Roman" charset="0"/>
              <a:ea typeface="黑体" charset="0"/>
              <a:cs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2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91A2F-DF20-1548-A1EC-D7F5F454CA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961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EB662-4D55-F341-B713-EBB23F0658F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97436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A3DFC-F988-194E-B787-620B51319987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64558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A84A8-4D91-354A-9426-78CBAC10125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2869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4DF9C-E416-8B40-AABE-C360C12008D9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0193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09BA0-8C27-BA49-B0FC-0552AD3C7396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0394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7E9A-6EDB-5B40-B296-34D3DD1B1ADB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9815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3B05C-8BA1-1940-857E-B4B3AD7EC04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6902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E919-F3F4-FD4D-B142-9DE2A77E9A0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98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1D95A-DE9A-1842-9876-424175F2E505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96517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8555-9375-DC49-895D-295128FEE1C2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7108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/>
              <a:t>Drag picture to placeholder or click icon to add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60ABF-F4FE-5744-B196-BEBEE2D9F2DE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730589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单击此处编辑母版文本样式</a:t>
            </a:r>
          </a:p>
          <a:p>
            <a:pPr lvl="1"/>
            <a:r>
              <a:rPr lang="en-US" altLang="zh-CN"/>
              <a:t>第二级</a:t>
            </a:r>
          </a:p>
          <a:p>
            <a:pPr lvl="2"/>
            <a:r>
              <a:rPr lang="en-US" altLang="zh-CN"/>
              <a:t>第三级</a:t>
            </a:r>
          </a:p>
          <a:p>
            <a:pPr lvl="3"/>
            <a:r>
              <a:rPr lang="en-US" altLang="zh-CN"/>
              <a:t>第四级</a:t>
            </a:r>
          </a:p>
          <a:p>
            <a:pPr lvl="4"/>
            <a:r>
              <a:rPr lang="en-US" altLang="zh-CN"/>
              <a:t>第五级</a:t>
            </a:r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a typeface="黑体" charset="0"/>
                <a:cs typeface="黑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黑体"/>
              </a:defRPr>
            </a:lvl1pPr>
          </a:lstStyle>
          <a:p>
            <a:pPr>
              <a:defRPr/>
            </a:pPr>
            <a:fld id="{D8D9BAFE-4983-0347-BE82-E61BEFF5082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  <p:pic>
        <p:nvPicPr>
          <p:cNvPr id="1032" name="图片 1" descr="nju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1" t="6886" r="12579" b="7318"/>
          <a:stretch>
            <a:fillRect/>
          </a:stretch>
        </p:blipFill>
        <p:spPr bwMode="auto">
          <a:xfrm>
            <a:off x="8101013" y="315913"/>
            <a:ext cx="925512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黑体"/>
          <a:cs typeface="黑体" charset="0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黑体" charset="0"/>
          <a:cs typeface="黑体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黑体" charset="0"/>
          <a:cs typeface="黑体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黑体" charset="0"/>
          <a:cs typeface="黑体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黑体" charset="0"/>
          <a:cs typeface="黑体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kumimoji="1" sz="3000">
          <a:solidFill>
            <a:schemeClr val="tx1"/>
          </a:solidFill>
          <a:latin typeface="+mn-lt"/>
          <a:ea typeface="黑体"/>
          <a:cs typeface="黑体" charset="0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kumimoji="1" sz="2600">
          <a:solidFill>
            <a:schemeClr val="tx1"/>
          </a:solidFill>
          <a:latin typeface="+mn-lt"/>
          <a:ea typeface="黑体"/>
          <a:cs typeface="黑体" charset="0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kumimoji="1" sz="2300">
          <a:solidFill>
            <a:schemeClr val="tx1"/>
          </a:solidFill>
          <a:latin typeface="+mn-lt"/>
          <a:ea typeface="黑体"/>
          <a:cs typeface="黑体" charset="0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kumimoji="1" sz="2000">
          <a:solidFill>
            <a:schemeClr val="tx1"/>
          </a:solidFill>
          <a:latin typeface="+mn-lt"/>
          <a:ea typeface="黑体"/>
          <a:cs typeface="黑体" charset="0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kumimoji="1" sz="2000">
          <a:solidFill>
            <a:schemeClr val="tx1"/>
          </a:solidFill>
          <a:latin typeface="+mn-lt"/>
          <a:ea typeface="黑体"/>
          <a:cs typeface="黑体" charset="0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Arial" charset="0"/>
                <a:ea typeface="黑体" charset="0"/>
              </a:rPr>
              <a:t>集合及其运算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kumimoji="0" lang="zh-CN" altLang="en-US" dirty="0">
                <a:latin typeface="黑体" charset="0"/>
                <a:ea typeface="黑体" charset="0"/>
              </a:rPr>
              <a:t>离散数学－集合论</a:t>
            </a:r>
            <a:endParaRPr kumimoji="0" lang="en-US" altLang="zh-CN" dirty="0">
              <a:latin typeface="黑体" charset="0"/>
              <a:ea typeface="黑体" charset="0"/>
            </a:endParaRPr>
          </a:p>
          <a:p>
            <a:pPr>
              <a:buFont typeface="Wingdings" charset="0"/>
              <a:buNone/>
            </a:pPr>
            <a:endParaRPr kumimoji="0" lang="en-US" altLang="zh-CN" dirty="0">
              <a:latin typeface="黑体" charset="0"/>
              <a:ea typeface="黑体" charset="0"/>
            </a:endParaRPr>
          </a:p>
          <a:p>
            <a:pPr>
              <a:buFont typeface="Wingdings" charset="0"/>
              <a:buNone/>
            </a:pPr>
            <a:r>
              <a:rPr kumimoji="0" lang="zh-CN" altLang="en-US">
                <a:latin typeface="Arial" charset="0"/>
                <a:ea typeface="黑体" charset="0"/>
              </a:rPr>
              <a:t>南京</a:t>
            </a:r>
            <a:r>
              <a:rPr kumimoji="0" lang="zh-CN" altLang="en-US" dirty="0">
                <a:latin typeface="Arial" charset="0"/>
                <a:ea typeface="黑体" charset="0"/>
              </a:rPr>
              <a:t>大学计算机科学与技术系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空集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229600" cy="480536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存在一个没有任何元素的集合：空集</a:t>
            </a:r>
            <a:r>
              <a:rPr kumimoji="0" lang="en-US" altLang="zh-CN">
                <a:latin typeface="Times New Roman" charset="0"/>
                <a:ea typeface="黑体" charset="0"/>
                <a:cs typeface="Times New Roman" charset="0"/>
              </a:rPr>
              <a:t>Ø</a:t>
            </a:r>
            <a:endParaRPr kumimoji="0" lang="zh-CN" altLang="en-US">
              <a:latin typeface="Times New Roman" charset="0"/>
              <a:ea typeface="黑体" charset="0"/>
              <a:cs typeface="Times New Roman" charset="0"/>
            </a:endParaRP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关于空集的一些性质：</a:t>
            </a:r>
            <a:endParaRPr kumimoji="0" lang="en-US" altLang="zh-CN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空集是任何集合的子集。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A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，即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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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A)</a:t>
            </a:r>
            <a:endParaRPr kumimoji="0" lang="zh-CN" altLang="en-US" sz="2400">
              <a:latin typeface="Times New Roman" charset="0"/>
              <a:ea typeface="宋体" charset="0"/>
              <a:cs typeface="宋体" charset="0"/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空集是唯一的，可以用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表示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如果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Times New Roman" charset="0"/>
              </a:rPr>
              <a:t>1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, Ø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Arial" charset="0"/>
              </a:rPr>
              <a:t>2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都是空集，则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Arial" charset="0"/>
              </a:rPr>
              <a:t>1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Arial" charset="0"/>
              </a:rPr>
              <a:t>2 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和</a:t>
            </a:r>
            <a:r>
              <a:rPr kumimoji="0" lang="zh-CN" altLang="en-US" sz="2400" baseline="-25000"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Arial" charset="0"/>
              </a:rPr>
              <a:t>2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Arial" charset="0"/>
              </a:rPr>
              <a:t>1 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均为真</a:t>
            </a: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90409DB7-C483-3142-B8B2-EE7420ACF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Arial" charset="0"/>
                <a:ea typeface="黑体" charset="0"/>
              </a:rPr>
              <a:t>关于空集的讨论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35975" cy="473392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空集本身可以是一个对象，可以是某个集合的元素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{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Ø}, Ø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{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Ø}</a:t>
            </a: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事实上，我们从空集开始构造整个集合世界</a:t>
            </a: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！</a:t>
            </a:r>
            <a:endParaRPr kumimoji="0" lang="en-US" altLang="zh-CN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自然数</a:t>
            </a:r>
            <a:endParaRPr kumimoji="0" lang="en-US" altLang="zh-CN" sz="2400">
              <a:latin typeface="Times New Roman" charset="0"/>
              <a:ea typeface="Times New Roman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有理数</a:t>
            </a:r>
            <a:endParaRPr kumimoji="0" lang="en-US" altLang="zh-CN" sz="2400">
              <a:latin typeface="Times New Roman" charset="0"/>
              <a:ea typeface="宋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实数（幂集运算）</a:t>
            </a:r>
            <a:endParaRPr kumimoji="0" lang="en-US" altLang="zh-CN" sz="2400">
              <a:latin typeface="Times New Roman" charset="0"/>
              <a:ea typeface="宋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…</a:t>
            </a:r>
            <a:endParaRPr kumimoji="0" lang="zh-CN" altLang="en-US" sz="2400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68719D79-56CB-C441-A943-2D1E55BD6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47457"/>
          <a:stretch/>
        </p:blipFill>
        <p:spPr>
          <a:xfrm>
            <a:off x="7046112" y="2492152"/>
            <a:ext cx="1614221" cy="2232248"/>
          </a:xfrm>
          <a:prstGeom prst="rect">
            <a:avLst/>
          </a:prstGeom>
        </p:spPr>
      </p:pic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381000"/>
            <a:ext cx="6537325" cy="863600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幂集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500188"/>
            <a:ext cx="8229600" cy="30083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S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是一个集合，</a:t>
            </a:r>
            <a:r>
              <a:rPr kumimoji="0" lang="en-US" altLang="zh-CN" sz="28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S</a:t>
            </a:r>
            <a:r>
              <a:rPr kumimoji="0" lang="zh-CN" altLang="en-US" sz="28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的幂集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是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S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的所有子集的集合</a:t>
            </a:r>
            <a:endParaRPr kumimoji="0" lang="en-US" altLang="zh-CN" sz="2800" dirty="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 lvl="1">
              <a:lnSpc>
                <a:spcPct val="120000"/>
              </a:lnSpc>
            </a:pP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(S)={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 S} </a:t>
            </a:r>
          </a:p>
          <a:p>
            <a:pPr>
              <a:lnSpc>
                <a:spcPct val="120000"/>
              </a:lnSpc>
            </a:pP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举例</a:t>
            </a:r>
          </a:p>
          <a:p>
            <a:pPr lvl="1">
              <a:lnSpc>
                <a:spcPct val="120000"/>
              </a:lnSpc>
            </a:pP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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({</a:t>
            </a:r>
            <a:r>
              <a:rPr kumimoji="0" lang="en-US" altLang="zh-CN" sz="2400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b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}) = {</a:t>
            </a:r>
            <a:r>
              <a:rPr kumimoji="0" lang="en-US" altLang="zh-CN" sz="240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,{</a:t>
            </a:r>
            <a:r>
              <a:rPr kumimoji="0" lang="en-US" altLang="zh-CN" sz="2400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},{</a:t>
            </a:r>
            <a:r>
              <a:rPr kumimoji="0" lang="en-US" altLang="zh-CN" sz="2400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b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},{</a:t>
            </a:r>
            <a:r>
              <a:rPr kumimoji="0" lang="en-US" altLang="zh-CN" sz="2400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b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}}</a:t>
            </a:r>
          </a:p>
          <a:p>
            <a:pPr lvl="1">
              <a:lnSpc>
                <a:spcPct val="120000"/>
              </a:lnSpc>
            </a:pP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(</a:t>
            </a:r>
            <a:r>
              <a:rPr kumimoji="0" lang="en-US" altLang="zh-CN" sz="240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) = {</a:t>
            </a:r>
            <a:r>
              <a:rPr kumimoji="0" lang="en-US" altLang="zh-CN" sz="2400" dirty="0" err="1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Ø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}</a:t>
            </a:r>
          </a:p>
          <a:p>
            <a:pPr>
              <a:lnSpc>
                <a:spcPct val="120000"/>
              </a:lnSpc>
              <a:buFont typeface="Wingdings" charset="0"/>
              <a:buNone/>
            </a:pPr>
            <a:endParaRPr kumimoji="0" lang="en-US" altLang="zh-CN" sz="2400" i="1" baseline="30000" dirty="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8175" y="4724400"/>
            <a:ext cx="4435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marL="0" lvl="1">
              <a:defRPr/>
            </a:pPr>
            <a:r>
              <a:rPr kumimoji="0" lang="en-US" altLang="zh-CN" sz="3200" dirty="0">
                <a:solidFill>
                  <a:srgbClr val="800000"/>
                </a:solidFill>
                <a:latin typeface="+mj-lt"/>
                <a:cs typeface="Times New Roman" charset="0"/>
                <a:sym typeface="Symbol" charset="0"/>
              </a:rPr>
              <a:t>If </a:t>
            </a:r>
            <a:r>
              <a:rPr kumimoji="0" lang="zh-CN" altLang="en-US" sz="3200" dirty="0">
                <a:solidFill>
                  <a:srgbClr val="800000"/>
                </a:solidFill>
                <a:latin typeface="+mj-lt"/>
                <a:ea typeface="黑体" charset="0"/>
                <a:cs typeface="黑体" charset="0"/>
                <a:sym typeface="Symbol" charset="0"/>
              </a:rPr>
              <a:t></a:t>
            </a:r>
            <a:r>
              <a:rPr kumimoji="0" lang="en-US" altLang="zh-CN" sz="3200" dirty="0">
                <a:solidFill>
                  <a:srgbClr val="800000"/>
                </a:solidFill>
                <a:latin typeface="+mj-lt"/>
                <a:cs typeface="Times New Roman" charset="0"/>
                <a:sym typeface="Symbol" charset="0"/>
              </a:rPr>
              <a:t>(</a:t>
            </a:r>
            <a:r>
              <a:rPr kumimoji="0" lang="en-US" altLang="zh-CN" sz="3200" i="1" dirty="0">
                <a:solidFill>
                  <a:srgbClr val="800000"/>
                </a:solidFill>
                <a:latin typeface="+mj-lt"/>
                <a:cs typeface="Times New Roman" charset="0"/>
                <a:sym typeface="Symbol" charset="0"/>
              </a:rPr>
              <a:t>A</a:t>
            </a:r>
            <a:r>
              <a:rPr kumimoji="0" lang="en-US" altLang="zh-CN" sz="3200" dirty="0">
                <a:solidFill>
                  <a:srgbClr val="800000"/>
                </a:solidFill>
                <a:latin typeface="+mj-lt"/>
                <a:cs typeface="Times New Roman" charset="0"/>
                <a:sym typeface="Symbol" charset="0"/>
              </a:rPr>
              <a:t>)</a:t>
            </a:r>
            <a:r>
              <a:rPr kumimoji="0" lang="en-US" altLang="zh-CN" sz="3200" dirty="0">
                <a:solidFill>
                  <a:srgbClr val="800000"/>
                </a:solidFill>
                <a:latin typeface="+mj-lt"/>
                <a:ea typeface="Times New Roman" charset="0"/>
                <a:cs typeface="Times New Roman" charset="0"/>
                <a:sym typeface="Symbol" charset="0"/>
              </a:rPr>
              <a:t> </a:t>
            </a:r>
            <a:r>
              <a:rPr kumimoji="0" lang="zh-CN" altLang="en-US" sz="3200" dirty="0">
                <a:solidFill>
                  <a:srgbClr val="800000"/>
                </a:solidFill>
                <a:latin typeface="+mj-lt"/>
                <a:ea typeface="黑体" charset="0"/>
                <a:cs typeface="黑体" charset="0"/>
                <a:sym typeface="Symbol" charset="0"/>
              </a:rPr>
              <a:t></a:t>
            </a:r>
            <a:r>
              <a:rPr kumimoji="0" lang="en-US" altLang="zh-CN" sz="3200" dirty="0">
                <a:solidFill>
                  <a:srgbClr val="800000"/>
                </a:solidFill>
                <a:latin typeface="+mj-lt"/>
                <a:cs typeface="Times New Roman" charset="0"/>
                <a:sym typeface="Symbol" charset="0"/>
              </a:rPr>
              <a:t>(</a:t>
            </a:r>
            <a:r>
              <a:rPr kumimoji="0" lang="en-US" altLang="zh-CN" sz="3200" i="1" dirty="0">
                <a:solidFill>
                  <a:srgbClr val="800000"/>
                </a:solidFill>
                <a:latin typeface="+mj-lt"/>
                <a:cs typeface="Times New Roman" charset="0"/>
                <a:sym typeface="Symbol" charset="0"/>
              </a:rPr>
              <a:t>B</a:t>
            </a:r>
            <a:r>
              <a:rPr kumimoji="0" lang="en-US" altLang="zh-CN" sz="3200" dirty="0">
                <a:solidFill>
                  <a:srgbClr val="800000"/>
                </a:solidFill>
                <a:latin typeface="+mj-lt"/>
                <a:cs typeface="Times New Roman" charset="0"/>
                <a:sym typeface="Symbol" charset="0"/>
              </a:rPr>
              <a:t>), then </a:t>
            </a:r>
            <a:r>
              <a:rPr kumimoji="0" lang="en-US" altLang="zh-CN" sz="3200" i="1" dirty="0">
                <a:solidFill>
                  <a:srgbClr val="800000"/>
                </a:solidFill>
                <a:latin typeface="+mj-lt"/>
                <a:cs typeface="Times New Roman" charset="0"/>
                <a:sym typeface="Symbol" charset="0"/>
              </a:rPr>
              <a:t>A</a:t>
            </a:r>
            <a:r>
              <a:rPr kumimoji="0" lang="en-US" altLang="zh-CN" sz="3200" dirty="0">
                <a:solidFill>
                  <a:srgbClr val="800000"/>
                </a:solidFill>
                <a:latin typeface="+mj-lt"/>
                <a:ea typeface="Times New Roman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 sz="3200" i="1" dirty="0">
                <a:solidFill>
                  <a:srgbClr val="800000"/>
                </a:solidFill>
                <a:latin typeface="+mj-lt"/>
                <a:cs typeface="Times New Roman" charset="0"/>
                <a:sym typeface="Symbol" charset="0"/>
              </a:rPr>
              <a:t>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4546600"/>
            <a:ext cx="864096" cy="404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9336" y="5080000"/>
            <a:ext cx="875966" cy="420464"/>
          </a:xfrm>
          <a:prstGeom prst="rect">
            <a:avLst/>
          </a:prstGeom>
        </p:spPr>
      </p:pic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128F956B-1003-A940-96B4-B678E4C00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有限集合的所有子集</a:t>
            </a:r>
          </a:p>
        </p:txBody>
      </p:sp>
      <p:grpSp>
        <p:nvGrpSpPr>
          <p:cNvPr id="37890" name="组合 12"/>
          <p:cNvGrpSpPr>
            <a:grpSpLocks/>
          </p:cNvGrpSpPr>
          <p:nvPr/>
        </p:nvGrpSpPr>
        <p:grpSpPr bwMode="auto">
          <a:xfrm>
            <a:off x="395288" y="1779588"/>
            <a:ext cx="3336925" cy="3200400"/>
            <a:chOff x="611436" y="2284413"/>
            <a:chExt cx="3336677" cy="3192462"/>
          </a:xfrm>
        </p:grpSpPr>
        <p:sp>
          <p:nvSpPr>
            <p:cNvPr id="37895" name="AutoShape 2"/>
            <p:cNvSpPr>
              <a:spLocks noChangeArrowheads="1"/>
            </p:cNvSpPr>
            <p:nvPr/>
          </p:nvSpPr>
          <p:spPr bwMode="auto">
            <a:xfrm>
              <a:off x="633413" y="2284413"/>
              <a:ext cx="3314700" cy="316865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7896" name="Text Box 4"/>
            <p:cNvSpPr txBox="1">
              <a:spLocks noChangeArrowheads="1"/>
            </p:cNvSpPr>
            <p:nvPr/>
          </p:nvSpPr>
          <p:spPr bwMode="auto">
            <a:xfrm>
              <a:off x="2124075" y="2420938"/>
              <a:ext cx="5762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2000" b="1">
                  <a:latin typeface="Times New Roman" charset="0"/>
                  <a:ea typeface="黑体" charset="0"/>
                  <a:cs typeface="黑体" charset="0"/>
                </a:rPr>
                <a:t>1</a:t>
              </a:r>
            </a:p>
          </p:txBody>
        </p:sp>
        <p:sp>
          <p:nvSpPr>
            <p:cNvPr id="37897" name="Text Box 5"/>
            <p:cNvSpPr txBox="1">
              <a:spLocks noChangeArrowheads="1"/>
            </p:cNvSpPr>
            <p:nvPr/>
          </p:nvSpPr>
          <p:spPr bwMode="auto">
            <a:xfrm>
              <a:off x="1835150" y="2997200"/>
              <a:ext cx="100806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2000" b="1">
                  <a:latin typeface="Times New Roman" charset="0"/>
                  <a:ea typeface="黑体" charset="0"/>
                  <a:cs typeface="黑体" charset="0"/>
                </a:rPr>
                <a:t>1       1</a:t>
              </a:r>
            </a:p>
          </p:txBody>
        </p:sp>
        <p:sp>
          <p:nvSpPr>
            <p:cNvPr id="37898" name="Text Box 6"/>
            <p:cNvSpPr txBox="1">
              <a:spLocks noChangeArrowheads="1"/>
            </p:cNvSpPr>
            <p:nvPr/>
          </p:nvSpPr>
          <p:spPr bwMode="auto">
            <a:xfrm>
              <a:off x="1543050" y="3559175"/>
              <a:ext cx="16573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2000" b="1">
                  <a:latin typeface="Times New Roman" charset="0"/>
                  <a:ea typeface="黑体" charset="0"/>
                  <a:cs typeface="黑体" charset="0"/>
                </a:rPr>
                <a:t>1       2       1</a:t>
              </a:r>
            </a:p>
          </p:txBody>
        </p:sp>
        <p:sp>
          <p:nvSpPr>
            <p:cNvPr id="37899" name="Text Box 7"/>
            <p:cNvSpPr txBox="1">
              <a:spLocks noChangeArrowheads="1"/>
            </p:cNvSpPr>
            <p:nvPr/>
          </p:nvSpPr>
          <p:spPr bwMode="auto">
            <a:xfrm>
              <a:off x="1317625" y="4111625"/>
              <a:ext cx="216058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2000" b="1">
                  <a:latin typeface="Times New Roman" charset="0"/>
                  <a:ea typeface="黑体" charset="0"/>
                  <a:cs typeface="黑体" charset="0"/>
                </a:rPr>
                <a:t>1       3       3       1</a:t>
              </a:r>
            </a:p>
          </p:txBody>
        </p:sp>
        <p:sp>
          <p:nvSpPr>
            <p:cNvPr id="37900" name="Text Box 8"/>
            <p:cNvSpPr txBox="1">
              <a:spLocks noChangeArrowheads="1"/>
            </p:cNvSpPr>
            <p:nvPr/>
          </p:nvSpPr>
          <p:spPr bwMode="auto">
            <a:xfrm>
              <a:off x="1027113" y="4652963"/>
              <a:ext cx="27368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2000" b="1">
                  <a:latin typeface="Times New Roman" charset="0"/>
                  <a:ea typeface="黑体" charset="0"/>
                  <a:cs typeface="黑体" charset="0"/>
                </a:rPr>
                <a:t>1      4       6        4       1</a:t>
              </a:r>
            </a:p>
          </p:txBody>
        </p:sp>
        <p:sp>
          <p:nvSpPr>
            <p:cNvPr id="37901" name="Text Box 9"/>
            <p:cNvSpPr txBox="1">
              <a:spLocks noChangeArrowheads="1"/>
            </p:cNvSpPr>
            <p:nvPr/>
          </p:nvSpPr>
          <p:spPr bwMode="auto">
            <a:xfrm>
              <a:off x="1766888" y="4714875"/>
              <a:ext cx="1655762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sz="4400">
                  <a:ea typeface="黑体" charset="0"/>
                  <a:cs typeface="黑体" charset="0"/>
                </a:rPr>
                <a:t>......</a:t>
              </a:r>
            </a:p>
          </p:txBody>
        </p:sp>
        <p:sp>
          <p:nvSpPr>
            <p:cNvPr id="37902" name="Rectangle 10"/>
            <p:cNvSpPr>
              <a:spLocks noChangeArrowheads="1"/>
            </p:cNvSpPr>
            <p:nvPr/>
          </p:nvSpPr>
          <p:spPr bwMode="auto">
            <a:xfrm>
              <a:off x="611436" y="4652963"/>
              <a:ext cx="3312368" cy="4318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</p:grpSp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1116013" y="5300663"/>
            <a:ext cx="2016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 sz="2800">
                <a:latin typeface="Times New Roman" charset="0"/>
                <a:ea typeface="黑体" charset="0"/>
                <a:cs typeface="黑体" charset="0"/>
              </a:rPr>
              <a:t>A={1, .., n}</a:t>
            </a:r>
          </a:p>
        </p:txBody>
      </p:sp>
      <p:sp>
        <p:nvSpPr>
          <p:cNvPr id="37892" name="Text Box 12"/>
          <p:cNvSpPr txBox="1">
            <a:spLocks noChangeArrowheads="1"/>
          </p:cNvSpPr>
          <p:nvPr/>
        </p:nvSpPr>
        <p:spPr bwMode="auto">
          <a:xfrm>
            <a:off x="4500563" y="5229225"/>
            <a:ext cx="3203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CN" sz="3200">
                <a:latin typeface="Times New Roman" charset="0"/>
                <a:cs typeface="Times New Roman" charset="0"/>
                <a:sym typeface="Symbol" charset="0"/>
              </a:rPr>
              <a:t></a:t>
            </a:r>
            <a:r>
              <a:rPr kumimoji="0" lang="en-US" altLang="zh-CN" baseline="-25000">
                <a:latin typeface="Times New Roman" charset="0"/>
                <a:cs typeface="Times New Roman" charset="0"/>
                <a:sym typeface="Symbol" charset="0"/>
              </a:rPr>
              <a:t>k=0…n</a:t>
            </a:r>
            <a:r>
              <a:rPr kumimoji="0" lang="en-US" altLang="zh-CN" sz="2800">
                <a:latin typeface="Times New Roman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sz="2800">
                <a:latin typeface="Times New Roman" charset="0"/>
                <a:cs typeface="Times New Roman" charset="0"/>
              </a:rPr>
              <a:t>C(n, k) =2</a:t>
            </a:r>
            <a:r>
              <a:rPr kumimoji="0" lang="en-US" altLang="zh-CN" sz="2800" baseline="30000">
                <a:latin typeface="Times New Roman" charset="0"/>
                <a:cs typeface="Times New Roman" charset="0"/>
              </a:rPr>
              <a:t>n</a:t>
            </a:r>
            <a:endParaRPr kumimoji="0" lang="en-US" altLang="zh-CN" sz="20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3779838" y="4149725"/>
            <a:ext cx="5148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0" lang="en-US" altLang="zh-CN" sz="2000">
                <a:latin typeface="Times New Roman" charset="0"/>
                <a:cs typeface="Times New Roman" charset="0"/>
              </a:rPr>
              <a:t>C(4, 0)+ C(4, 1)+ C(4, 2)+ C(4, 3)+ C(4, 4) =2</a:t>
            </a:r>
            <a:r>
              <a:rPr kumimoji="0" lang="en-US" altLang="zh-CN" sz="2000" baseline="30000">
                <a:latin typeface="Times New Roman" charset="0"/>
                <a:cs typeface="Times New Roman" charset="0"/>
              </a:rPr>
              <a:t>4</a:t>
            </a:r>
            <a:endParaRPr kumimoji="0" lang="en-US" altLang="zh-CN" sz="2000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37894" name="矩形 15"/>
          <p:cNvSpPr>
            <a:spLocks noChangeArrowheads="1"/>
          </p:cNvSpPr>
          <p:nvPr/>
        </p:nvSpPr>
        <p:spPr bwMode="auto">
          <a:xfrm>
            <a:off x="3708400" y="2060575"/>
            <a:ext cx="4572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charset="0"/>
                <a:ea typeface="黑体" charset="0"/>
                <a:cs typeface="黑体" charset="0"/>
                <a:sym typeface="Symbol" charset="0"/>
              </a:rPr>
              <a:t>如果 </a:t>
            </a: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|A|=</a:t>
            </a:r>
            <a:r>
              <a:rPr lang="en-US" altLang="zh-CN" sz="2800" i="1">
                <a:latin typeface="Times New Roman" charset="0"/>
                <a:cs typeface="Times New Roman" charset="0"/>
                <a:sym typeface="Symbol" charset="0"/>
              </a:rPr>
              <a:t>n</a:t>
            </a: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, </a:t>
            </a:r>
            <a:r>
              <a:rPr lang="zh-CN" altLang="en-US" sz="2800">
                <a:latin typeface="Times New Roman" charset="0"/>
                <a:ea typeface="黑体" charset="0"/>
                <a:cs typeface="黑体" charset="0"/>
                <a:sym typeface="Symbol" charset="0"/>
              </a:rPr>
              <a:t>则 </a:t>
            </a: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|(A)|=2</a:t>
            </a:r>
            <a:r>
              <a:rPr lang="en-US" altLang="zh-CN" sz="2800" i="1" baseline="30000">
                <a:latin typeface="Times New Roman" charset="0"/>
                <a:cs typeface="Times New Roman" charset="0"/>
                <a:sym typeface="Symbol" charset="0"/>
              </a:rPr>
              <a:t>n</a:t>
            </a:r>
          </a:p>
          <a:p>
            <a:pPr lvl="1">
              <a:lnSpc>
                <a:spcPct val="120000"/>
              </a:lnSpc>
            </a:pPr>
            <a:r>
              <a:rPr lang="zh-CN" altLang="en-US" sz="2400">
                <a:latin typeface="Times New Roman" charset="0"/>
                <a:ea typeface="黑体" charset="0"/>
                <a:cs typeface="黑体" charset="0"/>
                <a:sym typeface="Symbol" charset="0"/>
              </a:rPr>
              <a:t>幂集的另一种记法</a:t>
            </a:r>
            <a:r>
              <a:rPr lang="en-US" altLang="zh-CN" sz="2400">
                <a:latin typeface="Times New Roman" charset="0"/>
                <a:cs typeface="Times New Roman" charset="0"/>
                <a:sym typeface="Symbol" charset="0"/>
              </a:rPr>
              <a:t>: 2</a:t>
            </a:r>
            <a:r>
              <a:rPr lang="en-US" altLang="zh-CN" sz="2400" i="1" baseline="30000">
                <a:latin typeface="Times New Roman" charset="0"/>
                <a:cs typeface="Times New Roman" charset="0"/>
                <a:sym typeface="Symbol" charset="0"/>
              </a:rPr>
              <a:t>A</a:t>
            </a: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A29F8F4C-1315-874E-996F-5B49F299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6E919-F3F4-FD4D-B142-9DE2A77E9A0E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集合运算的定义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719263"/>
            <a:ext cx="7488238" cy="441166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运算定义的基本方式：将结果定义为一个新的集合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并：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B={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 |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 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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B }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并集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: {1, 2 ,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3}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交：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B={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|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 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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B }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</a:rPr>
              <a:t>交集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: {3}</a:t>
            </a:r>
          </a:p>
        </p:txBody>
      </p:sp>
      <p:grpSp>
        <p:nvGrpSpPr>
          <p:cNvPr id="39939" name="Group 35"/>
          <p:cNvGrpSpPr>
            <a:grpSpLocks/>
          </p:cNvGrpSpPr>
          <p:nvPr/>
        </p:nvGrpSpPr>
        <p:grpSpPr bwMode="auto">
          <a:xfrm>
            <a:off x="5867400" y="3632200"/>
            <a:ext cx="2727325" cy="2236788"/>
            <a:chOff x="3696" y="2288"/>
            <a:chExt cx="1718" cy="1409"/>
          </a:xfrm>
        </p:grpSpPr>
        <p:sp>
          <p:nvSpPr>
            <p:cNvPr id="39940" name="Oval 28" descr="浅色竖线"/>
            <p:cNvSpPr>
              <a:spLocks noChangeArrowheads="1"/>
            </p:cNvSpPr>
            <p:nvPr/>
          </p:nvSpPr>
          <p:spPr bwMode="auto">
            <a:xfrm>
              <a:off x="3696" y="2296"/>
              <a:ext cx="1044" cy="1134"/>
            </a:xfrm>
            <a:prstGeom prst="ellipse">
              <a:avLst/>
            </a:prstGeom>
            <a:pattFill prst="ltVert">
              <a:fgClr>
                <a:schemeClr val="accent1">
                  <a:alpha val="70979"/>
                </a:schemeClr>
              </a:fgClr>
              <a:bgClr>
                <a:schemeClr val="bg1">
                  <a:alpha val="70979"/>
                </a:schemeClr>
              </a:bgClr>
            </a:patt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9941" name="Oval 29" descr="浅色横线"/>
            <p:cNvSpPr>
              <a:spLocks noChangeArrowheads="1"/>
            </p:cNvSpPr>
            <p:nvPr/>
          </p:nvSpPr>
          <p:spPr bwMode="auto">
            <a:xfrm>
              <a:off x="4370" y="2288"/>
              <a:ext cx="1044" cy="1134"/>
            </a:xfrm>
            <a:prstGeom prst="ellipse">
              <a:avLst/>
            </a:prstGeom>
            <a:pattFill prst="ltHorz">
              <a:fgClr>
                <a:schemeClr val="accent1">
                  <a:alpha val="50980"/>
                </a:schemeClr>
              </a:fgClr>
              <a:bgClr>
                <a:schemeClr val="bg1">
                  <a:alpha val="50980"/>
                </a:schemeClr>
              </a:bgClr>
            </a:pattFill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39942" name="Text Box 30"/>
            <p:cNvSpPr txBox="1">
              <a:spLocks noChangeArrowheads="1"/>
            </p:cNvSpPr>
            <p:nvPr/>
          </p:nvSpPr>
          <p:spPr bwMode="auto">
            <a:xfrm>
              <a:off x="4076" y="3409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>
                  <a:latin typeface="Times New Roman" charset="0"/>
                  <a:ea typeface="黑体" charset="0"/>
                  <a:cs typeface="黑体" charset="0"/>
                </a:rPr>
                <a:t>A</a:t>
              </a:r>
            </a:p>
          </p:txBody>
        </p:sp>
        <p:sp>
          <p:nvSpPr>
            <p:cNvPr id="39943" name="Text Box 31"/>
            <p:cNvSpPr txBox="1">
              <a:spLocks noChangeArrowheads="1"/>
            </p:cNvSpPr>
            <p:nvPr/>
          </p:nvSpPr>
          <p:spPr bwMode="auto">
            <a:xfrm>
              <a:off x="4789" y="3391"/>
              <a:ext cx="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>
                  <a:latin typeface="Times New Roman" charset="0"/>
                  <a:ea typeface="黑体" charset="0"/>
                  <a:cs typeface="黑体" charset="0"/>
                </a:rPr>
                <a:t>B</a:t>
              </a:r>
            </a:p>
          </p:txBody>
        </p:sp>
        <p:sp>
          <p:nvSpPr>
            <p:cNvPr id="39944" name="Text Box 32"/>
            <p:cNvSpPr txBox="1">
              <a:spLocks noChangeArrowheads="1"/>
            </p:cNvSpPr>
            <p:nvPr/>
          </p:nvSpPr>
          <p:spPr bwMode="auto">
            <a:xfrm>
              <a:off x="3969" y="2750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>
                  <a:latin typeface="Times New Roman" charset="0"/>
                  <a:ea typeface="黑体" charset="0"/>
                  <a:cs typeface="黑体" charset="0"/>
                </a:rPr>
                <a:t>1</a:t>
              </a:r>
            </a:p>
          </p:txBody>
        </p:sp>
        <p:sp>
          <p:nvSpPr>
            <p:cNvPr id="39945" name="Text Box 33"/>
            <p:cNvSpPr txBox="1">
              <a:spLocks noChangeArrowheads="1"/>
            </p:cNvSpPr>
            <p:nvPr/>
          </p:nvSpPr>
          <p:spPr bwMode="auto">
            <a:xfrm>
              <a:off x="4830" y="2750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>
                  <a:latin typeface="Times New Roman" charset="0"/>
                  <a:ea typeface="黑体" charset="0"/>
                  <a:cs typeface="黑体" charset="0"/>
                </a:rPr>
                <a:t>2</a:t>
              </a:r>
            </a:p>
          </p:txBody>
        </p:sp>
        <p:sp>
          <p:nvSpPr>
            <p:cNvPr id="39946" name="Text Box 34"/>
            <p:cNvSpPr txBox="1">
              <a:spLocks noChangeArrowheads="1"/>
            </p:cNvSpPr>
            <p:nvPr/>
          </p:nvSpPr>
          <p:spPr bwMode="auto">
            <a:xfrm>
              <a:off x="4422" y="2750"/>
              <a:ext cx="2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>
                  <a:latin typeface="Times New Roman" charset="0"/>
                  <a:ea typeface="黑体" charset="0"/>
                  <a:cs typeface="黑体" charset="0"/>
                </a:rPr>
                <a:t>3</a:t>
              </a:r>
            </a:p>
          </p:txBody>
        </p:sp>
      </p:grp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5DE04429-FF69-9542-A219-1EDC1E05A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相对补（差）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5538788" cy="4646612"/>
          </a:xfrm>
        </p:spPr>
        <p:txBody>
          <a:bodyPr/>
          <a:lstStyle/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800" dirty="0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zh-CN" altLang="en-US" sz="2800" dirty="0">
                <a:latin typeface="Times New Roman" charset="0"/>
                <a:ea typeface="宋体" charset="0"/>
                <a:cs typeface="宋体" charset="0"/>
              </a:rPr>
              <a:t>对于</a:t>
            </a:r>
            <a:r>
              <a:rPr kumimoji="0" lang="en-US" altLang="zh-CN" sz="2800" dirty="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zh-CN" altLang="en-US" sz="2800" dirty="0">
                <a:latin typeface="Times New Roman" charset="0"/>
                <a:ea typeface="宋体" charset="0"/>
                <a:cs typeface="宋体" charset="0"/>
              </a:rPr>
              <a:t>的补集</a:t>
            </a:r>
            <a:endParaRPr kumimoji="0" lang="en-US" altLang="zh-CN" sz="2800" dirty="0">
              <a:latin typeface="Times New Roman" charset="0"/>
              <a:ea typeface="宋体" charset="0"/>
              <a:cs typeface="Times New Roman" charset="0"/>
            </a:endParaRP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500" dirty="0">
                <a:latin typeface="Times New Roman" charset="0"/>
                <a:ea typeface="宋体" charset="0"/>
                <a:cs typeface="Times New Roman" charset="0"/>
              </a:rPr>
              <a:t>A-B={ </a:t>
            </a:r>
            <a:r>
              <a:rPr kumimoji="0" lang="en-US" altLang="zh-CN" sz="2500" i="1" dirty="0">
                <a:latin typeface="Times New Roman" charset="0"/>
                <a:ea typeface="宋体" charset="0"/>
                <a:cs typeface="Times New Roman" charset="0"/>
              </a:rPr>
              <a:t>x </a:t>
            </a:r>
            <a:r>
              <a:rPr kumimoji="0" lang="en-US" altLang="zh-CN" sz="2500" dirty="0">
                <a:latin typeface="Times New Roman" charset="0"/>
                <a:ea typeface="宋体" charset="0"/>
                <a:cs typeface="Times New Roman" charset="0"/>
              </a:rPr>
              <a:t>| </a:t>
            </a:r>
            <a:r>
              <a:rPr kumimoji="0" lang="en-US" altLang="zh-CN" sz="25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5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</a:t>
            </a:r>
            <a:r>
              <a:rPr kumimoji="0" lang="en-US" altLang="zh-CN" sz="25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zh-CN" altLang="en-US" sz="25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 </a:t>
            </a:r>
            <a:r>
              <a:rPr kumimoji="0" lang="en-US" altLang="zh-CN" sz="25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5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B</a:t>
            </a:r>
            <a:r>
              <a:rPr kumimoji="0" lang="en-US" altLang="zh-CN" sz="25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sz="2500" dirty="0">
                <a:latin typeface="Times New Roman" charset="0"/>
                <a:ea typeface="宋体" charset="0"/>
                <a:cs typeface="Times New Roman" charset="0"/>
              </a:rPr>
              <a:t>}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700" dirty="0">
                <a:latin typeface="Times New Roman" charset="0"/>
                <a:ea typeface="宋体" charset="0"/>
                <a:cs typeface="宋体" charset="0"/>
              </a:rPr>
              <a:t>举例，</a:t>
            </a:r>
            <a:r>
              <a:rPr kumimoji="0" lang="en-US" altLang="zh-CN" sz="2700" dirty="0">
                <a:latin typeface="Times New Roman" charset="0"/>
                <a:ea typeface="宋体" charset="0"/>
                <a:cs typeface="Times New Roman" charset="0"/>
              </a:rPr>
              <a:t>A-B={1}</a:t>
            </a: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若有一个我们关心的“所有”对象的集合，称为全集，常用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U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表示，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U-B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称为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B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的“补集”，记为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~B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~B 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Wingdings" charset="0"/>
              </a:rPr>
              <a:t>↔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B</a:t>
            </a:r>
            <a:endParaRPr kumimoji="0" lang="en-US" altLang="zh-CN" sz="2400" dirty="0"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41987" name="Oval 5" descr="浅色竖线"/>
          <p:cNvSpPr>
            <a:spLocks noChangeArrowheads="1"/>
          </p:cNvSpPr>
          <p:nvPr/>
        </p:nvSpPr>
        <p:spPr bwMode="auto">
          <a:xfrm>
            <a:off x="5940425" y="1700213"/>
            <a:ext cx="1657350" cy="1800225"/>
          </a:xfrm>
          <a:prstGeom prst="ellipse">
            <a:avLst/>
          </a:prstGeom>
          <a:pattFill prst="ltVert">
            <a:fgClr>
              <a:schemeClr val="accent1">
                <a:alpha val="70979"/>
              </a:schemeClr>
            </a:fgClr>
            <a:bgClr>
              <a:schemeClr val="bg1">
                <a:alpha val="70979"/>
              </a:schemeClr>
            </a:bgClr>
          </a:patt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黑体" charset="0"/>
              <a:cs typeface="黑体" charset="0"/>
            </a:endParaRPr>
          </a:p>
        </p:txBody>
      </p:sp>
      <p:sp>
        <p:nvSpPr>
          <p:cNvPr id="41988" name="Oval 6" descr="浅色横线"/>
          <p:cNvSpPr>
            <a:spLocks noChangeArrowheads="1"/>
          </p:cNvSpPr>
          <p:nvPr/>
        </p:nvSpPr>
        <p:spPr bwMode="auto">
          <a:xfrm>
            <a:off x="7019925" y="1687513"/>
            <a:ext cx="1657350" cy="1800225"/>
          </a:xfrm>
          <a:prstGeom prst="ellipse">
            <a:avLst/>
          </a:prstGeom>
          <a:pattFill prst="ltHorz">
            <a:fgClr>
              <a:schemeClr val="accent1">
                <a:alpha val="50980"/>
              </a:schemeClr>
            </a:fgClr>
            <a:bgClr>
              <a:schemeClr val="bg1">
                <a:alpha val="50980"/>
              </a:schemeClr>
            </a:bgClr>
          </a:patt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黑体" charset="0"/>
              <a:cs typeface="黑体" charset="0"/>
            </a:endParaRPr>
          </a:p>
        </p:txBody>
      </p:sp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6543675" y="3467100"/>
            <a:ext cx="576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latin typeface="Times New Roman" charset="0"/>
                <a:ea typeface="黑体" charset="0"/>
                <a:cs typeface="黑体" charset="0"/>
              </a:rPr>
              <a:t>A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7675563" y="3438525"/>
            <a:ext cx="576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latin typeface="Times New Roman" charset="0"/>
                <a:ea typeface="黑体" charset="0"/>
                <a:cs typeface="黑体" charset="0"/>
              </a:rPr>
              <a:t>B</a:t>
            </a:r>
          </a:p>
        </p:txBody>
      </p:sp>
      <p:sp>
        <p:nvSpPr>
          <p:cNvPr id="41991" name="Text Box 9"/>
          <p:cNvSpPr txBox="1">
            <a:spLocks noChangeArrowheads="1"/>
          </p:cNvSpPr>
          <p:nvPr/>
        </p:nvSpPr>
        <p:spPr bwMode="auto">
          <a:xfrm>
            <a:off x="6373813" y="2420938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latin typeface="Times New Roman" charset="0"/>
                <a:ea typeface="黑体" charset="0"/>
                <a:cs typeface="黑体" charset="0"/>
              </a:rPr>
              <a:t>1</a:t>
            </a:r>
          </a:p>
        </p:txBody>
      </p:sp>
      <p:sp>
        <p:nvSpPr>
          <p:cNvPr id="41992" name="Text Box 10"/>
          <p:cNvSpPr txBox="1">
            <a:spLocks noChangeArrowheads="1"/>
          </p:cNvSpPr>
          <p:nvPr/>
        </p:nvSpPr>
        <p:spPr bwMode="auto">
          <a:xfrm>
            <a:off x="7740650" y="2420938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latin typeface="Times New Roman" charset="0"/>
                <a:ea typeface="黑体" charset="0"/>
                <a:cs typeface="黑体" charset="0"/>
              </a:rPr>
              <a:t>2</a:t>
            </a:r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7092950" y="2420938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latin typeface="Times New Roman" charset="0"/>
                <a:ea typeface="黑体" charset="0"/>
                <a:cs typeface="黑体" charset="0"/>
              </a:rPr>
              <a:t>3</a:t>
            </a:r>
          </a:p>
        </p:txBody>
      </p:sp>
      <p:sp>
        <p:nvSpPr>
          <p:cNvPr id="41994" name="Rectangle 12"/>
          <p:cNvSpPr>
            <a:spLocks noChangeArrowheads="1"/>
          </p:cNvSpPr>
          <p:nvPr/>
        </p:nvSpPr>
        <p:spPr bwMode="auto">
          <a:xfrm>
            <a:off x="5940425" y="4437063"/>
            <a:ext cx="2808288" cy="1871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黑体" charset="0"/>
              <a:cs typeface="黑体" charset="0"/>
            </a:endParaRPr>
          </a:p>
        </p:txBody>
      </p:sp>
      <p:sp>
        <p:nvSpPr>
          <p:cNvPr id="41995" name="Oval 13"/>
          <p:cNvSpPr>
            <a:spLocks noChangeArrowheads="1"/>
          </p:cNvSpPr>
          <p:nvPr/>
        </p:nvSpPr>
        <p:spPr bwMode="auto">
          <a:xfrm>
            <a:off x="6948488" y="4724400"/>
            <a:ext cx="1366837" cy="1366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黑体" charset="0"/>
              <a:cs typeface="黑体" charset="0"/>
            </a:endParaRPr>
          </a:p>
        </p:txBody>
      </p:sp>
      <p:sp>
        <p:nvSpPr>
          <p:cNvPr id="41996" name="Text Box 14"/>
          <p:cNvSpPr txBox="1">
            <a:spLocks noChangeArrowheads="1"/>
          </p:cNvSpPr>
          <p:nvPr/>
        </p:nvSpPr>
        <p:spPr bwMode="auto">
          <a:xfrm>
            <a:off x="5935663" y="4437063"/>
            <a:ext cx="28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ea typeface="黑体" charset="0"/>
                <a:cs typeface="黑体" charset="0"/>
              </a:rPr>
              <a:t>U</a:t>
            </a:r>
          </a:p>
        </p:txBody>
      </p:sp>
      <p:sp>
        <p:nvSpPr>
          <p:cNvPr id="41997" name="Text Box 15"/>
          <p:cNvSpPr txBox="1">
            <a:spLocks noChangeArrowheads="1"/>
          </p:cNvSpPr>
          <p:nvPr/>
        </p:nvSpPr>
        <p:spPr bwMode="auto">
          <a:xfrm>
            <a:off x="7380288" y="515778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zh-CN">
                <a:ea typeface="黑体" charset="0"/>
                <a:cs typeface="黑体" charset="0"/>
              </a:rPr>
              <a:t>B</a:t>
            </a: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3A74BA20-2DB0-CF4B-813B-84EE64A1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对称差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773238"/>
            <a:ext cx="5689600" cy="4646612"/>
          </a:xfrm>
        </p:spPr>
        <p:txBody>
          <a:bodyPr/>
          <a:lstStyle/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800">
                <a:latin typeface="Times New Roman" charset="0"/>
                <a:ea typeface="宋体" charset="0"/>
                <a:cs typeface="宋体" charset="0"/>
              </a:rPr>
              <a:t>对称差</a:t>
            </a:r>
            <a:endParaRPr kumimoji="0" lang="en-US" altLang="zh-CN" sz="2800">
              <a:latin typeface="Times New Roman" charset="0"/>
              <a:ea typeface="宋体" charset="0"/>
              <a:cs typeface="Times New Roman" charset="0"/>
            </a:endParaRP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B=(A-B)(B-A)</a:t>
            </a:r>
            <a:endParaRPr kumimoji="0" lang="en-US" altLang="zh-CN" sz="2500">
              <a:latin typeface="Times New Roman" charset="0"/>
              <a:ea typeface="宋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r>
              <a:rPr kumimoji="0" lang="zh-CN" altLang="en-US" sz="2800">
                <a:latin typeface="Times New Roman" charset="0"/>
                <a:ea typeface="宋体" charset="0"/>
                <a:cs typeface="宋体" charset="0"/>
              </a:rPr>
              <a:t>证明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</a:rPr>
              <a:t>: A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B=(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B)-(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B)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(A-B)(B-A)  (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B)-(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B)</a:t>
            </a:r>
          </a:p>
          <a:p>
            <a:pPr lvl="2">
              <a:lnSpc>
                <a:spcPct val="110000"/>
              </a:lnSpc>
              <a:spcBef>
                <a:spcPct val="30000"/>
              </a:spcBef>
            </a:pP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B)-(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B)  (A-B)(B-A) </a:t>
            </a:r>
            <a:endParaRPr kumimoji="0" lang="en-US" altLang="zh-CN" sz="2500">
              <a:latin typeface="Times New Roman" charset="0"/>
              <a:ea typeface="宋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30000"/>
              </a:spcBef>
            </a:pPr>
            <a:endParaRPr kumimoji="0" lang="en-US" altLang="zh-CN" sz="2800">
              <a:latin typeface="Times New Roman" charset="0"/>
              <a:ea typeface="宋体" charset="0"/>
              <a:cs typeface="Times New Roman" charset="0"/>
            </a:endParaRPr>
          </a:p>
        </p:txBody>
      </p:sp>
      <p:grpSp>
        <p:nvGrpSpPr>
          <p:cNvPr id="44035" name="组合 32"/>
          <p:cNvGrpSpPr>
            <a:grpSpLocks/>
          </p:cNvGrpSpPr>
          <p:nvPr/>
        </p:nvGrpSpPr>
        <p:grpSpPr bwMode="auto">
          <a:xfrm>
            <a:off x="5940425" y="1844675"/>
            <a:ext cx="2952750" cy="2160588"/>
            <a:chOff x="5652120" y="3933056"/>
            <a:chExt cx="2952750" cy="2160587"/>
          </a:xfrm>
        </p:grpSpPr>
        <p:sp>
          <p:nvSpPr>
            <p:cNvPr id="19461" name="Rectangle 15"/>
            <p:cNvSpPr>
              <a:spLocks noChangeArrowheads="1"/>
            </p:cNvSpPr>
            <p:nvPr/>
          </p:nvSpPr>
          <p:spPr bwMode="auto">
            <a:xfrm>
              <a:off x="5652120" y="3933056"/>
              <a:ext cx="2952750" cy="216058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latin typeface="Arial" charset="0"/>
                <a:ea typeface="黑体" charset="0"/>
                <a:cs typeface="黑体" charset="0"/>
              </a:endParaRPr>
            </a:p>
          </p:txBody>
        </p:sp>
        <p:grpSp>
          <p:nvGrpSpPr>
            <p:cNvPr id="44037" name="组合 31"/>
            <p:cNvGrpSpPr>
              <a:grpSpLocks/>
            </p:cNvGrpSpPr>
            <p:nvPr/>
          </p:nvGrpSpPr>
          <p:grpSpPr bwMode="auto">
            <a:xfrm>
              <a:off x="6012160" y="4221088"/>
              <a:ext cx="2241550" cy="1752600"/>
              <a:chOff x="5651500" y="3933825"/>
              <a:chExt cx="2241550" cy="1752600"/>
            </a:xfrm>
          </p:grpSpPr>
          <p:sp>
            <p:nvSpPr>
              <p:cNvPr id="44038" name="Oval 16"/>
              <p:cNvSpPr>
                <a:spLocks noChangeArrowheads="1"/>
              </p:cNvSpPr>
              <p:nvPr/>
            </p:nvSpPr>
            <p:spPr bwMode="auto">
              <a:xfrm>
                <a:off x="5651500" y="3933825"/>
                <a:ext cx="1368425" cy="13684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sp>
            <p:nvSpPr>
              <p:cNvPr id="44039" name="Oval 20"/>
              <p:cNvSpPr>
                <a:spLocks noChangeArrowheads="1"/>
              </p:cNvSpPr>
              <p:nvPr/>
            </p:nvSpPr>
            <p:spPr bwMode="auto">
              <a:xfrm>
                <a:off x="6516688" y="3933825"/>
                <a:ext cx="1368425" cy="136842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grpSp>
            <p:nvGrpSpPr>
              <p:cNvPr id="44040" name="组合 30"/>
              <p:cNvGrpSpPr>
                <a:grpSpLocks/>
              </p:cNvGrpSpPr>
              <p:nvPr/>
            </p:nvGrpSpPr>
            <p:grpSpPr bwMode="auto">
              <a:xfrm>
                <a:off x="5654675" y="4076700"/>
                <a:ext cx="2238375" cy="1177925"/>
                <a:chOff x="5654675" y="4076700"/>
                <a:chExt cx="2238375" cy="1177925"/>
              </a:xfrm>
            </p:grpSpPr>
            <p:grpSp>
              <p:nvGrpSpPr>
                <p:cNvPr id="44043" name="Group 35"/>
                <p:cNvGrpSpPr>
                  <a:grpSpLocks/>
                </p:cNvGrpSpPr>
                <p:nvPr/>
              </p:nvGrpSpPr>
              <p:grpSpPr bwMode="auto">
                <a:xfrm>
                  <a:off x="5654675" y="4076700"/>
                  <a:ext cx="1077913" cy="1176338"/>
                  <a:chOff x="3562" y="2568"/>
                  <a:chExt cx="679" cy="741"/>
                </a:xfrm>
              </p:grpSpPr>
              <p:sp>
                <p:nvSpPr>
                  <p:cNvPr id="44054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742" y="2568"/>
                    <a:ext cx="49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5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651" y="2659"/>
                    <a:ext cx="5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6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608" y="2750"/>
                    <a:ext cx="52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7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562" y="2832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8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562" y="2938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9" name="Line 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1" y="3043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60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1" y="3131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61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8" y="3217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6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3839" y="3309"/>
                    <a:ext cx="2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4044" name="Group 36"/>
                <p:cNvGrpSpPr>
                  <a:grpSpLocks/>
                </p:cNvGrpSpPr>
                <p:nvPr/>
              </p:nvGrpSpPr>
              <p:grpSpPr bwMode="auto">
                <a:xfrm flipH="1">
                  <a:off x="6815138" y="4078288"/>
                  <a:ext cx="1077912" cy="1176337"/>
                  <a:chOff x="3562" y="2568"/>
                  <a:chExt cx="679" cy="741"/>
                </a:xfrm>
              </p:grpSpPr>
              <p:sp>
                <p:nvSpPr>
                  <p:cNvPr id="4404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742" y="2568"/>
                    <a:ext cx="49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4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651" y="2659"/>
                    <a:ext cx="5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4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608" y="2750"/>
                    <a:ext cx="52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4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562" y="2832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4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562" y="2938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0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81" y="3043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1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21" y="3131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2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88" y="3217"/>
                    <a:ext cx="5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4405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3839" y="3309"/>
                    <a:ext cx="279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4041" name="Text Box 46"/>
              <p:cNvSpPr txBox="1">
                <a:spLocks noChangeArrowheads="1"/>
              </p:cNvSpPr>
              <p:nvPr/>
            </p:nvSpPr>
            <p:spPr bwMode="auto">
              <a:xfrm>
                <a:off x="6084888" y="5229225"/>
                <a:ext cx="57626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zh-CN" b="1">
                    <a:latin typeface="Times New Roman" charset="0"/>
                    <a:ea typeface="黑体" charset="0"/>
                    <a:cs typeface="黑体" charset="0"/>
                  </a:rPr>
                  <a:t>A</a:t>
                </a:r>
              </a:p>
            </p:txBody>
          </p:sp>
          <p:sp>
            <p:nvSpPr>
              <p:cNvPr id="44042" name="Text Box 47"/>
              <p:cNvSpPr txBox="1">
                <a:spLocks noChangeArrowheads="1"/>
              </p:cNvSpPr>
              <p:nvPr/>
            </p:nvSpPr>
            <p:spPr bwMode="auto">
              <a:xfrm>
                <a:off x="7019925" y="5203825"/>
                <a:ext cx="57626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zh-CN" altLang="en-US" b="1">
                    <a:latin typeface="Times New Roman" charset="0"/>
                    <a:ea typeface="黑体" charset="0"/>
                    <a:cs typeface="黑体" charset="0"/>
                  </a:rPr>
                  <a:t>Ｂ</a:t>
                </a:r>
              </a:p>
            </p:txBody>
          </p:sp>
        </p:grpSp>
      </p:grp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54726610-4881-194A-A4EB-E10BD0E1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广义并和广义交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2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0" lang="zh-CN" altLang="en-US" sz="2800" dirty="0">
                    <a:latin typeface="Times New Roman" charset="0"/>
                    <a:ea typeface="黑体" charset="0"/>
                    <a:cs typeface="Times New Roman" charset="0"/>
                  </a:rPr>
                  <a:t>广义并</a:t>
                </a:r>
                <a:endParaRPr kumimoji="0" lang="en-US" altLang="zh-CN" sz="2800" dirty="0">
                  <a:latin typeface="Times New Roman" charset="0"/>
                  <a:ea typeface="黑体" charset="0"/>
                  <a:cs typeface="Times New Roman" charset="0"/>
                </a:endParaRPr>
              </a:p>
              <a:p>
                <a:pPr lvl="1"/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设</a:t>
                </a:r>
                <a14:m>
                  <m:oMath xmlns:m="http://schemas.openxmlformats.org/officeDocument/2006/math">
                    <m:r>
                      <a:rPr kumimoji="0" lang="en-US" altLang="zh-CN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为集合，</a:t>
                </a:r>
                <a:r>
                  <a:rPr kumimoji="0" lang="en-US" altLang="zh-CN" dirty="0">
                    <a:ea typeface="宋体" charset="0"/>
                    <a:cs typeface="Times New Roman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i="1" dirty="0">
                        <a:latin typeface="Cambria Math" charset="0"/>
                        <a:ea typeface="宋体" charset="0"/>
                        <a:cs typeface="Times New Roman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的所有元素的并，记为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bHide m:val="on"/>
                        <m:supHide m:val="on"/>
                        <m:ctrlPr>
                          <a:rPr kumimoji="0" lang="en-US" altLang="zh-CN" i="1" dirty="0" smtClean="0">
                            <a:latin typeface="Cambria Math" panose="02040503050406030204" pitchFamily="18" charset="0"/>
                            <a:ea typeface="宋体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b="0" i="1" dirty="0" smtClean="0">
                            <a:latin typeface="Cambria Math" charset="0"/>
                            <a:ea typeface="宋体" charset="0"/>
                            <a:cs typeface="Times New Roman" charset="0"/>
                          </a:rPr>
                          <m:t>𝐴</m:t>
                        </m:r>
                      </m:e>
                    </m:nary>
                  </m:oMath>
                </a14:m>
                <a:r>
                  <a:rPr kumimoji="0" lang="en-US" altLang="zh-CN" dirty="0">
                    <a:latin typeface="Times New Roman" charset="0"/>
                    <a:ea typeface="宋体" charset="0"/>
                    <a:cs typeface="Times New Roman" charset="0"/>
                  </a:rPr>
                  <a:t>;</a:t>
                </a:r>
                <a:r>
                  <a:rPr kumimoji="0" lang="en-US" altLang="zh-CN" i="1" dirty="0">
                    <a:latin typeface="Times New Roman" charset="0"/>
                    <a:ea typeface="宋体" charset="0"/>
                    <a:cs typeface="Times New Roman" charset="0"/>
                  </a:rPr>
                  <a:t> </a:t>
                </a:r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定义为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bHide m:val="on"/>
                        <m:supHide m:val="on"/>
                        <m:ctrlPr>
                          <a:rPr kumimoji="0" lang="en-US" altLang="zh-CN" i="1" dirty="0">
                            <a:latin typeface="Cambria Math" panose="02040503050406030204" pitchFamily="18" charset="0"/>
                            <a:ea typeface="宋体" charset="0"/>
                            <a:cs typeface="Times New Roman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i="1" dirty="0">
                            <a:latin typeface="Cambria Math" charset="0"/>
                            <a:ea typeface="宋体" charset="0"/>
                            <a:cs typeface="Times New Roman" charset="0"/>
                          </a:rPr>
                          <m:t>𝐴</m:t>
                        </m:r>
                      </m:e>
                    </m:nary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={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𝑥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|∃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𝑦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(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𝑦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∈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𝐴</m:t>
                    </m:r>
                    <m:r>
                      <a:rPr kumimoji="0" lang="en-US" altLang="zh-CN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 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𝑥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∈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𝑦</m:t>
                    </m:r>
                    <m:r>
                      <a:rPr kumimoji="0" lang="en-US" altLang="zh-CN" b="0" i="1" dirty="0" smtClean="0">
                        <a:latin typeface="Cambria Math" charset="0"/>
                        <a:ea typeface="宋体" charset="0"/>
                        <a:cs typeface="Times New Roman" charset="0"/>
                      </a:rPr>
                      <m:t>)}</m:t>
                    </m:r>
                  </m:oMath>
                </a14:m>
                <a:endParaRPr kumimoji="0" lang="en-US" altLang="zh-CN" dirty="0">
                  <a:latin typeface="Times New Roman" charset="0"/>
                  <a:ea typeface="宋体" charset="0"/>
                  <a:cs typeface="Times New Roman" charset="0"/>
                </a:endParaRPr>
              </a:p>
              <a:p>
                <a:r>
                  <a:rPr kumimoji="0" lang="zh-CN" altLang="en-US" sz="2800" dirty="0">
                    <a:latin typeface="Times New Roman" charset="0"/>
                    <a:ea typeface="黑体" charset="0"/>
                    <a:cs typeface="Times New Roman" charset="0"/>
                  </a:rPr>
                  <a:t>广义交</a:t>
                </a:r>
                <a:endParaRPr kumimoji="0" lang="en-US" altLang="zh-CN" sz="2800" dirty="0">
                  <a:latin typeface="Times New Roman" charset="0"/>
                  <a:ea typeface="黑体" charset="0"/>
                  <a:cs typeface="Times New Roman" charset="0"/>
                </a:endParaRPr>
              </a:p>
              <a:p>
                <a:pPr lvl="1"/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设</a:t>
                </a:r>
                <a14:m>
                  <m:oMath xmlns:m="http://schemas.openxmlformats.org/officeDocument/2006/math"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为</a:t>
                </a:r>
                <a:r>
                  <a:rPr kumimoji="0" lang="zh-CN" altLang="en-US" dirty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非空</a:t>
                </a:r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集合，</a:t>
                </a:r>
                <a:r>
                  <a:rPr kumimoji="0" lang="en-US" altLang="zh-CN" dirty="0">
                    <a:ea typeface="宋体" charset="0"/>
                    <a:cs typeface="宋体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的所有元素的交，记为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bHide m:val="on"/>
                        <m:supHide m:val="on"/>
                        <m:ctrlPr>
                          <a:rPr kumimoji="0" lang="zh-CN" altLang="en-US" i="1">
                            <a:latin typeface="Cambria Math" panose="02040503050406030204" pitchFamily="18" charset="0"/>
                            <a:ea typeface="宋体" charset="0"/>
                            <a:cs typeface="宋体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i="1">
                            <a:latin typeface="Cambria Math" charset="0"/>
                            <a:ea typeface="宋体" charset="0"/>
                            <a:cs typeface="宋体" charset="0"/>
                          </a:rPr>
                          <m:t>𝐴</m:t>
                        </m:r>
                      </m:e>
                    </m:nary>
                  </m:oMath>
                </a14:m>
                <a:r>
                  <a:rPr kumimoji="0" lang="en-US" altLang="zh-CN" dirty="0">
                    <a:latin typeface="Times New Roman" charset="0"/>
                    <a:ea typeface="宋体" charset="0"/>
                    <a:cs typeface="Times New Roman" charset="0"/>
                  </a:rPr>
                  <a:t>, </a:t>
                </a:r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定义为：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bHide m:val="on"/>
                        <m:supHide m:val="on"/>
                        <m:ctrlPr>
                          <a:rPr kumimoji="0" lang="zh-CN" altLang="en-US" i="1" smtClean="0">
                            <a:latin typeface="Cambria Math" panose="02040503050406030204" pitchFamily="18" charset="0"/>
                            <a:ea typeface="宋体" charset="0"/>
                            <a:cs typeface="宋体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b="0" i="1" smtClean="0">
                            <a:latin typeface="Cambria Math" charset="0"/>
                            <a:ea typeface="宋体" charset="0"/>
                            <a:cs typeface="宋体" charset="0"/>
                          </a:rPr>
                          <m:t>𝐴</m:t>
                        </m:r>
                      </m:e>
                    </m:nary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={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𝑥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|∀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𝑦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(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𝑦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∈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→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𝑥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∈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𝑦</m:t>
                    </m:r>
                    <m:r>
                      <a:rPr kumimoji="0" lang="en-US" altLang="zh-CN" b="0" i="1" smtClean="0">
                        <a:latin typeface="Cambria Math" charset="0"/>
                        <a:ea typeface="宋体" charset="0"/>
                        <a:cs typeface="宋体" charset="0"/>
                      </a:rPr>
                      <m:t>)}</m:t>
                    </m:r>
                  </m:oMath>
                </a14:m>
                <a:endParaRPr kumimoji="0" lang="en-US" altLang="zh-CN" dirty="0">
                  <a:latin typeface="Times New Roman" charset="0"/>
                  <a:ea typeface="宋体" charset="0"/>
                  <a:cs typeface="Times New Roman" charset="0"/>
                </a:endParaRPr>
              </a:p>
              <a:p>
                <a:pPr lvl="2"/>
                <a:r>
                  <a:rPr kumimoji="0" lang="zh-CN" altLang="en-US" dirty="0">
                    <a:latin typeface="Times New Roman" charset="0"/>
                    <a:ea typeface="宋体" charset="0"/>
                  </a:rPr>
                  <a:t>注意：限制条件为</a:t>
                </a:r>
                <a14:m>
                  <m:oMath xmlns:m="http://schemas.openxmlformats.org/officeDocument/2006/math"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非空，</a:t>
                </a:r>
                <a:r>
                  <a:rPr kumimoji="0" lang="zh-CN" altLang="en-US" sz="3000" dirty="0">
                    <a:solidFill>
                      <a:srgbClr val="000000"/>
                    </a:solidFill>
                    <a:ea typeface="宋体" charset="0"/>
                    <a:cs typeface="宋体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bHide m:val="on"/>
                        <m:supHide m:val="on"/>
                        <m:ctrlPr>
                          <a:rPr kumimoji="0" lang="zh-CN" altLang="en-US" sz="3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charset="0"/>
                            <a:cs typeface="宋体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sz="3000" b="0" i="1" smtClean="0">
                            <a:solidFill>
                              <a:srgbClr val="000000"/>
                            </a:solidFill>
                            <a:latin typeface="Cambria Math" charset="0"/>
                            <a:ea typeface="宋体" charset="0"/>
                            <a:cs typeface="宋体" charset="0"/>
                          </a:rPr>
                          <m:t>∅</m:t>
                        </m:r>
                      </m:e>
                    </m:nary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无意义</a:t>
                </a:r>
                <a:endParaRPr kumimoji="0" lang="zh-CN" altLang="en-US" sz="2600" dirty="0">
                  <a:latin typeface="Times New Roman" charset="0"/>
                  <a:ea typeface="宋体" charset="0"/>
                  <a:cs typeface="宋体" charset="0"/>
                </a:endParaRPr>
              </a:p>
            </p:txBody>
          </p:sp>
        </mc:Choice>
        <mc:Fallback xmlns="">
          <p:sp>
            <p:nvSpPr>
              <p:cNvPr id="46082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3D30CEFE-0580-AA43-B65A-7E9F7AEF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运算的重要性质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包含关系下两个集合的最小上界和最大下界</a:t>
            </a:r>
          </a:p>
          <a:p>
            <a:pPr lvl="1" algn="just"/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最小上界：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2" algn="just"/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B, 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			       ----A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和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的上界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2" algn="just"/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对任意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，若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,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,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  <a:sym typeface="Symbol" charset="0"/>
              </a:rPr>
              <a:t>则</a:t>
            </a:r>
            <a:r>
              <a:rPr kumimoji="0" lang="en-US" altLang="zh-CN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</a:t>
            </a:r>
            <a:r>
              <a:rPr kumimoji="0" lang="en-US" altLang="zh-CN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    ----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最小上界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1" algn="just"/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最大下界：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2"/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A, 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 			       ----A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和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的下界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2"/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对任意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，若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,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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,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  <a:sym typeface="Symbol" charset="0"/>
              </a:rPr>
              <a:t>则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 </a:t>
            </a:r>
            <a:r>
              <a:rPr kumimoji="0" lang="en-US" altLang="zh-CN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</a:t>
            </a:r>
            <a:r>
              <a:rPr kumimoji="0" lang="en-US" altLang="zh-CN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  ----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最大下界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F0E183A2-1E36-8D4A-B878-94F65BDE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zh-CN" altLang="en-US" sz="3600">
                <a:latin typeface="Arial" charset="0"/>
                <a:ea typeface="黑体" charset="0"/>
              </a:rPr>
              <a:t>集合与谓词逻辑</a:t>
            </a:r>
            <a:endParaRPr lang="en-US" altLang="zh-CN" sz="3600">
              <a:latin typeface="Arial" charset="0"/>
              <a:ea typeface="黑体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35975" cy="4733925"/>
          </a:xfrm>
        </p:spPr>
        <p:txBody>
          <a:bodyPr/>
          <a:lstStyle/>
          <a:p>
            <a:pPr marL="342900" lvl="1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700" dirty="0">
                <a:latin typeface="Times New Roman" charset="0"/>
                <a:ea typeface="宋体" charset="0"/>
                <a:cs typeface="宋体" charset="0"/>
              </a:rPr>
              <a:t>在量化逻辑表达式中使用集合符号</a:t>
            </a:r>
            <a:endParaRPr kumimoji="0" lang="en-US" altLang="zh-CN" sz="2700" dirty="0">
              <a:latin typeface="Times New Roman" charset="0"/>
              <a:ea typeface="宋体" charset="0"/>
              <a:cs typeface="Times New Roman" charset="0"/>
            </a:endParaRP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400" dirty="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  <a:sym typeface="Symbol" charset="0"/>
              </a:rPr>
              <a:t></a:t>
            </a:r>
            <a:r>
              <a:rPr kumimoji="0" lang="en-US" altLang="zh-CN" sz="2400" i="1" dirty="0" err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S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(P(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))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代表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(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SP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))</a:t>
            </a: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zh-CN" altLang="en-US" sz="2400" dirty="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  <a:sym typeface="Symbol" charset="0"/>
              </a:rPr>
              <a:t></a:t>
            </a:r>
            <a:r>
              <a:rPr kumimoji="0" lang="en-US" altLang="zh-CN" sz="2400" i="1" dirty="0" err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S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(P(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))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代表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(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SP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))</a:t>
            </a: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5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举例</a:t>
            </a:r>
            <a:endParaRPr kumimoji="0" lang="en-US" altLang="zh-CN" sz="2500" dirty="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pPr marL="931863" lvl="3" indent="-342900"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2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</a:t>
            </a:r>
            <a:r>
              <a:rPr kumimoji="0" lang="en-US" altLang="zh-CN" sz="22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R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baseline="300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2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0): </a:t>
            </a:r>
            <a:r>
              <a:rPr kumimoji="0" lang="zh-CN" altLang="en-US" sz="22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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</a:rPr>
              <a:t>(</a:t>
            </a:r>
            <a:r>
              <a:rPr kumimoji="0" lang="en-US" altLang="zh-CN" sz="22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R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 (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baseline="300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2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0))</a:t>
            </a:r>
          </a:p>
          <a:p>
            <a:pPr marL="931863" lvl="3" indent="-342900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zh-CN" altLang="en-US" sz="22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</a:t>
            </a:r>
            <a:r>
              <a:rPr kumimoji="0" lang="en-US" altLang="zh-CN" sz="22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baseline="300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2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=1): </a:t>
            </a:r>
            <a:r>
              <a:rPr kumimoji="0" lang="zh-CN" altLang="en-US" sz="22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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</a:rPr>
              <a:t>(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Z</a:t>
            </a:r>
            <a:r>
              <a:rPr kumimoji="0" lang="en-US" altLang="zh-CN" sz="22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200" baseline="300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2</a:t>
            </a: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=1)</a:t>
            </a:r>
          </a:p>
          <a:p>
            <a:pPr marL="342900" lvl="1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800" dirty="0">
                <a:latin typeface="Times New Roman" charset="0"/>
                <a:ea typeface="宋体" charset="0"/>
                <a:cs typeface="宋体" charset="0"/>
              </a:rPr>
              <a:t>逻辑表达式的真值集合，</a:t>
            </a:r>
            <a:r>
              <a:rPr kumimoji="0" lang="en-US" altLang="zh-CN" sz="28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{</a:t>
            </a:r>
            <a:r>
              <a:rPr kumimoji="0" lang="en-US" altLang="zh-CN" sz="2800" i="1" dirty="0" err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800" dirty="0" err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D</a:t>
            </a:r>
            <a:r>
              <a:rPr kumimoji="0" lang="en-US" altLang="zh-CN" sz="28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P(</a:t>
            </a:r>
            <a:r>
              <a:rPr kumimoji="0" lang="en-US" altLang="zh-CN" sz="2800" i="1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8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)} </a:t>
            </a: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举例：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 {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|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x|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=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} 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，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 {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baseline="300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2 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=2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} 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，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 {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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400" baseline="300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2 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=2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}</a:t>
            </a:r>
            <a:endParaRPr kumimoji="0" lang="en-US" altLang="zh-CN" sz="2500" dirty="0">
              <a:latin typeface="Times New Roman" charset="0"/>
              <a:ea typeface="宋体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2308357"/>
            <a:ext cx="1026114" cy="432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3083195"/>
            <a:ext cx="1026114" cy="432048"/>
          </a:xfrm>
          <a:prstGeom prst="rect">
            <a:avLst/>
          </a:prstGeom>
        </p:spPr>
      </p:pic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441AF926-5239-EF44-930B-0EA3832F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Arial" charset="0"/>
                <a:ea typeface="黑体" charset="0"/>
              </a:rPr>
              <a:t>回顾</a:t>
            </a:r>
            <a:endParaRPr lang="en-US">
              <a:latin typeface="Arial" charset="0"/>
              <a:ea typeface="黑体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800" dirty="0">
                <a:latin typeface="Times New Roman" charset="0"/>
                <a:ea typeface="黑体" charset="0"/>
                <a:cs typeface="+mn-cs"/>
              </a:rPr>
              <a:t>证明方法</a:t>
            </a:r>
            <a:endParaRPr kumimoji="0" lang="en-US" altLang="zh-CN" sz="2800" dirty="0">
              <a:latin typeface="Times New Roman" charset="0"/>
              <a:ea typeface="黑体" charset="0"/>
              <a:cs typeface="+mn-cs"/>
            </a:endParaRP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 dirty="0">
                <a:latin typeface="Times New Roman" charset="0"/>
                <a:ea typeface="黑体" charset="0"/>
                <a:cs typeface="+mn-cs"/>
              </a:rPr>
              <a:t>直接证明</a:t>
            </a:r>
            <a:r>
              <a:rPr kumimoji="0" lang="en-US" altLang="zh-CN" sz="2400" dirty="0">
                <a:latin typeface="Times New Roman" charset="0"/>
                <a:ea typeface="黑体" charset="0"/>
                <a:cs typeface="+mn-cs"/>
              </a:rPr>
              <a:t>	</a:t>
            </a:r>
            <a:endParaRPr kumimoji="0" lang="zh-CN" altLang="en-US" sz="2400" dirty="0">
              <a:latin typeface="Times New Roman" charset="0"/>
              <a:ea typeface="黑体" charset="0"/>
              <a:cs typeface="+mn-cs"/>
            </a:endParaRP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 dirty="0">
                <a:latin typeface="Times New Roman" charset="0"/>
                <a:ea typeface="黑体" charset="0"/>
                <a:cs typeface="+mn-cs"/>
              </a:rPr>
              <a:t>反证法</a:t>
            </a:r>
            <a:r>
              <a:rPr kumimoji="0" lang="en-US" altLang="zh-CN" sz="2400" dirty="0">
                <a:latin typeface="Times New Roman" charset="0"/>
                <a:ea typeface="黑体" charset="0"/>
                <a:cs typeface="+mn-cs"/>
              </a:rPr>
              <a:t>	</a:t>
            </a:r>
            <a:r>
              <a:rPr kumimoji="0" lang="en-US" altLang="zh-CN" sz="2400">
                <a:latin typeface="Times New Roman" charset="0"/>
                <a:ea typeface="黑体" charset="0"/>
                <a:cs typeface="+mn-cs"/>
              </a:rPr>
              <a:t>	</a:t>
            </a: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>
                <a:latin typeface="Times New Roman" charset="0"/>
                <a:ea typeface="黑体" charset="0"/>
                <a:cs typeface="+mn-cs"/>
              </a:rPr>
              <a:t>分</a:t>
            </a:r>
            <a:r>
              <a:rPr kumimoji="0" lang="zh-CN" altLang="en-US" sz="2400" dirty="0">
                <a:latin typeface="Times New Roman" charset="0"/>
                <a:ea typeface="黑体" charset="0"/>
                <a:cs typeface="+mn-cs"/>
              </a:rPr>
              <a:t>情形证明</a:t>
            </a:r>
            <a:r>
              <a:rPr kumimoji="0" lang="en-US" altLang="zh-CN" sz="2400" dirty="0">
                <a:latin typeface="Times New Roman" charset="0"/>
                <a:ea typeface="黑体" charset="0"/>
                <a:cs typeface="+mn-cs"/>
              </a:rPr>
              <a:t>	</a:t>
            </a:r>
            <a:endParaRPr kumimoji="0" lang="zh-CN" altLang="en-US" sz="2400" dirty="0">
              <a:latin typeface="Times New Roman" charset="0"/>
              <a:ea typeface="黑体" charset="0"/>
              <a:cs typeface="+mn-cs"/>
            </a:endParaRP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 dirty="0">
                <a:latin typeface="Times New Roman" charset="0"/>
                <a:ea typeface="黑体" charset="0"/>
                <a:cs typeface="+mn-cs"/>
              </a:rPr>
              <a:t>等价性证明</a:t>
            </a: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 dirty="0">
                <a:latin typeface="Times New Roman" charset="0"/>
                <a:ea typeface="黑体" charset="0"/>
                <a:cs typeface="+mn-cs"/>
              </a:rPr>
              <a:t>存在性证明</a:t>
            </a: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 dirty="0">
                <a:latin typeface="Times New Roman" charset="0"/>
                <a:ea typeface="黑体" charset="0"/>
                <a:cs typeface="+mn-cs"/>
              </a:rPr>
              <a:t>唯一性证明</a:t>
            </a: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r>
              <a:rPr kumimoji="0" lang="zh-CN" altLang="en-US" sz="2400" dirty="0">
                <a:latin typeface="Times New Roman" charset="0"/>
                <a:ea typeface="黑体" charset="0"/>
                <a:cs typeface="+mn-cs"/>
              </a:rPr>
              <a:t>寻找反例</a:t>
            </a:r>
          </a:p>
          <a:p>
            <a:pPr lvl="1">
              <a:spcBef>
                <a:spcPct val="35000"/>
              </a:spcBef>
              <a:buFont typeface="Wingdings" pitchFamily="2" charset="2"/>
              <a:buChar char="l"/>
              <a:defRPr/>
            </a:pPr>
            <a:endParaRPr kumimoji="0" lang="zh-CN" altLang="en-US" sz="2400" dirty="0">
              <a:latin typeface="Times New Roman" charset="0"/>
              <a:ea typeface="黑体" charset="0"/>
              <a:cs typeface="+mn-cs"/>
            </a:endParaRPr>
          </a:p>
          <a:p>
            <a:pPr marL="0" indent="0">
              <a:buFont typeface="Wingdings" pitchFamily="2" charset="2"/>
              <a:buNone/>
              <a:defRPr/>
            </a:pPr>
            <a:endParaRPr kumimoji="0" lang="en-US" sz="2800" dirty="0">
              <a:cs typeface="+mn-cs"/>
            </a:endParaRP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C7FCA4B9-C1C2-4540-8C2D-85D2C158F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2</a:t>
            </a:fld>
            <a:endParaRPr lang="en-US" altLang="zh-C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小练习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19263"/>
                <a:ext cx="8229600" cy="1637729"/>
              </a:xfrm>
            </p:spPr>
            <p:txBody>
              <a:bodyPr/>
              <a:lstStyle/>
              <a:p>
                <a:r>
                  <a:rPr lang="zh-CN" altLang="en-US" dirty="0"/>
                  <a:t>试证明：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hr-HR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𝑋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)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⊆</m:t>
                      </m:r>
                      <m:d>
                        <m:dPr>
                          <m:begChr m:val="{"/>
                          <m:endChr m:val="}"/>
                          <m:ctrlPr>
                            <a:rPr lang="hr-HR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𝑋</m:t>
                          </m:r>
                        </m:e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↔</m:t>
                      </m:r>
                      <m:func>
                        <m:funcPr>
                          <m:ctrlPr>
                            <a:rPr lang="mr-IN" altLang="zh-CN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mr-IN" altLang="zh-CN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limLow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∀</m:t>
                              </m:r>
                            </m:e>
                            <m:lim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∈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𝑋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3"/>
                <a:ext cx="8229600" cy="1637729"/>
              </a:xfrm>
              <a:blipFill rotWithShape="0">
                <a:blip r:embed="rId2"/>
                <a:stretch>
                  <a:fillRect l="-741" t="-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5936996A-E0C8-7A4F-B79A-C8F187D8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3835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zh-CN" altLang="en-US" sz="3600">
                <a:latin typeface="Arial" charset="0"/>
                <a:ea typeface="黑体" charset="0"/>
              </a:rPr>
              <a:t>笛卡尔乘积</a:t>
            </a:r>
            <a:endParaRPr lang="en-US" altLang="zh-CN" sz="3600">
              <a:latin typeface="Arial" charset="0"/>
              <a:ea typeface="黑体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35975" cy="4733925"/>
          </a:xfrm>
        </p:spPr>
        <p:txBody>
          <a:bodyPr/>
          <a:lstStyle/>
          <a:p>
            <a:pPr marL="342900" lvl="1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800">
                <a:latin typeface="Times New Roman" charset="0"/>
                <a:ea typeface="宋体" charset="0"/>
                <a:cs typeface="宋体" charset="0"/>
              </a:rPr>
              <a:t>有序偶：</a:t>
            </a:r>
            <a:endParaRPr kumimoji="0" lang="en-US" altLang="zh-CN" sz="2800">
              <a:latin typeface="Times New Roman" charset="0"/>
              <a:ea typeface="宋体" charset="0"/>
              <a:cs typeface="Times New Roman" charset="0"/>
            </a:endParaRP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500">
                <a:latin typeface="Times New Roman" charset="0"/>
                <a:ea typeface="宋体" charset="0"/>
                <a:cs typeface="宋体" charset="0"/>
              </a:rPr>
              <a:t>有序偶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(a,b)=(x,y) </a:t>
            </a:r>
            <a:r>
              <a:rPr kumimoji="0" lang="zh-CN" altLang="en-US" sz="2500">
                <a:latin typeface="Times New Roman" charset="0"/>
                <a:ea typeface="宋体" charset="0"/>
                <a:cs typeface="宋体" charset="0"/>
              </a:rPr>
              <a:t>当且仅当 </a:t>
            </a:r>
            <a:r>
              <a:rPr kumimoji="0" lang="en-US" altLang="zh-CN" sz="2500">
                <a:latin typeface="Times New Roman" charset="0"/>
                <a:ea typeface="宋体" charset="0"/>
                <a:cs typeface="Times New Roman" charset="0"/>
              </a:rPr>
              <a:t>a=x, b=y</a:t>
            </a:r>
          </a:p>
          <a:p>
            <a:pPr marL="931863" lvl="3" indent="-342900"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200">
                <a:latin typeface="Times New Roman" charset="0"/>
                <a:ea typeface="宋体" charset="0"/>
                <a:cs typeface="宋体" charset="0"/>
              </a:rPr>
              <a:t>实际上：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</a:rPr>
              <a:t>(a,b)={{a},{a,b}}</a:t>
            </a:r>
          </a:p>
          <a:p>
            <a:pPr marL="342900" lvl="1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800">
                <a:latin typeface="Times New Roman" charset="0"/>
                <a:ea typeface="宋体" charset="0"/>
                <a:cs typeface="宋体" charset="0"/>
              </a:rPr>
              <a:t>集合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zh-CN" altLang="en-US" sz="2800">
                <a:latin typeface="Times New Roman" charset="0"/>
                <a:ea typeface="宋体" charset="0"/>
                <a:cs typeface="宋体" charset="0"/>
              </a:rPr>
              <a:t>和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zh-CN" altLang="en-US" sz="2800">
                <a:latin typeface="Times New Roman" charset="0"/>
                <a:ea typeface="宋体" charset="0"/>
                <a:cs typeface="宋体" charset="0"/>
              </a:rPr>
              <a:t>的笛卡尔乘积</a:t>
            </a:r>
            <a:endParaRPr kumimoji="0" lang="en-US" altLang="zh-CN" sz="2800">
              <a:latin typeface="Times New Roman" charset="0"/>
              <a:ea typeface="宋体" charset="0"/>
              <a:cs typeface="Times New Roman" charset="0"/>
            </a:endParaRP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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B={(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,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)|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</a:rPr>
              <a:t> 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 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B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}</a:t>
            </a:r>
          </a:p>
          <a:p>
            <a:pPr marL="342900" lvl="1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80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</a:rPr>
              <a:t>何种情形下，</a:t>
            </a:r>
            <a:r>
              <a:rPr kumimoji="0" lang="en-US" altLang="zh-CN" sz="280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80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</a:t>
            </a:r>
            <a:r>
              <a:rPr kumimoji="0" lang="en-US" altLang="zh-CN" sz="280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B=B</a:t>
            </a:r>
            <a:r>
              <a:rPr kumimoji="0" lang="en-US" altLang="zh-CN" sz="280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</a:t>
            </a:r>
            <a:r>
              <a:rPr kumimoji="0" lang="en-US" altLang="zh-CN" sz="280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A</a:t>
            </a:r>
          </a:p>
          <a:p>
            <a:pPr marL="342900" lvl="1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zh-CN" altLang="en-US" sz="2800">
                <a:latin typeface="Times New Roman" charset="0"/>
                <a:ea typeface="宋体" charset="0"/>
                <a:cs typeface="宋体" charset="0"/>
              </a:rPr>
              <a:t>集合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800" baseline="-25000">
                <a:latin typeface="Times New Roman" charset="0"/>
                <a:ea typeface="宋体" charset="0"/>
                <a:cs typeface="Times New Roman" charset="0"/>
              </a:rPr>
              <a:t>1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</a:rPr>
              <a:t>, A</a:t>
            </a:r>
            <a:r>
              <a:rPr kumimoji="0" lang="en-US" altLang="zh-CN" sz="2800" baseline="-25000">
                <a:latin typeface="Times New Roman" charset="0"/>
                <a:ea typeface="宋体" charset="0"/>
                <a:cs typeface="Times New Roman" charset="0"/>
              </a:rPr>
              <a:t>2 </a:t>
            </a:r>
            <a:r>
              <a:rPr kumimoji="0" lang="en-US" altLang="zh-CN" sz="2800">
                <a:latin typeface="Times New Roman" charset="0"/>
                <a:ea typeface="宋体" charset="0"/>
                <a:cs typeface="Times New Roman" charset="0"/>
              </a:rPr>
              <a:t>,…,A</a:t>
            </a:r>
            <a:r>
              <a:rPr kumimoji="0" lang="en-US" altLang="zh-CN" sz="2800" baseline="-25000">
                <a:latin typeface="Times New Roman" charset="0"/>
                <a:ea typeface="宋体" charset="0"/>
                <a:cs typeface="Times New Roman" charset="0"/>
              </a:rPr>
              <a:t>n</a:t>
            </a:r>
            <a:r>
              <a:rPr kumimoji="0" lang="zh-CN" altLang="en-US" sz="2800">
                <a:latin typeface="Times New Roman" charset="0"/>
                <a:ea typeface="宋体" charset="0"/>
                <a:cs typeface="宋体" charset="0"/>
              </a:rPr>
              <a:t>的笛卡尔乘积</a:t>
            </a:r>
            <a:endParaRPr kumimoji="0" lang="en-US" altLang="zh-CN" sz="2800">
              <a:latin typeface="Times New Roman" charset="0"/>
              <a:ea typeface="宋体" charset="0"/>
              <a:cs typeface="Times New Roman" charset="0"/>
            </a:endParaRPr>
          </a:p>
          <a:p>
            <a:pPr marL="638175" lvl="2" indent="-342900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</a:pP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Times New Roman" charset="0"/>
              </a:rPr>
              <a:t>1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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Times New Roman" charset="0"/>
              </a:rPr>
              <a:t>2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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…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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 A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Times New Roman" charset="0"/>
              </a:rPr>
              <a:t>n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={(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Times New Roman" charset="0"/>
              </a:rPr>
              <a:t>1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,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Times New Roman" charset="0"/>
              </a:rPr>
              <a:t>2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,…,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</a:rPr>
              <a:t> a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Times New Roman" charset="0"/>
              </a:rPr>
              <a:t>n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)|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</a:rPr>
              <a:t> a</a:t>
            </a:r>
            <a:r>
              <a:rPr kumimoji="0" lang="en-US" altLang="zh-CN" sz="2400" i="1" baseline="-25000">
                <a:latin typeface="Times New Roman" charset="0"/>
                <a:ea typeface="宋体" charset="0"/>
                <a:cs typeface="Times New Roman" charset="0"/>
              </a:rPr>
              <a:t>i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</a:t>
            </a:r>
            <a:r>
              <a:rPr kumimoji="0" lang="en-US" altLang="zh-CN" sz="2400" i="1" baseline="-25000">
                <a:latin typeface="Times New Roman" charset="0"/>
                <a:ea typeface="宋体" charset="0"/>
                <a:cs typeface="Times New Roman" charset="0"/>
              </a:rPr>
              <a:t>i</a:t>
            </a:r>
            <a:r>
              <a:rPr kumimoji="0" lang="en-US" altLang="zh-CN" sz="2400" baseline="-25000">
                <a:latin typeface="Times New Roman" charset="0"/>
                <a:ea typeface="宋体" charset="0"/>
                <a:cs typeface="Times New Roman" charset="0"/>
              </a:rPr>
              <a:t> 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i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=1,2,…n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}</a:t>
            </a:r>
            <a:endParaRPr kumimoji="0" lang="en-US" altLang="zh-CN" sz="2800"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A97C8F18-6854-2041-8175-F7E5096C6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集合相关命题的基本证明方式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r>
              <a:rPr kumimoji="0" lang="zh-CN" altLang="en-US" dirty="0">
                <a:latin typeface="Times New Roman" charset="0"/>
                <a:ea typeface="黑体" charset="0"/>
                <a:cs typeface="Times New Roman" charset="0"/>
              </a:rPr>
              <a:t>直接使用集合包含、相等定义</a:t>
            </a:r>
          </a:p>
          <a:p>
            <a:pPr lvl="1" algn="just">
              <a:lnSpc>
                <a:spcPct val="120000"/>
              </a:lnSpc>
            </a:pP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B=B 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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 A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B</a:t>
            </a:r>
          </a:p>
          <a:p>
            <a:pPr marL="344487" lvl="1" indent="0">
              <a:lnSpc>
                <a:spcPct val="120000"/>
              </a:lnSpc>
              <a:buNone/>
            </a:pPr>
            <a:r>
              <a:rPr lang="zh-CN" altLang="en-US" sz="2400" dirty="0">
                <a:solidFill>
                  <a:srgbClr val="996600"/>
                </a:solidFill>
                <a:latin typeface="Times New Roman" charset="0"/>
                <a:ea typeface="宋体" charset="0"/>
                <a:cs typeface="宋体" charset="0"/>
              </a:rPr>
              <a:t>证明：</a:t>
            </a:r>
            <a:endParaRPr lang="en-US" altLang="zh-CN" sz="2400" dirty="0">
              <a:solidFill>
                <a:srgbClr val="996600"/>
              </a:solidFill>
              <a:latin typeface="Times New Roman" charset="0"/>
              <a:ea typeface="宋体" charset="0"/>
              <a:cs typeface="Times New Roman" charset="0"/>
            </a:endParaRPr>
          </a:p>
          <a:p>
            <a:pPr marL="344487" lvl="1" indent="0">
              <a:lnSpc>
                <a:spcPct val="120000"/>
              </a:lnSpc>
              <a:buNone/>
            </a:pPr>
            <a:r>
              <a:rPr lang="zh-CN" altLang="en-US" sz="2400" dirty="0">
                <a:solidFill>
                  <a:srgbClr val="996600"/>
                </a:solidFill>
                <a:latin typeface="Times New Roman" charset="0"/>
                <a:ea typeface="宋体" charset="0"/>
                <a:cs typeface="宋体" charset="0"/>
              </a:rPr>
              <a:t>对任何</a:t>
            </a:r>
            <a:r>
              <a:rPr lang="en-US" altLang="zh-CN" sz="2400" dirty="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</a:rPr>
              <a:t>x, </a:t>
            </a:r>
            <a:r>
              <a:rPr lang="zh-CN" altLang="en-US" sz="2400" dirty="0">
                <a:solidFill>
                  <a:srgbClr val="996600"/>
                </a:solidFill>
                <a:latin typeface="Times New Roman" charset="0"/>
                <a:ea typeface="宋体" charset="0"/>
                <a:cs typeface="宋体" charset="0"/>
              </a:rPr>
              <a:t>假设</a:t>
            </a:r>
            <a:r>
              <a:rPr lang="en-US" altLang="zh-CN" sz="2400" dirty="0" err="1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lang="en-US" altLang="zh-CN" sz="2400" dirty="0" err="1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</a:t>
            </a:r>
            <a:endParaRPr lang="en-US" altLang="zh-CN" sz="2400" dirty="0">
              <a:solidFill>
                <a:srgbClr val="996600"/>
              </a:solidFill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pPr marL="344487" lvl="1" indent="0">
              <a:lnSpc>
                <a:spcPct val="120000"/>
              </a:lnSpc>
              <a:buNone/>
            </a:pPr>
            <a:r>
              <a:rPr lang="en-US" altLang="zh-CN" sz="2400" dirty="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         </a:t>
            </a:r>
            <a:r>
              <a:rPr lang="zh-CN" altLang="en-US" sz="2400" dirty="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  <a:sym typeface="Symbol" charset="0"/>
              </a:rPr>
              <a:t>由集合并定义：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xAB</a:t>
            </a:r>
            <a:endParaRPr lang="en-US" altLang="zh-CN" sz="2400" dirty="0">
              <a:solidFill>
                <a:srgbClr val="FF0000"/>
              </a:solidFill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pPr marL="344487" lvl="1" indent="0">
              <a:lnSpc>
                <a:spcPct val="120000"/>
              </a:lnSpc>
              <a:buNone/>
            </a:pPr>
            <a:r>
              <a:rPr lang="en-US" altLang="zh-CN" sz="24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         </a:t>
            </a:r>
            <a:r>
              <a:rPr lang="zh-CN" altLang="en-US" sz="2400" dirty="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  <a:sym typeface="Symbol" charset="0"/>
              </a:rPr>
              <a:t>由已知条件： </a:t>
            </a:r>
            <a:r>
              <a:rPr lang="en-US" altLang="zh-CN" sz="24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AB=B</a:t>
            </a:r>
          </a:p>
          <a:p>
            <a:pPr marL="344487" lvl="1" indent="0">
              <a:lnSpc>
                <a:spcPct val="120000"/>
              </a:lnSpc>
              <a:buNone/>
            </a:pPr>
            <a:r>
              <a:rPr lang="en-US" altLang="zh-CN" sz="2400" dirty="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    x B</a:t>
            </a:r>
          </a:p>
          <a:p>
            <a:pPr marL="344487" lvl="1" indent="0">
              <a:lnSpc>
                <a:spcPct val="120000"/>
              </a:lnSpc>
              <a:buNone/>
            </a:pPr>
            <a:r>
              <a:rPr lang="zh-CN" altLang="en-US" sz="2400" dirty="0">
                <a:solidFill>
                  <a:srgbClr val="996600"/>
                </a:solidFill>
                <a:latin typeface="Times New Roman" charset="0"/>
                <a:ea typeface="宋体" charset="0"/>
                <a:cs typeface="宋体" charset="0"/>
                <a:sym typeface="Symbol" charset="0"/>
              </a:rPr>
              <a:t>因此： </a:t>
            </a:r>
            <a:r>
              <a:rPr lang="en-US" altLang="zh-CN" sz="2400" dirty="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lang="en-US" altLang="zh-CN" sz="2400" dirty="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lang="en-US" altLang="zh-CN" sz="2400" dirty="0">
                <a:solidFill>
                  <a:srgbClr val="996600"/>
                </a:solidFill>
                <a:latin typeface="Times New Roman" charset="0"/>
                <a:ea typeface="宋体" charset="0"/>
                <a:cs typeface="Times New Roman" charset="0"/>
              </a:rPr>
              <a:t>B</a:t>
            </a:r>
          </a:p>
          <a:p>
            <a:pPr lvl="1"/>
            <a:endParaRPr kumimoji="0" lang="en-US" altLang="zh-CN" dirty="0">
              <a:latin typeface="Arial" charset="0"/>
              <a:ea typeface="黑体" charset="0"/>
            </a:endParaRP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DE1EBE03-DFE2-B84C-9113-1890C700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基本证明方式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28775"/>
            <a:ext cx="7696200" cy="2808288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kumimoji="0" lang="zh-CN" altLang="en-US" sz="2600">
                <a:latin typeface="Times New Roman" charset="0"/>
                <a:ea typeface="黑体" charset="0"/>
                <a:cs typeface="Times New Roman" charset="0"/>
              </a:rPr>
              <a:t>利用运算定义作逻辑等值式推演</a:t>
            </a:r>
          </a:p>
          <a:p>
            <a:pPr lvl="1" algn="just">
              <a:lnSpc>
                <a:spcPct val="120000"/>
              </a:lnSpc>
            </a:pPr>
            <a:r>
              <a:rPr kumimoji="0" lang="zh-CN" altLang="en-US" sz="2200">
                <a:latin typeface="Times New Roman" charset="0"/>
                <a:ea typeface="宋体" charset="0"/>
                <a:cs typeface="宋体" charset="0"/>
              </a:rPr>
              <a:t>例：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</a:rPr>
              <a:t>A-(B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</a:rPr>
              <a:t>C) = (A-B)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</a:rPr>
              <a:t>(A-C)</a:t>
            </a:r>
          </a:p>
          <a:p>
            <a:pPr lvl="1" algn="just">
              <a:lnSpc>
                <a:spcPct val="120000"/>
              </a:lnSpc>
              <a:buFont typeface="Wingdings" charset="0"/>
              <a:buNone/>
            </a:pP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</a:rPr>
              <a:t>A-(B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C)={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A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BC}</a:t>
            </a:r>
          </a:p>
          <a:p>
            <a:pPr lvl="1" algn="just">
              <a:lnSpc>
                <a:spcPct val="120000"/>
              </a:lnSpc>
              <a:buFont typeface="Wingdings" charset="0"/>
              <a:buNone/>
            </a:pP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           ={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  (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B  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C)}</a:t>
            </a:r>
          </a:p>
          <a:p>
            <a:pPr lvl="1" algn="just">
              <a:lnSpc>
                <a:spcPct val="120000"/>
              </a:lnSpc>
              <a:buFont typeface="Wingdings" charset="0"/>
              <a:buNone/>
            </a:pP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           ={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|(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  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B)  (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  </a:t>
            </a:r>
            <a:r>
              <a:rPr kumimoji="0" lang="en-US" altLang="zh-CN" sz="22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C)}</a:t>
            </a:r>
          </a:p>
          <a:p>
            <a:pPr lvl="1" algn="just">
              <a:lnSpc>
                <a:spcPct val="120000"/>
              </a:lnSpc>
              <a:buFont typeface="Wingdings" charset="0"/>
              <a:buNone/>
            </a:pP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               = 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</a:rPr>
              <a:t>(A-B) 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</a:t>
            </a:r>
            <a:r>
              <a:rPr kumimoji="0" lang="en-US" altLang="zh-CN" sz="2200">
                <a:latin typeface="Times New Roman" charset="0"/>
                <a:ea typeface="宋体" charset="0"/>
                <a:cs typeface="Times New Roman" charset="0"/>
              </a:rPr>
              <a:t> (A-C)</a:t>
            </a:r>
          </a:p>
          <a:p>
            <a:pPr lvl="1" algn="just"/>
            <a:endParaRPr kumimoji="0" lang="en-US" altLang="zh-CN" sz="2200">
              <a:latin typeface="Times New Roman" charset="0"/>
              <a:ea typeface="宋体" charset="0"/>
              <a:cs typeface="Times New Roman" charset="0"/>
            </a:endParaRPr>
          </a:p>
          <a:p>
            <a:pPr algn="just">
              <a:buFont typeface="Wingdings" charset="0"/>
              <a:buNone/>
            </a:pPr>
            <a:endParaRPr kumimoji="0" lang="en-US" altLang="zh-CN">
              <a:latin typeface="Times New Roman" charset="0"/>
              <a:ea typeface="黑体" charset="0"/>
              <a:cs typeface="Times New Roman" charset="0"/>
            </a:endParaRPr>
          </a:p>
          <a:p>
            <a:pPr lvl="1"/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42988" y="4508500"/>
            <a:ext cx="7086600" cy="1878013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CC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>
                <a:latin typeface="Times New Roman" charset="0"/>
                <a:ea typeface="黑体" charset="0"/>
                <a:cs typeface="黑体" charset="0"/>
              </a:rPr>
              <a:t>等价的描述方式：</a:t>
            </a:r>
          </a:p>
          <a:p>
            <a:pPr>
              <a:spcBef>
                <a:spcPct val="20000"/>
              </a:spcBef>
            </a:pPr>
            <a:r>
              <a:rPr lang="zh-CN" altLang="en-US" sz="2000">
                <a:latin typeface="Times New Roman" charset="0"/>
                <a:ea typeface="黑体" charset="0"/>
                <a:cs typeface="黑体" charset="0"/>
              </a:rPr>
              <a:t>    </a:t>
            </a:r>
            <a:r>
              <a:rPr lang="en-US" altLang="zh-CN" sz="2000" i="1">
                <a:latin typeface="Times New Roman" charset="0"/>
                <a:cs typeface="Times New Roman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A-(BC)  (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A) ⋀ (x(BC))  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A⋀ 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B ⋀ 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C</a:t>
            </a:r>
          </a:p>
          <a:p>
            <a:pPr>
              <a:spcBef>
                <a:spcPct val="20000"/>
              </a:spcBef>
            </a:pP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                          (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A⋀ 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B) ⋀ (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A⋀ 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C)</a:t>
            </a:r>
          </a:p>
          <a:p>
            <a:pPr>
              <a:spcBef>
                <a:spcPct val="20000"/>
              </a:spcBef>
            </a:pP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                          (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(A-B)) ⋀ (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(A-C))</a:t>
            </a:r>
          </a:p>
          <a:p>
            <a:pPr>
              <a:spcBef>
                <a:spcPct val="20000"/>
              </a:spcBef>
            </a:pP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                          </a:t>
            </a:r>
            <a:r>
              <a:rPr lang="en-US" altLang="zh-CN" sz="2000" i="1">
                <a:latin typeface="Times New Roman" charset="0"/>
                <a:cs typeface="Times New Roman" charset="0"/>
                <a:sym typeface="Symbol" charset="0"/>
              </a:rPr>
              <a:t>x</a:t>
            </a:r>
            <a:r>
              <a:rPr lang="en-US" altLang="zh-CN" sz="2000">
                <a:latin typeface="Times New Roman" charset="0"/>
                <a:cs typeface="Times New Roman" charset="0"/>
                <a:sym typeface="Symbol" charset="0"/>
              </a:rPr>
              <a:t>(A-B)(A-C)</a:t>
            </a: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5802411E-E795-F949-B5FC-65E76BB2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基本证明方式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001000" cy="115252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利用已知</a:t>
            </a:r>
            <a:r>
              <a:rPr kumimoji="0" lang="zh-CN" altLang="en-US">
                <a:solidFill>
                  <a:srgbClr val="3D0EB2"/>
                </a:solidFill>
                <a:latin typeface="Times New Roman" charset="0"/>
                <a:ea typeface="黑体" charset="0"/>
                <a:cs typeface="Times New Roman" charset="0"/>
              </a:rPr>
              <a:t>恒等式</a:t>
            </a: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或等式作集合代数推演</a:t>
            </a:r>
          </a:p>
          <a:p>
            <a:pPr lvl="1" algn="just">
              <a:lnSpc>
                <a:spcPct val="120000"/>
              </a:lnSpc>
            </a:pP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例：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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B=A 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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 A-B=</a:t>
            </a:r>
            <a:r>
              <a:rPr lang="en-US" altLang="zh-CN" sz="2800">
                <a:latin typeface="Times New Roman" charset="0"/>
                <a:ea typeface="宋体" charset="0"/>
                <a:cs typeface="Times New Roman" charset="0"/>
              </a:rPr>
              <a:t>Ø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1" algn="just"/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1" algn="just"/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1" algn="just">
              <a:buFont typeface="Wingdings" charset="0"/>
              <a:buNone/>
            </a:pPr>
            <a:endParaRPr kumimoji="0" lang="en-US" altLang="zh-CN">
              <a:latin typeface="Arial" charset="0"/>
              <a:ea typeface="宋体" charset="0"/>
              <a:cs typeface="Times New Roman" charset="0"/>
            </a:endParaRPr>
          </a:p>
          <a:p>
            <a:pPr lvl="2"/>
            <a:endParaRPr kumimoji="0" lang="en-US" altLang="zh-CN">
              <a:latin typeface="Arial" charset="0"/>
              <a:ea typeface="宋体" charset="0"/>
              <a:cs typeface="Times New Roman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11413" y="3068638"/>
            <a:ext cx="4038600" cy="2266950"/>
          </a:xfrm>
          <a:prstGeom prst="rect">
            <a:avLst/>
          </a:prstGeom>
          <a:solidFill>
            <a:srgbClr val="FFFF99"/>
          </a:solidFill>
          <a:ln w="57150" cmpd="thinThick">
            <a:solidFill>
              <a:srgbClr val="FF9900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</a:rPr>
              <a:t>A</a:t>
            </a: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B=AA-B=</a:t>
            </a:r>
            <a:r>
              <a:rPr lang="en-US" altLang="zh-CN">
                <a:latin typeface="Times New Roman" charset="0"/>
                <a:cs typeface="Times New Roman" charset="0"/>
              </a:rPr>
              <a:t>Ø</a:t>
            </a: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</a:rPr>
              <a:t>    A-B = A</a:t>
            </a: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B </a:t>
            </a:r>
          </a:p>
          <a:p>
            <a:pPr>
              <a:spcBef>
                <a:spcPct val="2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    = (AB)(AA)</a:t>
            </a:r>
          </a:p>
          <a:p>
            <a:pPr>
              <a:spcBef>
                <a:spcPct val="2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    = A(BA)</a:t>
            </a:r>
          </a:p>
          <a:p>
            <a:pPr>
              <a:spcBef>
                <a:spcPct val="2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    = A(AB) = AA = </a:t>
            </a:r>
            <a:r>
              <a:rPr lang="en-US" altLang="zh-CN">
                <a:latin typeface="Times New Roman" charset="0"/>
                <a:cs typeface="Times New Roman" charset="0"/>
              </a:rPr>
              <a:t>Ø</a:t>
            </a:r>
            <a:endParaRPr lang="en-US" altLang="zh-CN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339975" y="3789363"/>
            <a:ext cx="4114800" cy="1390650"/>
          </a:xfrm>
          <a:prstGeom prst="rect">
            <a:avLst/>
          </a:prstGeom>
          <a:solidFill>
            <a:srgbClr val="CCFFCC"/>
          </a:solidFill>
          <a:ln w="57150" cmpd="thinThick">
            <a:solidFill>
              <a:srgbClr val="339966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</a:rPr>
              <a:t>A-B=</a:t>
            </a:r>
            <a:r>
              <a:rPr lang="en-US" altLang="zh-CN">
                <a:latin typeface="Times New Roman" charset="0"/>
                <a:cs typeface="Times New Roman" charset="0"/>
              </a:rPr>
              <a:t>Ø </a:t>
            </a: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AB=A:</a:t>
            </a:r>
          </a:p>
          <a:p>
            <a:pPr>
              <a:spcBef>
                <a:spcPct val="2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</a:rPr>
              <a:t>    A</a:t>
            </a: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B=(AB)(AB)</a:t>
            </a:r>
          </a:p>
          <a:p>
            <a:pPr>
              <a:spcBef>
                <a:spcPct val="20000"/>
              </a:spcBef>
            </a:pPr>
            <a:r>
              <a:rPr lang="en-US" altLang="zh-CN">
                <a:latin typeface="Times New Roman" charset="0"/>
                <a:ea typeface="黑体" charset="0"/>
                <a:cs typeface="黑体" charset="0"/>
                <a:sym typeface="Symbol" charset="0"/>
              </a:rPr>
              <a:t>    =A(BB)=AU=A</a:t>
            </a:r>
            <a:endParaRPr lang="en-US" altLang="zh-CN">
              <a:latin typeface="Times New Roman" charset="0"/>
              <a:ea typeface="黑体" charset="0"/>
              <a:cs typeface="黑体" charset="0"/>
            </a:endParaRP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FAC3866D-B825-5041-9DFF-768B9B19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4" grpId="1" animBg="1"/>
      <p:bldP spid="153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基本证明方式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001000" cy="115252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利用已知</a:t>
            </a:r>
            <a:r>
              <a:rPr kumimoji="0" lang="zh-CN" altLang="en-US">
                <a:solidFill>
                  <a:srgbClr val="3D0EB2"/>
                </a:solidFill>
                <a:latin typeface="Times New Roman" charset="0"/>
                <a:ea typeface="黑体" charset="0"/>
                <a:cs typeface="Times New Roman" charset="0"/>
              </a:rPr>
              <a:t>恒等式</a:t>
            </a: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或等式作集合代数推演</a:t>
            </a:r>
          </a:p>
          <a:p>
            <a:pPr lvl="1" algn="just">
              <a:lnSpc>
                <a:spcPct val="120000"/>
              </a:lnSpc>
            </a:pP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例：已知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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B=A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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C, </a:t>
            </a:r>
            <a:r>
              <a:rPr kumimoji="0" lang="zh-CN" altLang="en-US">
                <a:latin typeface="Times New Roman" charset="0"/>
                <a:ea typeface="宋体" charset="0"/>
                <a:cs typeface="宋体" charset="0"/>
              </a:rPr>
              <a:t>证明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B=C</a:t>
            </a:r>
          </a:p>
          <a:p>
            <a:pPr lvl="1" algn="just"/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1" algn="just"/>
            <a:endParaRPr kumimoji="0" lang="en-US" altLang="zh-CN">
              <a:latin typeface="Arial" charset="0"/>
              <a:ea typeface="宋体" charset="0"/>
              <a:cs typeface="Times New Roman" charset="0"/>
            </a:endParaRPr>
          </a:p>
          <a:p>
            <a:pPr lvl="2"/>
            <a:endParaRPr kumimoji="0" lang="en-US" altLang="zh-CN">
              <a:latin typeface="Arial" charset="0"/>
              <a:ea typeface="宋体" charset="0"/>
              <a:cs typeface="Times New Roman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555875" y="3141663"/>
            <a:ext cx="2736850" cy="2590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charset="0"/>
                <a:ea typeface="黑体" charset="0"/>
                <a:cs typeface="黑体" charset="0"/>
              </a:rPr>
              <a:t>B=</a:t>
            </a:r>
            <a:r>
              <a:rPr lang="en-US" altLang="zh-CN" sz="2800">
                <a:latin typeface="Times New Roman" charset="0"/>
                <a:cs typeface="Times New Roman" charset="0"/>
              </a:rPr>
              <a:t>Ø</a:t>
            </a: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B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latin typeface="Times New Roman" charset="0"/>
                <a:ea typeface="黑体" charset="0"/>
                <a:cs typeface="黑体" charset="0"/>
              </a:rPr>
              <a:t>   =(A</a:t>
            </a: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A)B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   =A(AB)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   =A(AC)</a:t>
            </a:r>
          </a:p>
          <a:p>
            <a:pPr>
              <a:spcBef>
                <a:spcPct val="20000"/>
              </a:spcBef>
            </a:pPr>
            <a:r>
              <a:rPr lang="en-US" altLang="zh-CN" sz="2800">
                <a:latin typeface="Times New Roman" charset="0"/>
                <a:cs typeface="Times New Roman" charset="0"/>
                <a:sym typeface="Symbol" charset="0"/>
              </a:rPr>
              <a:t>   =C</a:t>
            </a: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E8951A22-853C-BD44-8DBB-36A7914D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25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Times New Roman" charset="0"/>
                <a:ea typeface="黑体" charset="0"/>
                <a:cs typeface="Times New Roman" charset="0"/>
              </a:rPr>
              <a:t>集合恒等式（</a:t>
            </a:r>
            <a:r>
              <a:rPr lang="en-US" altLang="zh-CN" sz="3600">
                <a:latin typeface="Times New Roman" charset="0"/>
                <a:ea typeface="黑体" charset="0"/>
                <a:cs typeface="Times New Roman" charset="0"/>
              </a:rPr>
              <a:t>1</a:t>
            </a:r>
            <a:r>
              <a:rPr lang="zh-CN" altLang="en-US" sz="3600">
                <a:latin typeface="Times New Roman" charset="0"/>
                <a:ea typeface="黑体" charset="0"/>
                <a:cs typeface="Times New Roman" charset="0"/>
              </a:rPr>
              <a:t>）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547813" y="1773238"/>
          <a:ext cx="4824412" cy="4567269"/>
        </p:xfrm>
        <a:graphic>
          <a:graphicData uri="http://schemas.openxmlformats.org/drawingml/2006/table">
            <a:tbl>
              <a:tblPr/>
              <a:tblGrid>
                <a:gridCol w="295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等  式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名  称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=A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U=A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恒等律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U=U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=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支配律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A=A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A=A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幂等律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(A)=A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补集律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3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B=B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  <a:sym typeface="Symbo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B=B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  <a:sym typeface="Symbo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交换律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62D6B468-0712-A844-8231-A17C2368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26</a:t>
            </a:fld>
            <a:endParaRPr lang="en-US" altLang="zh-C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Times New Roman" charset="0"/>
                <a:ea typeface="黑体" charset="0"/>
                <a:cs typeface="Times New Roman" charset="0"/>
              </a:rPr>
              <a:t>集合恒等式（</a:t>
            </a:r>
            <a:r>
              <a:rPr lang="en-US" altLang="zh-CN" sz="3600">
                <a:latin typeface="Times New Roman" charset="0"/>
                <a:ea typeface="黑体" charset="0"/>
                <a:cs typeface="Times New Roman" charset="0"/>
              </a:rPr>
              <a:t>2</a:t>
            </a:r>
            <a:r>
              <a:rPr lang="zh-CN" altLang="en-US" sz="3600">
                <a:latin typeface="Times New Roman" charset="0"/>
                <a:ea typeface="黑体" charset="0"/>
                <a:cs typeface="Times New Roman" charset="0"/>
              </a:rPr>
              <a:t>）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476375" y="1628775"/>
          <a:ext cx="5545138" cy="4697412"/>
        </p:xfrm>
        <a:graphic>
          <a:graphicData uri="http://schemas.openxmlformats.org/drawingml/2006/table">
            <a:tbl>
              <a:tblPr/>
              <a:tblGrid>
                <a:gridCol w="3744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等  式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名  称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(BC)=(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B)C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(BC)=(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B)C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结合律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(BC)=(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B)(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C)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(BC)=(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B)(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C)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分配律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~"/>
                        <a:tabLst/>
                      </a:pP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(A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B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)=A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B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charset="0"/>
                        <a:buChar char="~"/>
                        <a:tabLst/>
                      </a:pP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(A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B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)=A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B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德摩根定律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(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B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)=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  <a:sym typeface="Symbo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(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B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)=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endParaRPr kumimoji="0" lang="en-US" altLang="zh-CN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  <a:sym typeface="Symbo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吸收律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3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A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=U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黑体"/>
                          <a:sym typeface="Symbol" charset="0"/>
                        </a:rPr>
                        <a:t>A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=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补律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84BD6259-77C1-014B-B00B-EBD77B9A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27</a:t>
            </a:fld>
            <a:endParaRPr lang="en-US" altLang="zh-CN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基本证明方式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001000" cy="1152525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利用</a:t>
            </a:r>
            <a:r>
              <a:rPr kumimoji="0" lang="zh-CN" altLang="en-US" sz="2800" u="sng">
                <a:solidFill>
                  <a:srgbClr val="3D0EB2"/>
                </a:solidFill>
                <a:latin typeface="黑体" charset="0"/>
                <a:ea typeface="黑体" charset="0"/>
                <a:cs typeface="Times New Roman" charset="0"/>
              </a:rPr>
              <a:t>成员表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证明集合恒等式</a:t>
            </a:r>
          </a:p>
          <a:p>
            <a:pPr lvl="1" algn="just">
              <a:lnSpc>
                <a:spcPct val="120000"/>
              </a:lnSpc>
            </a:pP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(</a:t>
            </a:r>
            <a:r>
              <a:rPr lang="en-US" altLang="zh-CN" sz="2400">
                <a:latin typeface="Times New Roman" charset="0"/>
                <a:ea typeface="黑体" charset="0"/>
                <a:sym typeface="Symbol" charset="0"/>
              </a:rPr>
              <a:t>A</a:t>
            </a:r>
            <a:r>
              <a:rPr kumimoji="0" lang="en-US" altLang="zh-CN" sz="240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</a:t>
            </a:r>
            <a:r>
              <a:rPr lang="en-US" altLang="zh-CN" sz="2400">
                <a:latin typeface="Times New Roman" charset="0"/>
                <a:ea typeface="黑体" charset="0"/>
                <a:sym typeface="Symbol" charset="0"/>
              </a:rPr>
              <a:t>B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)=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A</a:t>
            </a:r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  <a:p>
            <a:pPr lvl="1" algn="just"/>
            <a:endParaRPr kumimoji="0" lang="en-US" altLang="zh-CN">
              <a:latin typeface="Arial" charset="0"/>
              <a:ea typeface="宋体" charset="0"/>
              <a:cs typeface="Times New Roman" charset="0"/>
            </a:endParaRPr>
          </a:p>
          <a:p>
            <a:pPr lvl="2"/>
            <a:endParaRPr kumimoji="0" lang="en-US" altLang="zh-CN">
              <a:latin typeface="Arial" charset="0"/>
              <a:ea typeface="宋体" charset="0"/>
              <a:cs typeface="Times New Roman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403350" y="3141663"/>
          <a:ext cx="6096000" cy="2286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B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B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(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A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</a:t>
                      </a:r>
                      <a:r>
                        <a:rPr kumimoji="1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B</a:t>
                      </a: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  <a:sym typeface="Symbol" charset="0"/>
                        </a:rPr>
                        <a:t>)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黑体"/>
                          <a:cs typeface="Times New Roman" charset="0"/>
                        </a:rPr>
                        <a:t>0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黑体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1717675" y="3573463"/>
            <a:ext cx="863600" cy="19431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b="1">
              <a:ea typeface="黑体" charset="0"/>
              <a:cs typeface="黑体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6280150" y="3573463"/>
            <a:ext cx="863600" cy="1943100"/>
          </a:xfrm>
          <a:prstGeom prst="ellipse">
            <a:avLst/>
          </a:prstGeom>
          <a:solidFill>
            <a:srgbClr val="CCFFCC">
              <a:alpha val="50195"/>
            </a:srgbClr>
          </a:solidFill>
          <a:ln w="9525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 b="1">
              <a:ea typeface="黑体" charset="0"/>
              <a:cs typeface="黑体" charset="0"/>
            </a:endParaRP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17C5C387-0051-8849-92B5-47963168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28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543800" cy="1295400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文氏图的更多例子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kumimoji="0" lang="en-US" altLang="zh-CN" sz="2600">
                <a:latin typeface="Arial" charset="0"/>
                <a:ea typeface="黑体" charset="0"/>
              </a:rPr>
              <a:t> ~</a:t>
            </a:r>
            <a:r>
              <a:rPr kumimoji="0" lang="en-US" altLang="zh-CN" sz="2600" i="1">
                <a:latin typeface="Arial" charset="0"/>
                <a:ea typeface="黑体" charset="0"/>
              </a:rPr>
              <a:t>A</a:t>
            </a:r>
            <a:r>
              <a:rPr kumimoji="0" lang="en-US" altLang="zh-CN" sz="2600">
                <a:latin typeface="Arial" charset="0"/>
                <a:ea typeface="黑体" charset="0"/>
                <a:sym typeface="Symbol" charset="0"/>
              </a:rPr>
              <a:t></a:t>
            </a:r>
            <a:r>
              <a:rPr kumimoji="0" lang="en-US" altLang="zh-CN" sz="2600">
                <a:latin typeface="Arial" charset="0"/>
                <a:ea typeface="黑体" charset="0"/>
              </a:rPr>
              <a:t>~</a:t>
            </a:r>
            <a:r>
              <a:rPr kumimoji="0" lang="en-US" altLang="zh-CN" sz="2600" i="1">
                <a:latin typeface="Arial" charset="0"/>
                <a:ea typeface="黑体" charset="0"/>
              </a:rPr>
              <a:t>B</a:t>
            </a:r>
            <a:r>
              <a:rPr kumimoji="0" lang="en-US" altLang="zh-CN" sz="2600">
                <a:latin typeface="Arial" charset="0"/>
                <a:ea typeface="黑体" charset="0"/>
              </a:rPr>
              <a:t> </a:t>
            </a:r>
            <a:r>
              <a:rPr kumimoji="0" lang="zh-CN" altLang="en-US" sz="2600">
                <a:latin typeface="Arial" charset="0"/>
                <a:ea typeface="黑体" charset="0"/>
              </a:rPr>
              <a:t>　　　　　　　</a:t>
            </a:r>
          </a:p>
        </p:txBody>
      </p:sp>
      <p:sp>
        <p:nvSpPr>
          <p:cNvPr id="71683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kumimoji="0" lang="en-US" altLang="zh-CN" sz="2600">
                <a:latin typeface="Arial" charset="0"/>
                <a:ea typeface="黑体" charset="0"/>
              </a:rPr>
              <a:t>(</a:t>
            </a:r>
            <a:r>
              <a:rPr kumimoji="0" lang="en-US" altLang="zh-CN" sz="2600" i="1">
                <a:latin typeface="Arial" charset="0"/>
                <a:ea typeface="黑体" charset="0"/>
              </a:rPr>
              <a:t>A</a:t>
            </a:r>
            <a:r>
              <a:rPr kumimoji="0" lang="en-US" altLang="zh-CN" sz="2600">
                <a:latin typeface="Arial" charset="0"/>
                <a:ea typeface="黑体" charset="0"/>
              </a:rPr>
              <a:t>-(</a:t>
            </a:r>
            <a:r>
              <a:rPr kumimoji="0" lang="en-US" altLang="zh-CN" sz="2600" i="1">
                <a:latin typeface="Arial" charset="0"/>
                <a:ea typeface="黑体" charset="0"/>
              </a:rPr>
              <a:t>B</a:t>
            </a:r>
            <a:r>
              <a:rPr kumimoji="0" lang="en-US" altLang="zh-CN" sz="2600">
                <a:latin typeface="Arial" charset="0"/>
                <a:ea typeface="黑体" charset="0"/>
                <a:sym typeface="Symbol" charset="0"/>
              </a:rPr>
              <a:t></a:t>
            </a:r>
            <a:r>
              <a:rPr kumimoji="0" lang="en-US" altLang="zh-CN" sz="2600" i="1">
                <a:latin typeface="Arial" charset="0"/>
                <a:ea typeface="黑体" charset="0"/>
              </a:rPr>
              <a:t>C</a:t>
            </a:r>
            <a:r>
              <a:rPr kumimoji="0" lang="en-US" altLang="zh-CN" sz="2600">
                <a:latin typeface="Arial" charset="0"/>
                <a:ea typeface="黑体" charset="0"/>
              </a:rPr>
              <a:t>))</a:t>
            </a:r>
            <a:r>
              <a:rPr kumimoji="0" lang="en-US" altLang="zh-CN" sz="2600">
                <a:latin typeface="Arial" charset="0"/>
                <a:ea typeface="黑体" charset="0"/>
                <a:sym typeface="Symbol" charset="0"/>
              </a:rPr>
              <a:t></a:t>
            </a:r>
            <a:r>
              <a:rPr kumimoji="0" lang="en-US" altLang="zh-CN" sz="2600">
                <a:latin typeface="Arial" charset="0"/>
                <a:ea typeface="黑体" charset="0"/>
              </a:rPr>
              <a:t>((</a:t>
            </a:r>
            <a:r>
              <a:rPr kumimoji="0" lang="en-US" altLang="zh-CN" sz="2600" i="1">
                <a:latin typeface="Arial" charset="0"/>
                <a:ea typeface="黑体" charset="0"/>
              </a:rPr>
              <a:t>B</a:t>
            </a:r>
            <a:r>
              <a:rPr kumimoji="0" lang="en-US" altLang="zh-CN" sz="2600">
                <a:latin typeface="Arial" charset="0"/>
                <a:ea typeface="黑体" charset="0"/>
                <a:sym typeface="Symbol" charset="0"/>
              </a:rPr>
              <a:t></a:t>
            </a:r>
            <a:r>
              <a:rPr kumimoji="0" lang="en-US" altLang="zh-CN" sz="2600" i="1">
                <a:latin typeface="Arial" charset="0"/>
                <a:ea typeface="黑体" charset="0"/>
              </a:rPr>
              <a:t>C</a:t>
            </a:r>
            <a:r>
              <a:rPr kumimoji="0" lang="en-US" altLang="zh-CN" sz="2600">
                <a:latin typeface="Arial" charset="0"/>
                <a:ea typeface="黑体" charset="0"/>
              </a:rPr>
              <a:t>)-</a:t>
            </a:r>
            <a:r>
              <a:rPr kumimoji="0" lang="en-US" altLang="zh-CN" sz="2600" i="1">
                <a:latin typeface="Arial" charset="0"/>
                <a:ea typeface="黑体" charset="0"/>
              </a:rPr>
              <a:t>A</a:t>
            </a:r>
            <a:r>
              <a:rPr kumimoji="0" lang="en-US" altLang="zh-CN" sz="2600">
                <a:latin typeface="Arial" charset="0"/>
                <a:ea typeface="黑体" charset="0"/>
              </a:rPr>
              <a:t>)</a:t>
            </a:r>
          </a:p>
        </p:txBody>
      </p:sp>
      <p:graphicFrame>
        <p:nvGraphicFramePr>
          <p:cNvPr id="71684" name="Object 5"/>
          <p:cNvGraphicFramePr>
            <a:graphicFrameLocks noGrp="1" noChangeAspect="1"/>
          </p:cNvGraphicFramePr>
          <p:nvPr>
            <p:ph type="clipArt" sz="half" idx="4294967295"/>
          </p:nvPr>
        </p:nvGraphicFramePr>
        <p:xfrm>
          <a:off x="0" y="2781300"/>
          <a:ext cx="3382963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80952" imgH="1238423" progId="Paint.Picture">
                  <p:embed/>
                </p:oleObj>
              </mc:Choice>
              <mc:Fallback>
                <p:oleObj r:id="rId3" imgW="1580952" imgH="1238423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781300"/>
                        <a:ext cx="3382963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3781425" y="28098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ea typeface="黑体" charset="0"/>
              <a:cs typeface="黑体" charset="0"/>
            </a:endParaRPr>
          </a:p>
        </p:txBody>
      </p:sp>
      <p:graphicFrame>
        <p:nvGraphicFramePr>
          <p:cNvPr id="71686" name="Object 7"/>
          <p:cNvGraphicFramePr>
            <a:graphicFrameLocks noChangeAspect="1"/>
          </p:cNvGraphicFramePr>
          <p:nvPr/>
        </p:nvGraphicFramePr>
        <p:xfrm>
          <a:off x="4932363" y="2781300"/>
          <a:ext cx="3243262" cy="259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80952" imgH="1238423" progId="Paint.Picture">
                  <p:embed/>
                </p:oleObj>
              </mc:Choice>
              <mc:Fallback>
                <p:oleObj r:id="rId3" imgW="1580952" imgH="1238423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781300"/>
                        <a:ext cx="3243262" cy="259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C928119E-DF9B-464F-8C33-974D5103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C7E9A-6EDB-5B40-B296-34D3DD1B1ADB}" type="slidenum">
              <a:rPr lang="en-US" altLang="zh-CN" smtClean="0"/>
              <a:pPr>
                <a:defRPr/>
              </a:pPr>
              <a:t>29</a:t>
            </a:fld>
            <a:endParaRPr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Arial" charset="0"/>
                <a:ea typeface="黑体" charset="0"/>
              </a:rPr>
              <a:t>提要</a:t>
            </a:r>
          </a:p>
        </p:txBody>
      </p:sp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589462"/>
          </a:xfrm>
        </p:spPr>
        <p:txBody>
          <a:bodyPr/>
          <a:lstStyle/>
          <a:p>
            <a:r>
              <a:rPr kumimoji="0" lang="zh-CN" altLang="en-US" dirty="0">
                <a:latin typeface="Arial" charset="0"/>
                <a:ea typeface="黑体" charset="0"/>
              </a:rPr>
              <a:t>基本概念</a:t>
            </a:r>
            <a:endParaRPr kumimoji="0" lang="en-US" altLang="zh-CN" dirty="0">
              <a:latin typeface="Arial" charset="0"/>
              <a:ea typeface="黑体" charset="0"/>
            </a:endParaRPr>
          </a:p>
          <a:p>
            <a:pPr lvl="1"/>
            <a:r>
              <a:rPr kumimoji="0" lang="zh-CN" altLang="en-US" dirty="0">
                <a:latin typeface="Arial" charset="0"/>
                <a:ea typeface="黑体" charset="0"/>
              </a:rPr>
              <a:t>集合及其描述</a:t>
            </a:r>
            <a:endParaRPr kumimoji="0" lang="en-US" altLang="zh-CN" dirty="0">
              <a:latin typeface="Arial" charset="0"/>
              <a:ea typeface="黑体" charset="0"/>
            </a:endParaRPr>
          </a:p>
          <a:p>
            <a:pPr lvl="1"/>
            <a:r>
              <a:rPr kumimoji="0" lang="zh-CN" altLang="en-US" dirty="0">
                <a:latin typeface="Arial" charset="0"/>
                <a:ea typeface="黑体" charset="0"/>
              </a:rPr>
              <a:t>集合相等、子集关系</a:t>
            </a:r>
            <a:endParaRPr kumimoji="0" lang="en-US" altLang="zh-CN" dirty="0">
              <a:latin typeface="Arial" charset="0"/>
              <a:ea typeface="黑体" charset="0"/>
            </a:endParaRPr>
          </a:p>
          <a:p>
            <a:pPr lvl="1"/>
            <a:r>
              <a:rPr kumimoji="0" lang="zh-CN" altLang="en-US" dirty="0">
                <a:latin typeface="Arial" charset="0"/>
                <a:ea typeface="黑体" charset="0"/>
              </a:rPr>
              <a:t>幂集</a:t>
            </a:r>
            <a:endParaRPr kumimoji="0" lang="en-US" altLang="zh-CN" dirty="0">
              <a:latin typeface="Arial" charset="0"/>
              <a:ea typeface="黑体" charset="0"/>
            </a:endParaRPr>
          </a:p>
          <a:p>
            <a:r>
              <a:rPr kumimoji="0" lang="zh-CN" altLang="en-US" dirty="0">
                <a:latin typeface="Arial" charset="0"/>
                <a:ea typeface="黑体" charset="0"/>
              </a:rPr>
              <a:t>集合运算</a:t>
            </a:r>
            <a:endParaRPr kumimoji="0" lang="en-US" altLang="zh-CN" dirty="0">
              <a:latin typeface="Arial" charset="0"/>
              <a:ea typeface="黑体" charset="0"/>
            </a:endParaRPr>
          </a:p>
          <a:p>
            <a:pPr lvl="1"/>
            <a:r>
              <a:rPr kumimoji="0" lang="zh-CN" altLang="en-US" dirty="0">
                <a:latin typeface="Arial" charset="0"/>
                <a:ea typeface="黑体" charset="0"/>
              </a:rPr>
              <a:t>交、并、补、广义交、广义并、笛卡尔乘积</a:t>
            </a:r>
            <a:endParaRPr kumimoji="0" lang="en-US" altLang="zh-CN" dirty="0">
              <a:latin typeface="Arial" charset="0"/>
              <a:ea typeface="黑体" charset="0"/>
            </a:endParaRPr>
          </a:p>
          <a:p>
            <a:pPr lvl="1"/>
            <a:r>
              <a:rPr kumimoji="0" lang="zh-CN" altLang="en-US" dirty="0">
                <a:latin typeface="Arial" charset="0"/>
                <a:ea typeface="黑体" charset="0"/>
              </a:rPr>
              <a:t>集合恒等式</a:t>
            </a:r>
            <a:endParaRPr kumimoji="0" lang="en-US" altLang="zh-CN" dirty="0">
              <a:latin typeface="Arial" charset="0"/>
              <a:ea typeface="黑体" charset="0"/>
            </a:endParaRPr>
          </a:p>
          <a:p>
            <a:pPr lvl="1"/>
            <a:r>
              <a:rPr kumimoji="0" lang="zh-CN" altLang="en-US" dirty="0">
                <a:latin typeface="Arial" charset="0"/>
                <a:ea typeface="黑体" charset="0"/>
              </a:rPr>
              <a:t>集合相关命题的证明方式</a:t>
            </a:r>
            <a:endParaRPr kumimoji="0" lang="en-US" altLang="zh-CN" dirty="0">
              <a:latin typeface="Arial" charset="0"/>
              <a:ea typeface="黑体" charset="0"/>
            </a:endParaRPr>
          </a:p>
          <a:p>
            <a:r>
              <a:rPr kumimoji="0" lang="zh-CN" altLang="en-US" dirty="0">
                <a:latin typeface="Arial" charset="0"/>
                <a:ea typeface="黑体" charset="0"/>
              </a:rPr>
              <a:t>集合悖论与公理集合论</a:t>
            </a:r>
            <a:endParaRPr kumimoji="0" lang="en-US" altLang="zh-CN" dirty="0">
              <a:latin typeface="Arial" charset="0"/>
              <a:ea typeface="黑体" charset="0"/>
            </a:endParaRP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43589969-54F2-0045-BD0A-55B8C625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3</a:t>
            </a:fld>
            <a:endParaRPr lang="en-US" altLang="zh-C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文氏图与数学证明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7561263" cy="4411662"/>
          </a:xfrm>
        </p:spPr>
        <p:txBody>
          <a:bodyPr/>
          <a:lstStyle/>
          <a:p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文氏图不能代替数学证明</a:t>
            </a:r>
            <a:r>
              <a:rPr kumimoji="0" lang="en-US" altLang="zh-CN">
                <a:latin typeface="Times New Roman" charset="0"/>
                <a:ea typeface="黑体" charset="0"/>
                <a:cs typeface="Times New Roman" charset="0"/>
              </a:rPr>
              <a:t>, </a:t>
            </a:r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但可以帮助推测结论</a:t>
            </a:r>
          </a:p>
          <a:p>
            <a:r>
              <a:rPr kumimoji="0" lang="zh-CN" altLang="en-US">
                <a:latin typeface="Times New Roman" charset="0"/>
                <a:ea typeface="黑体" charset="0"/>
                <a:cs typeface="Times New Roman" charset="0"/>
              </a:rPr>
              <a:t>例子：</a:t>
            </a:r>
          </a:p>
          <a:p>
            <a:pPr lvl="1"/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 (A-B)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</a:t>
            </a:r>
            <a:r>
              <a:rPr kumimoji="0" lang="en-US" altLang="zh-CN">
                <a:latin typeface="Times New Roman" charset="0"/>
                <a:ea typeface="宋体" charset="0"/>
                <a:cs typeface="Times New Roman" charset="0"/>
              </a:rPr>
              <a:t>(A-C)=A? </a:t>
            </a:r>
          </a:p>
          <a:p>
            <a:pPr lvl="1">
              <a:buFont typeface="Wingdings" charset="0"/>
              <a:buNone/>
            </a:pPr>
            <a:endParaRPr kumimoji="0" lang="zh-CN" altLang="en-US">
              <a:latin typeface="Times New Roman" charset="0"/>
              <a:ea typeface="宋体" charset="0"/>
              <a:cs typeface="宋体" charset="0"/>
            </a:endParaRPr>
          </a:p>
          <a:p>
            <a:pPr lvl="2"/>
            <a:endParaRPr kumimoji="0" lang="en-US" altLang="zh-CN">
              <a:latin typeface="Times New Roman" charset="0"/>
              <a:ea typeface="宋体" charset="0"/>
              <a:cs typeface="Times New Roman" charset="0"/>
            </a:endParaRPr>
          </a:p>
        </p:txBody>
      </p:sp>
      <p:sp>
        <p:nvSpPr>
          <p:cNvPr id="73731" name="Rectangle 4"/>
          <p:cNvSpPr>
            <a:spLocks noChangeArrowheads="1"/>
          </p:cNvSpPr>
          <p:nvPr/>
        </p:nvSpPr>
        <p:spPr bwMode="auto">
          <a:xfrm>
            <a:off x="3781425" y="280987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>
              <a:ea typeface="黑体" charset="0"/>
              <a:cs typeface="黑体" charset="0"/>
            </a:endParaRP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4876800" y="2971800"/>
          <a:ext cx="3810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MP 图象" r:id="rId4" imgW="1762371" imgH="1495634" progId="Paint.Picture">
                  <p:embed/>
                </p:oleObj>
              </mc:Choice>
              <mc:Fallback>
                <p:oleObj name="BMP 图象" r:id="rId4" imgW="1762371" imgH="1495634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971800"/>
                        <a:ext cx="3810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23850" y="4581525"/>
            <a:ext cx="4392613" cy="584200"/>
          </a:xfrm>
          <a:prstGeom prst="rect">
            <a:avLst/>
          </a:prstGeom>
          <a:solidFill>
            <a:srgbClr val="CCFFCC"/>
          </a:solidFill>
          <a:ln w="57150" cmpd="thickThin">
            <a:solidFill>
              <a:srgbClr val="99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marL="0" lvl="1" algn="ctr">
              <a:spcBef>
                <a:spcPct val="50000"/>
              </a:spcBef>
            </a:pPr>
            <a:r>
              <a:rPr lang="zh-CN" altLang="en-US" sz="3200">
                <a:latin typeface="Times New Roman" charset="0"/>
                <a:ea typeface="黑体" charset="0"/>
                <a:cs typeface="黑体" charset="0"/>
              </a:rPr>
              <a:t>充要条件：</a:t>
            </a:r>
            <a:r>
              <a:rPr lang="en-US" altLang="zh-CN" sz="3200">
                <a:latin typeface="Times New Roman" charset="0"/>
                <a:cs typeface="Times New Roman" charset="0"/>
              </a:rPr>
              <a:t>A</a:t>
            </a:r>
            <a:r>
              <a:rPr lang="en-US" altLang="zh-CN" sz="3200">
                <a:latin typeface="Times New Roman" charset="0"/>
                <a:cs typeface="Times New Roman" charset="0"/>
                <a:sym typeface="Symbol" charset="0"/>
              </a:rPr>
              <a:t></a:t>
            </a:r>
            <a:r>
              <a:rPr lang="en-US" altLang="zh-CN" sz="3200">
                <a:latin typeface="Times New Roman" charset="0"/>
                <a:cs typeface="Times New Roman" charset="0"/>
              </a:rPr>
              <a:t>B</a:t>
            </a:r>
            <a:r>
              <a:rPr lang="en-US" altLang="zh-CN" sz="3200">
                <a:latin typeface="Times New Roman" charset="0"/>
                <a:cs typeface="Times New Roman" charset="0"/>
                <a:sym typeface="Symbol" charset="0"/>
              </a:rPr>
              <a:t></a:t>
            </a:r>
            <a:r>
              <a:rPr lang="en-US" altLang="zh-CN" sz="3200">
                <a:latin typeface="Times New Roman" charset="0"/>
                <a:cs typeface="Times New Roman" charset="0"/>
              </a:rPr>
              <a:t>C=Ø</a:t>
            </a:r>
            <a:endParaRPr lang="en-US" altLang="zh-CN" sz="3200">
              <a:latin typeface="Times New Roman" charset="0"/>
              <a:cs typeface="Times New Roman" charset="0"/>
              <a:sym typeface="Symbol" charset="0"/>
            </a:endParaRP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69DD4D6E-F5A7-5044-AAEC-20CB3ED3F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30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solidFill>
                  <a:srgbClr val="FF0000"/>
                </a:solidFill>
                <a:latin typeface="Arial" charset="0"/>
                <a:ea typeface="黑体" charset="0"/>
              </a:rPr>
              <a:t>集合悖论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569325" cy="4967287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A={</a:t>
            </a:r>
            <a:r>
              <a:rPr kumimoji="0" lang="en-US" altLang="zh-CN" sz="2600" i="1" dirty="0">
                <a:latin typeface="Times New Roman" charset="0"/>
                <a:ea typeface="黑体" charset="0"/>
                <a:cs typeface="Times New Roman" charset="0"/>
              </a:rPr>
              <a:t>x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 | P(</a:t>
            </a:r>
            <a:r>
              <a:rPr kumimoji="0" lang="en-US" altLang="zh-CN" sz="2600" i="1" dirty="0">
                <a:latin typeface="Times New Roman" charset="0"/>
                <a:ea typeface="黑体" charset="0"/>
                <a:cs typeface="Times New Roman" charset="0"/>
              </a:rPr>
              <a:t>x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)}, </a:t>
            </a: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实际上不能保证：对任意的性质 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P</a:t>
            </a: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，这样的定义都有意义。</a:t>
            </a:r>
            <a:endParaRPr kumimoji="0" lang="en-US" altLang="zh-CN" sz="2600" dirty="0">
              <a:latin typeface="Times New Roman" charset="0"/>
              <a:ea typeface="黑体" charset="0"/>
              <a:cs typeface="Times New Roman" charset="0"/>
            </a:endParaRPr>
          </a:p>
          <a:p>
            <a:pPr>
              <a:spcBef>
                <a:spcPct val="30000"/>
              </a:spcBef>
            </a:pP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例如：</a:t>
            </a:r>
            <a:endParaRPr kumimoji="0" lang="en-US" altLang="zh-CN" sz="2600" dirty="0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spcBef>
                <a:spcPct val="30000"/>
              </a:spcBef>
            </a:pP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</a:rPr>
              <a:t>1)</a:t>
            </a:r>
            <a:r>
              <a:rPr kumimoji="0" lang="zh-CN" altLang="en-US" sz="2200" dirty="0">
                <a:latin typeface="Times New Roman" charset="0"/>
                <a:ea typeface="宋体" charset="0"/>
                <a:cs typeface="宋体" charset="0"/>
              </a:rPr>
              <a:t>存在不以自己为元素的集合，称它们为“平凡集”</a:t>
            </a:r>
            <a:endParaRPr kumimoji="0" lang="en-US" altLang="zh-CN" sz="2200" dirty="0">
              <a:latin typeface="Times New Roman" charset="0"/>
              <a:ea typeface="宋体" charset="0"/>
              <a:cs typeface="Times New Roman" charset="0"/>
            </a:endParaRPr>
          </a:p>
          <a:p>
            <a:pPr lvl="2">
              <a:spcBef>
                <a:spcPct val="30000"/>
              </a:spcBef>
            </a:pPr>
            <a:r>
              <a:rPr kumimoji="0" lang="zh-CN" altLang="en-US" sz="1900" dirty="0">
                <a:latin typeface="Times New Roman" charset="0"/>
                <a:ea typeface="宋体" charset="0"/>
                <a:cs typeface="宋体" charset="0"/>
              </a:rPr>
              <a:t>天上的星星、教室里的同学</a:t>
            </a:r>
            <a:endParaRPr kumimoji="0" lang="en-US" altLang="zh-CN" sz="1900" dirty="0">
              <a:latin typeface="Times New Roman" charset="0"/>
              <a:ea typeface="宋体" charset="0"/>
              <a:cs typeface="Times New Roman" charset="0"/>
            </a:endParaRPr>
          </a:p>
          <a:p>
            <a:pPr lvl="1">
              <a:spcBef>
                <a:spcPct val="30000"/>
              </a:spcBef>
            </a:pPr>
            <a:r>
              <a:rPr kumimoji="0" lang="en-US" altLang="zh-CN" sz="2200" dirty="0">
                <a:latin typeface="Times New Roman" charset="0"/>
                <a:ea typeface="宋体" charset="0"/>
                <a:cs typeface="Times New Roman" charset="0"/>
              </a:rPr>
              <a:t>2)</a:t>
            </a:r>
            <a:r>
              <a:rPr kumimoji="0" lang="zh-CN" altLang="en-US" sz="2200" dirty="0">
                <a:latin typeface="Times New Roman" charset="0"/>
                <a:ea typeface="宋体" charset="0"/>
                <a:cs typeface="宋体" charset="0"/>
              </a:rPr>
              <a:t>定义包含所有“平凡集”的集合</a:t>
            </a:r>
            <a:endParaRPr kumimoji="0" lang="en-US" altLang="zh-CN" sz="2200" dirty="0">
              <a:latin typeface="Times New Roman" charset="0"/>
              <a:ea typeface="宋体" charset="0"/>
              <a:cs typeface="Times New Roman" charset="0"/>
            </a:endParaRPr>
          </a:p>
          <a:p>
            <a:pPr lvl="2">
              <a:spcBef>
                <a:spcPct val="30000"/>
              </a:spcBef>
            </a:pPr>
            <a:r>
              <a:rPr kumimoji="0" lang="en-US" altLang="zh-CN" sz="2000" dirty="0">
                <a:latin typeface="Times New Roman" charset="0"/>
                <a:ea typeface="宋体" charset="0"/>
                <a:cs typeface="Times New Roman" charset="0"/>
              </a:rPr>
              <a:t>A = {</a:t>
            </a:r>
            <a:r>
              <a:rPr kumimoji="0" lang="en-US" altLang="zh-CN" sz="20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000" dirty="0" err="1">
                <a:latin typeface="Times New Roman" charset="0"/>
                <a:ea typeface="宋体" charset="0"/>
                <a:cs typeface="Times New Roman" charset="0"/>
              </a:rPr>
              <a:t>|</a:t>
            </a:r>
            <a:r>
              <a:rPr kumimoji="0" lang="en-US" altLang="zh-CN" sz="20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0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</a:t>
            </a:r>
            <a:r>
              <a:rPr kumimoji="0" lang="en-US" altLang="zh-CN" sz="2000" i="1" dirty="0" err="1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sz="2000" dirty="0">
                <a:latin typeface="Times New Roman" charset="0"/>
                <a:ea typeface="宋体" charset="0"/>
                <a:cs typeface="Times New Roman" charset="0"/>
              </a:rPr>
              <a:t>}</a:t>
            </a:r>
          </a:p>
          <a:p>
            <a:pPr>
              <a:spcBef>
                <a:spcPct val="30000"/>
              </a:spcBef>
            </a:pPr>
            <a:r>
              <a:rPr kumimoji="0" lang="en-US" altLang="zh-CN" sz="26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Russell </a:t>
            </a:r>
            <a:r>
              <a:rPr kumimoji="0" lang="zh-CN" altLang="en-US" sz="26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悖论</a:t>
            </a: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：</a:t>
            </a:r>
          </a:p>
          <a:p>
            <a:pPr>
              <a:spcBef>
                <a:spcPct val="30000"/>
              </a:spcBef>
              <a:buFont typeface="Wingdings" charset="0"/>
              <a:buNone/>
            </a:pP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    定义 </a:t>
            </a:r>
            <a:r>
              <a:rPr kumimoji="0" lang="en-US" altLang="zh-CN" sz="2600" i="1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R</a:t>
            </a:r>
            <a:r>
              <a:rPr kumimoji="0" lang="en-US" altLang="zh-CN" sz="26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={</a:t>
            </a:r>
            <a:r>
              <a:rPr kumimoji="0" lang="en-US" altLang="zh-CN" sz="2600" i="1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x</a:t>
            </a:r>
            <a:r>
              <a:rPr kumimoji="0" lang="en-US" altLang="zh-CN" sz="26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 | </a:t>
            </a:r>
            <a:r>
              <a:rPr kumimoji="0" lang="en-US" altLang="zh-CN" sz="2600" i="1" dirty="0" err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x</a:t>
            </a:r>
            <a:r>
              <a:rPr kumimoji="0" lang="en-US" altLang="zh-CN" sz="2600" dirty="0" err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</a:t>
            </a:r>
            <a:r>
              <a:rPr kumimoji="0" lang="en-US" altLang="zh-CN" sz="2600" i="1" dirty="0" err="1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x</a:t>
            </a:r>
            <a:r>
              <a:rPr kumimoji="0" lang="en-US" altLang="zh-CN" sz="2600" dirty="0">
                <a:solidFill>
                  <a:srgbClr val="FF0000"/>
                </a:solidFill>
                <a:latin typeface="Times New Roman" charset="0"/>
                <a:ea typeface="黑体" charset="0"/>
                <a:cs typeface="Times New Roman" charset="0"/>
              </a:rPr>
              <a:t>}</a:t>
            </a: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。则如果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R</a:t>
            </a:r>
            <a:r>
              <a:rPr kumimoji="0" lang="zh-CN" altLang="en-US" sz="2600" dirty="0">
                <a:latin typeface="Times New Roman" charset="0"/>
                <a:ea typeface="黑体" charset="0"/>
                <a:cs typeface="Times New Roman" charset="0"/>
              </a:rPr>
              <a:t>存在，定有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: </a:t>
            </a:r>
            <a:r>
              <a:rPr kumimoji="0" lang="en-US" altLang="zh-CN" sz="2600" i="1" dirty="0" err="1">
                <a:latin typeface="Times New Roman" charset="0"/>
                <a:ea typeface="黑体" charset="0"/>
                <a:cs typeface="Times New Roman" charset="0"/>
              </a:rPr>
              <a:t>R</a:t>
            </a:r>
            <a:r>
              <a:rPr kumimoji="0" lang="en-US" altLang="zh-CN" sz="26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600" i="1" dirty="0" err="1">
                <a:latin typeface="Times New Roman" charset="0"/>
                <a:ea typeface="黑体" charset="0"/>
                <a:cs typeface="Times New Roman" charset="0"/>
              </a:rPr>
              <a:t>R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 </a:t>
            </a:r>
            <a:r>
              <a:rPr kumimoji="0" lang="en-US" altLang="zh-CN" sz="2600" dirty="0" err="1">
                <a:latin typeface="Times New Roman" charset="0"/>
                <a:ea typeface="黑体" charset="0"/>
                <a:cs typeface="Times New Roman" charset="0"/>
              </a:rPr>
              <a:t>iff</a:t>
            </a:r>
            <a:r>
              <a:rPr kumimoji="0" lang="en-US" altLang="zh-CN" sz="2600" dirty="0">
                <a:latin typeface="Times New Roman" charset="0"/>
                <a:ea typeface="黑体" charset="0"/>
                <a:cs typeface="Times New Roman" charset="0"/>
              </a:rPr>
              <a:t>. </a:t>
            </a:r>
            <a:r>
              <a:rPr kumimoji="0" lang="en-US" altLang="zh-CN" sz="2600" i="1" dirty="0" err="1">
                <a:latin typeface="Times New Roman" charset="0"/>
                <a:ea typeface="黑体" charset="0"/>
                <a:cs typeface="Times New Roman" charset="0"/>
              </a:rPr>
              <a:t>R</a:t>
            </a:r>
            <a:r>
              <a:rPr kumimoji="0" lang="en-US" altLang="zh-CN" sz="26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</a:t>
            </a:r>
            <a:r>
              <a:rPr kumimoji="0" lang="en-US" altLang="zh-CN" sz="2600" i="1" dirty="0" err="1">
                <a:latin typeface="Times New Roman" charset="0"/>
                <a:ea typeface="黑体" charset="0"/>
                <a:cs typeface="Times New Roman" charset="0"/>
              </a:rPr>
              <a:t>R</a:t>
            </a:r>
            <a:endParaRPr kumimoji="0" lang="zh-CN" altLang="en-US" sz="2600" dirty="0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spcBef>
                <a:spcPct val="30000"/>
              </a:spcBef>
            </a:pPr>
            <a:r>
              <a:rPr kumimoji="0" lang="zh-CN" altLang="en-US" sz="2500" dirty="0">
                <a:latin typeface="Times New Roman" charset="0"/>
                <a:ea typeface="宋体" charset="0"/>
                <a:cs typeface="宋体" charset="0"/>
              </a:rPr>
              <a:t>理发师悖论：“我给所有不给自己理发的人理发”</a:t>
            </a: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C391AB0B-8EDE-6C4C-8467-B78C6070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31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重新考察广义交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0" lang="zh-CN" altLang="en-US" sz="2800" dirty="0">
                    <a:latin typeface="Times New Roman" charset="0"/>
                    <a:ea typeface="黑体" charset="0"/>
                    <a:cs typeface="Times New Roman" charset="0"/>
                  </a:rPr>
                  <a:t>广义交</a:t>
                </a:r>
                <a:endParaRPr kumimoji="0" lang="en-US" altLang="zh-CN" sz="2800" dirty="0">
                  <a:latin typeface="Times New Roman" charset="0"/>
                  <a:ea typeface="黑体" charset="0"/>
                  <a:cs typeface="Times New Roman" charset="0"/>
                </a:endParaRPr>
              </a:p>
              <a:p>
                <a:pPr lvl="1"/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设</a:t>
                </a:r>
                <a14:m>
                  <m:oMath xmlns:m="http://schemas.openxmlformats.org/officeDocument/2006/math"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为</a:t>
                </a:r>
                <a:r>
                  <a:rPr kumimoji="0" lang="zh-CN" altLang="en-US" dirty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非空</a:t>
                </a:r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集合，</a:t>
                </a:r>
                <a:r>
                  <a:rPr kumimoji="0" lang="en-US" altLang="zh-CN" dirty="0">
                    <a:ea typeface="宋体" charset="0"/>
                    <a:cs typeface="宋体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的所有元素的交，记为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bHide m:val="on"/>
                        <m:supHide m:val="on"/>
                        <m:ctrlPr>
                          <a:rPr kumimoji="0" lang="zh-CN" altLang="en-US" i="1">
                            <a:latin typeface="Cambria Math" panose="02040503050406030204" pitchFamily="18" charset="0"/>
                            <a:ea typeface="宋体" charset="0"/>
                            <a:cs typeface="宋体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i="1">
                            <a:latin typeface="Cambria Math" charset="0"/>
                            <a:ea typeface="宋体" charset="0"/>
                            <a:cs typeface="宋体" charset="0"/>
                          </a:rPr>
                          <m:t>𝐴</m:t>
                        </m:r>
                      </m:e>
                    </m:nary>
                  </m:oMath>
                </a14:m>
                <a:r>
                  <a:rPr kumimoji="0" lang="en-US" altLang="zh-CN" dirty="0">
                    <a:latin typeface="Times New Roman" charset="0"/>
                    <a:ea typeface="宋体" charset="0"/>
                    <a:cs typeface="Times New Roman" charset="0"/>
                  </a:rPr>
                  <a:t>, </a:t>
                </a:r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定义为：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bHide m:val="on"/>
                        <m:supHide m:val="on"/>
                        <m:ctrlPr>
                          <a:rPr kumimoji="0" lang="zh-CN" altLang="en-US" i="1">
                            <a:latin typeface="Cambria Math" panose="02040503050406030204" pitchFamily="18" charset="0"/>
                            <a:ea typeface="宋体" charset="0"/>
                            <a:cs typeface="宋体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i="1">
                            <a:latin typeface="Cambria Math" charset="0"/>
                            <a:ea typeface="宋体" charset="0"/>
                            <a:cs typeface="宋体" charset="0"/>
                          </a:rPr>
                          <m:t>𝐴</m:t>
                        </m:r>
                      </m:e>
                    </m:nary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={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𝑥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|∀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𝑦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(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𝑦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∈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→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𝑥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∈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𝑦</m:t>
                    </m:r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)}</m:t>
                    </m:r>
                  </m:oMath>
                </a14:m>
                <a:endParaRPr kumimoji="0" lang="en-US" altLang="zh-CN" dirty="0">
                  <a:latin typeface="Times New Roman" charset="0"/>
                  <a:ea typeface="宋体" charset="0"/>
                  <a:cs typeface="Times New Roman" charset="0"/>
                </a:endParaRPr>
              </a:p>
              <a:p>
                <a:pPr lvl="2"/>
                <a:r>
                  <a:rPr kumimoji="0" lang="zh-CN" altLang="en-US" dirty="0">
                    <a:latin typeface="Times New Roman" charset="0"/>
                    <a:ea typeface="宋体" charset="0"/>
                  </a:rPr>
                  <a:t>注意：限制条件为</a:t>
                </a:r>
                <a14:m>
                  <m:oMath xmlns:m="http://schemas.openxmlformats.org/officeDocument/2006/math">
                    <m:r>
                      <a:rPr kumimoji="0" lang="en-US" altLang="zh-CN" i="1">
                        <a:latin typeface="Cambria Math" charset="0"/>
                        <a:ea typeface="宋体" charset="0"/>
                        <a:cs typeface="宋体" charset="0"/>
                      </a:rPr>
                      <m:t>𝐴</m:t>
                    </m:r>
                  </m:oMath>
                </a14:m>
                <a:r>
                  <a:rPr kumimoji="0" lang="zh-CN" altLang="en-US" dirty="0">
                    <a:latin typeface="Times New Roman" charset="0"/>
                    <a:ea typeface="宋体" charset="0"/>
                    <a:cs typeface="宋体" charset="0"/>
                  </a:rPr>
                  <a:t>非空，</a:t>
                </a:r>
                <a:r>
                  <a:rPr kumimoji="0" lang="zh-CN" altLang="en-US" sz="3000" dirty="0">
                    <a:solidFill>
                      <a:srgbClr val="000000"/>
                    </a:solidFill>
                    <a:ea typeface="宋体" charset="0"/>
                    <a:cs typeface="宋体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⋂"/>
                        <m:subHide m:val="on"/>
                        <m:supHide m:val="on"/>
                        <m:ctrlPr>
                          <a:rPr kumimoji="0" lang="zh-CN" alt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charset="0"/>
                            <a:cs typeface="宋体" charset="0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zh-CN" sz="3000" i="1">
                            <a:solidFill>
                              <a:srgbClr val="FF0000"/>
                            </a:solidFill>
                            <a:latin typeface="Cambria Math" charset="0"/>
                            <a:ea typeface="宋体" charset="0"/>
                            <a:cs typeface="宋体" charset="0"/>
                          </a:rPr>
                          <m:t>∅</m:t>
                        </m:r>
                      </m:e>
                    </m:nary>
                  </m:oMath>
                </a14:m>
                <a:r>
                  <a:rPr kumimoji="0" lang="zh-CN" altLang="en-US" dirty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无意义 </a:t>
                </a:r>
                <a:br>
                  <a:rPr kumimoji="0" lang="en-US" altLang="zh-CN" dirty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</a:br>
                <a:endParaRPr kumimoji="0" lang="en-US" altLang="zh-CN" dirty="0">
                  <a:solidFill>
                    <a:srgbClr val="FF0000"/>
                  </a:solidFill>
                  <a:latin typeface="Times New Roman" charset="0"/>
                  <a:ea typeface="宋体" charset="0"/>
                  <a:cs typeface="宋体" charset="0"/>
                </a:endParaRPr>
              </a:p>
              <a:p>
                <a:pPr lvl="2"/>
                <a:endParaRPr kumimoji="0" lang="en-US" altLang="zh-CN" dirty="0">
                  <a:solidFill>
                    <a:srgbClr val="FF0000"/>
                  </a:solidFill>
                  <a:latin typeface="Times New Roman" charset="0"/>
                  <a:ea typeface="宋体" charset="0"/>
                  <a:cs typeface="宋体" charset="0"/>
                </a:endParaRPr>
              </a:p>
              <a:p>
                <a:pPr lvl="2"/>
                <a:r>
                  <a:rPr kumimoji="0" lang="mr-IN" altLang="zh-CN" dirty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–</a:t>
                </a:r>
                <a:r>
                  <a:rPr kumimoji="0" lang="zh-CN" altLang="en-US" dirty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 </a:t>
                </a:r>
                <a:r>
                  <a:rPr kumimoji="0" lang="en-US" altLang="zh-CN" dirty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but why</a:t>
                </a:r>
                <a:r>
                  <a:rPr kumimoji="0" lang="zh-CN" altLang="en-US" dirty="0">
                    <a:solidFill>
                      <a:srgbClr val="FF0000"/>
                    </a:solidFill>
                    <a:latin typeface="Times New Roman" charset="0"/>
                    <a:ea typeface="宋体" charset="0"/>
                    <a:cs typeface="宋体" charset="0"/>
                  </a:rPr>
                  <a:t>？</a:t>
                </a:r>
                <a:endParaRPr kumimoji="0" lang="en-US" altLang="zh-CN" dirty="0">
                  <a:solidFill>
                    <a:srgbClr val="FF0000"/>
                  </a:solidFill>
                  <a:latin typeface="Times New Roman" charset="0"/>
                  <a:ea typeface="宋体" charset="0"/>
                  <a:cs typeface="宋体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93" t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幻灯片编号占位符 3">
            <a:extLst>
              <a:ext uri="{FF2B5EF4-FFF2-40B4-BE49-F238E27FC236}">
                <a16:creationId xmlns:a16="http://schemas.microsoft.com/office/drawing/2014/main" id="{106B4DD8-8037-8642-A163-CD327052B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32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52491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重新考察广义交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广义并和交的另一种记法</a:t>
            </a:r>
            <a:endParaRPr kumimoji="0" lang="en-US" altLang="zh-CN" sz="2800" dirty="0">
              <a:latin typeface="Times New Roman" charset="0"/>
              <a:ea typeface="黑体" charset="0"/>
              <a:cs typeface="Times New Roman" charset="0"/>
            </a:endParaRPr>
          </a:p>
          <a:p>
            <a:endParaRPr kumimoji="0" lang="en-US" altLang="zh-CN" sz="2800" dirty="0">
              <a:latin typeface="Times New Roman" charset="0"/>
              <a:ea typeface="黑体" charset="0"/>
              <a:cs typeface="Times New Roman" charset="0"/>
            </a:endParaRPr>
          </a:p>
          <a:p>
            <a:endParaRPr kumimoji="0" lang="en-US" altLang="zh-CN" sz="2800" dirty="0">
              <a:latin typeface="Times New Roman" charset="0"/>
              <a:ea typeface="黑体" charset="0"/>
              <a:cs typeface="Times New Roman" charset="0"/>
            </a:endParaRPr>
          </a:p>
          <a:p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试证明：</a:t>
            </a:r>
            <a:endParaRPr kumimoji="0" lang="en-US" altLang="zh-CN" sz="2800" dirty="0">
              <a:latin typeface="Times New Roman" charset="0"/>
              <a:ea typeface="黑体" charset="0"/>
              <a:cs typeface="Times New Roman" charset="0"/>
            </a:endParaRPr>
          </a:p>
          <a:p>
            <a:endParaRPr kumimoji="0" lang="zh-CN" altLang="en-US" sz="2800" dirty="0">
              <a:latin typeface="Times New Roman" charset="0"/>
              <a:ea typeface="黑体" charset="0"/>
              <a:cs typeface="Times New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258" y="2276872"/>
            <a:ext cx="3384376" cy="846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6410" b="6410"/>
          <a:stretch/>
        </p:blipFill>
        <p:spPr>
          <a:xfrm>
            <a:off x="1043608" y="2276872"/>
            <a:ext cx="3384376" cy="8460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887" y="3925094"/>
            <a:ext cx="5209089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733" y="5429312"/>
            <a:ext cx="3667525" cy="7016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35C1CD8E-3217-3646-BE6A-102E6A39E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33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2857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8110981" cy="15841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试证明：</a:t>
            </a:r>
            <a:endParaRPr lang="en-US" dirty="0"/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C2D7968E-44AC-2445-B54D-BBFD7045E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6E919-F3F4-FD4D-B142-9DE2A77E9A0E}" type="slidenum">
              <a:rPr lang="en-US" altLang="zh-CN" smtClean="0"/>
              <a:pPr>
                <a:defRPr/>
              </a:pPr>
              <a:t>34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87397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空集的广义交不是一个集合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99" y="1526730"/>
            <a:ext cx="8928992" cy="4950270"/>
          </a:xfrm>
          <a:prstGeom prst="rect">
            <a:avLst/>
          </a:prstGeom>
        </p:spPr>
      </p:pic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0EFBB8B2-BD05-3E46-BDAB-D768F19CA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6E919-F3F4-FD4D-B142-9DE2A77E9A0E}" type="slidenum">
              <a:rPr lang="en-US" altLang="zh-CN" smtClean="0"/>
              <a:pPr>
                <a:defRPr/>
              </a:pPr>
              <a:t>35</a:t>
            </a:fld>
            <a:endParaRPr lang="en-US" altLang="zh-CN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E4AF319-5AEC-FE48-8FAB-C7180DD6A9BF}"/>
              </a:ext>
            </a:extLst>
          </p:cNvPr>
          <p:cNvSpPr/>
          <p:nvPr/>
        </p:nvSpPr>
        <p:spPr bwMode="auto">
          <a:xfrm>
            <a:off x="1331640" y="3104440"/>
            <a:ext cx="1224136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245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1"/>
          <p:cNvSpPr>
            <a:spLocks noGrp="1"/>
          </p:cNvSpPr>
          <p:nvPr>
            <p:ph type="title"/>
          </p:nvPr>
        </p:nvSpPr>
        <p:spPr>
          <a:xfrm>
            <a:off x="250825" y="122238"/>
            <a:ext cx="7750175" cy="1295400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公理集合论</a:t>
            </a:r>
            <a:r>
              <a:rPr lang="zh-CN" altLang="en-US" sz="3600">
                <a:latin typeface="Times New Roman" charset="0"/>
                <a:ea typeface="黑体" charset="0"/>
                <a:cs typeface="Times New Roman" charset="0"/>
              </a:rPr>
              <a:t>（</a:t>
            </a:r>
            <a:r>
              <a:rPr lang="en-US" altLang="zh-CN" sz="3600">
                <a:latin typeface="Times New Roman" charset="0"/>
                <a:ea typeface="黑体" charset="0"/>
                <a:cs typeface="Times New Roman" charset="0"/>
              </a:rPr>
              <a:t>Axiomatic set theory</a:t>
            </a:r>
            <a:r>
              <a:rPr lang="zh-CN" altLang="en-US" sz="3600">
                <a:latin typeface="Times New Roman" charset="0"/>
                <a:ea typeface="黑体" charset="0"/>
                <a:cs typeface="Times New Roman" charset="0"/>
              </a:rPr>
              <a:t>）</a:t>
            </a:r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>
          <a:xfrm>
            <a:off x="468313" y="1557338"/>
            <a:ext cx="8435975" cy="24479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kumimoji="0" lang="zh-CN" altLang="en-US" sz="2700">
                <a:latin typeface="Arial" charset="0"/>
                <a:ea typeface="黑体" charset="0"/>
              </a:rPr>
              <a:t>用公理来约束集合世界，以</a:t>
            </a:r>
            <a:r>
              <a:rPr kumimoji="0" lang="zh-CN" altLang="en-US" sz="2700">
                <a:solidFill>
                  <a:srgbClr val="0070C0"/>
                </a:solidFill>
                <a:latin typeface="Arial" charset="0"/>
                <a:ea typeface="黑体" charset="0"/>
              </a:rPr>
              <a:t>摆脱悖论</a:t>
            </a:r>
            <a:endParaRPr kumimoji="0" lang="en-US" altLang="zh-CN" sz="2700">
              <a:solidFill>
                <a:srgbClr val="0070C0"/>
              </a:solidFill>
              <a:latin typeface="Arial" charset="0"/>
              <a:ea typeface="黑体" charset="0"/>
            </a:endParaRPr>
          </a:p>
          <a:p>
            <a:pPr lvl="1">
              <a:lnSpc>
                <a:spcPct val="110000"/>
              </a:lnSpc>
            </a:pPr>
            <a:r>
              <a:rPr kumimoji="0" lang="zh-CN" altLang="en-US" sz="2300">
                <a:latin typeface="Arial" charset="0"/>
                <a:ea typeface="黑体" charset="0"/>
              </a:rPr>
              <a:t>集合相等（</a:t>
            </a:r>
            <a:r>
              <a:rPr kumimoji="0" lang="en-US" altLang="zh-CN" sz="2300">
                <a:latin typeface="Arial" charset="0"/>
                <a:ea typeface="黑体" charset="0"/>
              </a:rPr>
              <a:t>=</a:t>
            </a:r>
            <a:r>
              <a:rPr kumimoji="0" lang="zh-CN" altLang="en-US" sz="2300">
                <a:latin typeface="Arial" charset="0"/>
                <a:ea typeface="黑体" charset="0"/>
              </a:rPr>
              <a:t>）和元素属于集合的关系（</a:t>
            </a:r>
            <a:r>
              <a:rPr kumimoji="0" lang="zh-CN" altLang="en-US" sz="2300">
                <a:latin typeface="Arial" charset="0"/>
                <a:ea typeface="黑体" charset="0"/>
                <a:sym typeface="Symbol" charset="0"/>
              </a:rPr>
              <a:t></a:t>
            </a:r>
            <a:r>
              <a:rPr kumimoji="0" lang="zh-CN" altLang="en-US" sz="2300">
                <a:latin typeface="Arial" charset="0"/>
                <a:ea typeface="黑体" charset="0"/>
              </a:rPr>
              <a:t>）</a:t>
            </a:r>
            <a:endParaRPr kumimoji="0" lang="en-US" altLang="zh-CN" sz="2300">
              <a:latin typeface="Arial" charset="0"/>
              <a:ea typeface="黑体" charset="0"/>
            </a:endParaRPr>
          </a:p>
          <a:p>
            <a:pPr lvl="1">
              <a:lnSpc>
                <a:spcPct val="110000"/>
              </a:lnSpc>
            </a:pPr>
            <a:r>
              <a:rPr kumimoji="0" lang="zh-CN" altLang="en-US" sz="2300">
                <a:latin typeface="Arial" charset="0"/>
                <a:ea typeface="黑体" charset="0"/>
              </a:rPr>
              <a:t>某种集合存在性，亦即给定合法集合构造原则</a:t>
            </a:r>
          </a:p>
          <a:p>
            <a:pPr>
              <a:lnSpc>
                <a:spcPct val="110000"/>
              </a:lnSpc>
            </a:pP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</a:rPr>
              <a:t>Zermelo–Fraenkel set theory with the axiom of Choice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（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</a:rPr>
              <a:t>ZFC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集合论）参见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hlinkClick r:id="" action="ppaction://noaction"/>
              </a:rPr>
              <a:t>附录</a:t>
            </a:r>
            <a:endParaRPr kumimoji="0" lang="en-US" altLang="zh-CN" sz="2800">
              <a:latin typeface="Arial" charset="0"/>
              <a:ea typeface="黑体" charset="0"/>
            </a:endParaRPr>
          </a:p>
        </p:txBody>
      </p:sp>
      <p:sp>
        <p:nvSpPr>
          <p:cNvPr id="5" name="矩形标注 4"/>
          <p:cNvSpPr>
            <a:spLocks noChangeArrowheads="1"/>
          </p:cNvSpPr>
          <p:nvPr/>
        </p:nvSpPr>
        <p:spPr bwMode="auto">
          <a:xfrm>
            <a:off x="1763713" y="4149725"/>
            <a:ext cx="2447925" cy="2376488"/>
          </a:xfrm>
          <a:prstGeom prst="wedgeRectCallout">
            <a:avLst>
              <a:gd name="adj1" fmla="val -20833"/>
              <a:gd name="adj2" fmla="val 47708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外延公理</a:t>
            </a:r>
          </a:p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正则公理</a:t>
            </a:r>
          </a:p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分离公理模式</a:t>
            </a:r>
          </a:p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配对公理</a:t>
            </a:r>
          </a:p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并集公理</a:t>
            </a:r>
          </a:p>
        </p:txBody>
      </p:sp>
      <p:sp>
        <p:nvSpPr>
          <p:cNvPr id="6" name="矩形标注 5"/>
          <p:cNvSpPr>
            <a:spLocks noChangeArrowheads="1"/>
          </p:cNvSpPr>
          <p:nvPr/>
        </p:nvSpPr>
        <p:spPr bwMode="auto">
          <a:xfrm>
            <a:off x="4787900" y="4149725"/>
            <a:ext cx="2447925" cy="2305050"/>
          </a:xfrm>
          <a:prstGeom prst="wedgeRectCallout">
            <a:avLst>
              <a:gd name="adj1" fmla="val -20833"/>
              <a:gd name="adj2" fmla="val 47708"/>
            </a:avLst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替代公理模式</a:t>
            </a:r>
          </a:p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无穷公理</a:t>
            </a:r>
          </a:p>
          <a:p>
            <a:r>
              <a:rPr lang="zh-CN" altLang="en-US" sz="2800">
                <a:latin typeface="黑体" charset="0"/>
                <a:ea typeface="黑体" charset="0"/>
                <a:cs typeface="黑体" charset="0"/>
                <a:sym typeface="Symbol" charset="0"/>
              </a:rPr>
              <a:t>幂集公理</a:t>
            </a:r>
          </a:p>
          <a:p>
            <a:r>
              <a:rPr lang="zh-CN" altLang="en-US" sz="2800">
                <a:solidFill>
                  <a:srgbClr val="FF0000"/>
                </a:solidFill>
                <a:latin typeface="黑体" charset="0"/>
                <a:ea typeface="黑体" charset="0"/>
                <a:cs typeface="黑体" charset="0"/>
                <a:sym typeface="Symbol" charset="0"/>
              </a:rPr>
              <a:t>选择公理</a:t>
            </a: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25C30E93-A5FD-5940-AE41-D4027836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36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B5D58887-5C46-A444-8663-237B5B40B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7543800" cy="1295400"/>
          </a:xfrm>
        </p:spPr>
        <p:txBody>
          <a:bodyPr/>
          <a:lstStyle/>
          <a:p>
            <a:pPr eaLnBrk="1" hangingPunct="1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Zermelo–Fraenkel set theory with the axiom of choice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918048A-3A54-0A40-A1A1-7C1C03875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137525" cy="4751387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外延公理</a:t>
            </a:r>
          </a:p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正则公理</a:t>
            </a:r>
          </a:p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分离公理模式</a:t>
            </a:r>
          </a:p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配对公理</a:t>
            </a:r>
          </a:p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并集公理</a:t>
            </a:r>
          </a:p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替代公理模式</a:t>
            </a:r>
          </a:p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无穷公理</a:t>
            </a:r>
          </a:p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幂集公理</a:t>
            </a:r>
          </a:p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选择公理（或，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良序定理）</a:t>
            </a:r>
            <a:endParaRPr lang="zh-CN" altLang="en-US" sz="2800" b="1" dirty="0">
              <a:latin typeface="宋体" panose="02010600030101010101" pitchFamily="2" charset="-122"/>
              <a:cs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78852" name="灯片编号占位符 1">
            <a:extLst>
              <a:ext uri="{FF2B5EF4-FFF2-40B4-BE49-F238E27FC236}">
                <a16:creationId xmlns:a16="http://schemas.microsoft.com/office/drawing/2014/main" id="{1D9E9A59-D32E-7647-BDD0-1F8E8750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CAF5B12-84F4-D44F-98AA-0FFD5B2D2088}" type="slidenum">
              <a:rPr lang="en-US" altLang="zh-CN"/>
              <a:pPr/>
              <a:t>37</a:t>
            </a:fld>
            <a:endParaRPr lang="en-US" altLang="zh-C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F72EB2E-6C41-4249-B5E0-4F2714A6A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ZFC</a:t>
            </a: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公理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D603F01-6B40-1E45-9987-414B81788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19263"/>
            <a:ext cx="8893175" cy="3005137"/>
          </a:xfrm>
        </p:spPr>
        <p:txBody>
          <a:bodyPr/>
          <a:lstStyle/>
          <a:p>
            <a:pPr eaLnBrk="1" hangingPunct="1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外延公理（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Axiom of extensionality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）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lvl="1" eaLnBrk="1" hangingPunct="1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如果两个集合含有同样的元素，则它们是相等的。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正则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/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基础公理（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Axiom of regularity/foundation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）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lvl="1" eaLnBrk="1" hangingPunct="1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任意非空集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x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包含一个成员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y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，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x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与集合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y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是不相交的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pic>
        <p:nvPicPr>
          <p:cNvPr id="80900" name="Picture 2" descr="\forall x \forall y [ \forall z (z \in x \Leftrightarrow z \in y) \Rightarrow x = y].">
            <a:extLst>
              <a:ext uri="{FF2B5EF4-FFF2-40B4-BE49-F238E27FC236}">
                <a16:creationId xmlns:a16="http://schemas.microsoft.com/office/drawing/2014/main" id="{344828AC-77C3-CA4F-9E5C-23D8B943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60483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 descr="\forall x [ \exists a ( a \in x) \Rightarrow \exists y ( y \in x \land \lnot \exists z (z \in y \land z \in x))].">
            <a:extLst>
              <a:ext uri="{FF2B5EF4-FFF2-40B4-BE49-F238E27FC236}">
                <a16:creationId xmlns:a16="http://schemas.microsoft.com/office/drawing/2014/main" id="{B7C8BBEC-A838-B846-9DF7-93F2D8567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51413"/>
            <a:ext cx="770413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2" name="灯片编号占位符 1">
            <a:extLst>
              <a:ext uri="{FF2B5EF4-FFF2-40B4-BE49-F238E27FC236}">
                <a16:creationId xmlns:a16="http://schemas.microsoft.com/office/drawing/2014/main" id="{C4038048-FFAF-064A-97E1-1A33C1D6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4CBDEF5-2EF3-EB41-85D5-0A3DA92FF127}" type="slidenum">
              <a:rPr lang="en-US" altLang="zh-CN"/>
              <a:pPr/>
              <a:t>38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560BA9F-85A2-2644-829D-626CBB168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ZFC</a:t>
            </a: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公理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13BCD43-93C4-E043-820F-42EBCE382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355013" cy="5040313"/>
          </a:xfrm>
        </p:spPr>
        <p:txBody>
          <a:bodyPr/>
          <a:lstStyle/>
          <a:p>
            <a:pPr eaLnBrk="1" hangingPunct="1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分离公理模式（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A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xiom schema of separation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hangingPunct="1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对任意集合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z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和任意对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z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的元素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x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有定义的逻辑谓词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(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，存在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z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的子集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y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，使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∈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y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当且仅当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∈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z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而且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(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x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为真。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endParaRPr lang="en-US" altLang="zh-CN" sz="2800">
              <a:latin typeface="宋体" panose="02010600030101010101" pitchFamily="2" charset="-122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r>
              <a:rPr lang="zh-CN" altLang="en-US" sz="2800">
                <a:latin typeface="宋体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配对公理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Axiom of pairing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并集公理（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Axiom of union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）</a:t>
            </a:r>
          </a:p>
        </p:txBody>
      </p:sp>
      <p:pic>
        <p:nvPicPr>
          <p:cNvPr id="82948" name="Picture 6" descr="\forall z \forall w_1 \ldots w_n \exists y \forall x [x \in y \Leftrightarrow ( x \in z \land \phi )].">
            <a:extLst>
              <a:ext uri="{FF2B5EF4-FFF2-40B4-BE49-F238E27FC236}">
                <a16:creationId xmlns:a16="http://schemas.microsoft.com/office/drawing/2014/main" id="{5EF52055-B7B1-744D-98A7-647B244F2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640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 descr="\forall x \forall y \exist z (x \in z \land y \in z).">
            <a:extLst>
              <a:ext uri="{FF2B5EF4-FFF2-40B4-BE49-F238E27FC236}">
                <a16:creationId xmlns:a16="http://schemas.microsoft.com/office/drawing/2014/main" id="{11C76768-E788-0745-BF25-BCE8721B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221163"/>
            <a:ext cx="3816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10" descr="\forall \mathcal{F} \,\exists A \, \forall Y\, \forall x [(x \in Y \land Y \in \mathcal{F}) \Rightarrow x \in A].">
            <a:extLst>
              <a:ext uri="{FF2B5EF4-FFF2-40B4-BE49-F238E27FC236}">
                <a16:creationId xmlns:a16="http://schemas.microsoft.com/office/drawing/2014/main" id="{325F772D-C939-6240-BB7F-91C25FBDB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805488"/>
            <a:ext cx="57673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灯片编号占位符 1">
            <a:extLst>
              <a:ext uri="{FF2B5EF4-FFF2-40B4-BE49-F238E27FC236}">
                <a16:creationId xmlns:a16="http://schemas.microsoft.com/office/drawing/2014/main" id="{08251ED8-8ECD-644D-9C7C-ED1B57C3A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AF0CD77-D2A9-3C47-A0D1-3A5165E98CE0}" type="slidenum">
              <a:rPr lang="en-US" altLang="zh-CN"/>
              <a:pPr/>
              <a:t>39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287338"/>
            <a:ext cx="7543800" cy="1074737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集合的定义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507412" cy="446405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800" dirty="0">
                <a:latin typeface="Arial" charset="0"/>
                <a:ea typeface="黑体" charset="0"/>
              </a:rPr>
              <a:t>直观的定义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sz="2400" dirty="0">
                <a:latin typeface="Times New Roman" charset="0"/>
                <a:ea typeface="黑体" charset="0"/>
              </a:rPr>
              <a:t>一个集合是一组无序的</a:t>
            </a:r>
            <a:r>
              <a:rPr kumimoji="0" lang="zh-CN" altLang="en-US" sz="2400" dirty="0">
                <a:solidFill>
                  <a:srgbClr val="FF0000"/>
                </a:solidFill>
                <a:latin typeface="Times New Roman" charset="0"/>
                <a:ea typeface="黑体" charset="0"/>
              </a:rPr>
              <a:t>对象</a:t>
            </a:r>
            <a:r>
              <a:rPr kumimoji="0" lang="zh-CN" altLang="en-US" sz="2400" dirty="0">
                <a:latin typeface="Times New Roman" charset="0"/>
                <a:ea typeface="黑体" charset="0"/>
              </a:rPr>
              <a:t>，这些对象称为这个集合的元素或</a:t>
            </a:r>
            <a:r>
              <a:rPr kumimoji="0" lang="zh-CN" altLang="en-US" sz="2400" dirty="0">
                <a:solidFill>
                  <a:srgbClr val="FF0000"/>
                </a:solidFill>
                <a:latin typeface="Times New Roman" charset="0"/>
                <a:ea typeface="黑体" charset="0"/>
              </a:rPr>
              <a:t>成员</a:t>
            </a:r>
            <a:r>
              <a:rPr kumimoji="0" lang="zh-CN" altLang="en-US" sz="2400" dirty="0">
                <a:latin typeface="Times New Roman" charset="0"/>
                <a:ea typeface="黑体" charset="0"/>
              </a:rPr>
              <a:t>。</a:t>
            </a:r>
            <a:endParaRPr kumimoji="0" lang="en-US" altLang="zh-CN" sz="2400" dirty="0">
              <a:latin typeface="Times New Roman" charset="0"/>
              <a:ea typeface="黑体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A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Wingdings" charset="0"/>
              </a:rPr>
              <a:t>表示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Wingdings" charset="0"/>
              </a:rPr>
              <a:t>是集合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Wingdings" charset="0"/>
              </a:rPr>
              <a:t>A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Wingdings" charset="0"/>
              </a:rPr>
              <a:t>的一个成员，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A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Wingdings" charset="0"/>
              </a:rPr>
              <a:t> 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Wingdings" charset="0"/>
              </a:rPr>
              <a:t>表示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Wingdings" charset="0"/>
              </a:rPr>
              <a:t>不是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Wingdings" charset="0"/>
              </a:rPr>
              <a:t>A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Wingdings" charset="0"/>
              </a:rPr>
              <a:t>的成员。</a:t>
            </a:r>
            <a:endParaRPr kumimoji="0" lang="zh-CN" altLang="en-US" sz="2400" dirty="0">
              <a:latin typeface="Times New Roman" charset="0"/>
              <a:ea typeface="黑体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800" dirty="0">
                <a:latin typeface="Times New Roman" charset="0"/>
                <a:ea typeface="黑体" charset="0"/>
              </a:rPr>
              <a:t>Georg Cantor</a:t>
            </a:r>
            <a:r>
              <a:rPr kumimoji="0" lang="zh-CN" altLang="en-US" sz="2800" dirty="0">
                <a:latin typeface="Times New Roman" charset="0"/>
                <a:ea typeface="黑体" charset="0"/>
              </a:rPr>
              <a:t>的描述</a:t>
            </a:r>
            <a:endParaRPr kumimoji="0" lang="en-US" altLang="zh-CN" sz="2800" dirty="0">
              <a:latin typeface="Times New Roman" charset="0"/>
              <a:ea typeface="黑体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400" dirty="0">
                <a:latin typeface="Times New Roman" charset="0"/>
                <a:ea typeface="黑体" charset="0"/>
              </a:rPr>
              <a:t>[English translation] A set is a collection into a whole of </a:t>
            </a:r>
            <a:r>
              <a:rPr kumimoji="0" lang="en-US" altLang="zh-CN" sz="2400" u="sng" dirty="0">
                <a:latin typeface="Times New Roman" charset="0"/>
                <a:ea typeface="黑体" charset="0"/>
              </a:rPr>
              <a:t>definite, distinct objects </a:t>
            </a:r>
            <a:r>
              <a:rPr kumimoji="0" lang="en-US" altLang="zh-CN" sz="2400" dirty="0">
                <a:latin typeface="Times New Roman" charset="0"/>
                <a:ea typeface="黑体" charset="0"/>
              </a:rPr>
              <a:t>of our intuition or our thought. The objects are called </a:t>
            </a:r>
            <a:r>
              <a:rPr kumimoji="0" lang="en-US" altLang="zh-CN" sz="2400" u="sng" dirty="0">
                <a:latin typeface="Times New Roman" charset="0"/>
                <a:ea typeface="黑体" charset="0"/>
              </a:rPr>
              <a:t>elements (member) of the set</a:t>
            </a:r>
            <a:r>
              <a:rPr kumimoji="0" lang="en-US" altLang="zh-CN" sz="2400" dirty="0">
                <a:latin typeface="Times New Roman" charset="0"/>
                <a:ea typeface="黑体" charset="0"/>
              </a:rPr>
              <a:t>. </a:t>
            </a:r>
          </a:p>
        </p:txBody>
      </p:sp>
      <p:sp>
        <p:nvSpPr>
          <p:cNvPr id="13" name="矩形标注 12"/>
          <p:cNvSpPr>
            <a:spLocks noChangeArrowheads="1"/>
          </p:cNvSpPr>
          <p:nvPr/>
        </p:nvSpPr>
        <p:spPr bwMode="auto">
          <a:xfrm>
            <a:off x="1135063" y="5949950"/>
            <a:ext cx="4176712" cy="574675"/>
          </a:xfrm>
          <a:prstGeom prst="wedgeRectCallout">
            <a:avLst>
              <a:gd name="adj1" fmla="val -20833"/>
              <a:gd name="adj2" fmla="val 47514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r>
              <a:rPr lang="en-US" altLang="zh-CN" sz="2400" b="1">
                <a:solidFill>
                  <a:srgbClr val="3D0EB2"/>
                </a:solidFill>
                <a:latin typeface="Times New Roman" charset="0"/>
                <a:cs typeface="Times New Roman" charset="0"/>
              </a:rPr>
              <a:t>Naïve set theory</a:t>
            </a:r>
            <a:r>
              <a:rPr lang="zh-CN" altLang="en-US" sz="2400" b="1">
                <a:solidFill>
                  <a:srgbClr val="3D0EB2"/>
                </a:solidFill>
                <a:latin typeface="Times New Roman" charset="0"/>
                <a:ea typeface="黑体" charset="0"/>
                <a:cs typeface="黑体" charset="0"/>
              </a:rPr>
              <a:t>，朴素集合论</a:t>
            </a: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42DB601A-73A7-CA41-AD3F-D414D11D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4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988AD861-CF5A-B340-A369-EFA9F3EF1F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ZFC</a:t>
            </a: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公理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43981539-326B-BC4B-AF19-26E05B1619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497888" cy="3960813"/>
          </a:xfrm>
        </p:spPr>
        <p:txBody>
          <a:bodyPr/>
          <a:lstStyle/>
          <a:p>
            <a:pPr eaLnBrk="1" hangingPunct="1"/>
            <a:r>
              <a:rPr lang="zh-CN" altLang="en-US" sz="2800">
                <a:latin typeface="宋体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替代公理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模式（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Axiom schema of replacement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）</a:t>
            </a:r>
          </a:p>
          <a:p>
            <a:pPr eaLnBrk="1" hangingPunct="1"/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无穷公理（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Axiom of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infinity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）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lvl="1" eaLnBrk="1" hangingPunct="1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S(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是指 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{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}</a:t>
            </a:r>
          </a:p>
          <a:p>
            <a:pPr lvl="1" eaLnBrk="1" hangingPunct="1"/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r>
              <a:rPr lang="zh-CN" altLang="en-US" sz="2800">
                <a:latin typeface="宋体" panose="02010600030101010101" pitchFamily="2" charset="-122"/>
                <a:cs typeface="Times New Roman" panose="02020603050405020304" pitchFamily="18" charset="0"/>
                <a:sym typeface="Symbol" pitchFamily="2" charset="2"/>
              </a:rPr>
              <a:t>幂集公理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Axiom of power set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）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zh-CN" altLang="en-US" sz="2800">
              <a:latin typeface="宋体" panose="02010600030101010101" pitchFamily="2" charset="-122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pic>
        <p:nvPicPr>
          <p:cNvPr id="84996" name="Picture 2" descr="\forall A\forall w_1,\ldots,w_n \bigl[ \forall x ( x\in A \Rightarrow \exists!y\,\phi ) \Rightarrow \exists B \forall x \bigl(x\in A \Rightarrow \exists y (y\in B \land \phi)\bigr)\bigr].">
            <a:extLst>
              <a:ext uri="{FF2B5EF4-FFF2-40B4-BE49-F238E27FC236}">
                <a16:creationId xmlns:a16="http://schemas.microsoft.com/office/drawing/2014/main" id="{1F1D3D52-05A2-344E-A63B-5E3F7B60C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8893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4" descr="\exist X \left [\varnothing \in X \and \forall y (y \in X \Rightarrow S(y)  \in X)\right ].">
            <a:extLst>
              <a:ext uri="{FF2B5EF4-FFF2-40B4-BE49-F238E27FC236}">
                <a16:creationId xmlns:a16="http://schemas.microsoft.com/office/drawing/2014/main" id="{E8EA6797-3943-2149-973F-057E065D4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65625"/>
            <a:ext cx="55213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 descr="\forall x \exists y  \forall z [z \subseteq x \Rightarrow z \in y].">
            <a:extLst>
              <a:ext uri="{FF2B5EF4-FFF2-40B4-BE49-F238E27FC236}">
                <a16:creationId xmlns:a16="http://schemas.microsoft.com/office/drawing/2014/main" id="{9D58D390-89A3-124F-991A-CF193EADD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891213"/>
            <a:ext cx="395922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灯片编号占位符 1">
            <a:extLst>
              <a:ext uri="{FF2B5EF4-FFF2-40B4-BE49-F238E27FC236}">
                <a16:creationId xmlns:a16="http://schemas.microsoft.com/office/drawing/2014/main" id="{E8208E0D-6071-4C44-A4CF-646CE591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FE6FA1D-0AA1-644F-A7B7-0E6D266D2133}" type="slidenum">
              <a:rPr lang="en-US" altLang="zh-CN"/>
              <a:pPr/>
              <a:t>40</a:t>
            </a:fld>
            <a:endParaRPr lang="en-US" altLang="zh-CN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8A0BFB0A-9C96-F14D-899C-62C02C881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ZFC</a:t>
            </a:r>
            <a:r>
              <a:rPr lang="zh-CN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公理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A465B243-D2DE-D14F-B1BD-A0021555F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893175" cy="3960812"/>
          </a:xfrm>
        </p:spPr>
        <p:txBody>
          <a:bodyPr/>
          <a:lstStyle/>
          <a:p>
            <a:pPr eaLnBrk="1" hangingPunct="1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选择公理（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Axiom of choice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）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lvl="1" eaLnBrk="1" hangingPunct="1"/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任一非空集合族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(S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iI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, </a:t>
            </a:r>
            <a:r>
              <a:rPr lang="zh-CN" altLang="zh-CN"/>
              <a:t>均存在</a:t>
            </a:r>
            <a:r>
              <a:rPr lang="zh-CN" altLang="en-US"/>
              <a:t>元素族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(s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iI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, iI. s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S</a:t>
            </a:r>
            <a:r>
              <a:rPr lang="en-US" altLang="zh-CN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 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或，良序定理（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Well-ordering theorem </a:t>
            </a: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）</a:t>
            </a:r>
          </a:p>
          <a:p>
            <a:pPr eaLnBrk="1" hangingPunct="1"/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/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参考：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Zermelo–Fraenkel set theory  @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Wiki</a:t>
            </a:r>
          </a:p>
          <a:p>
            <a:pPr eaLnBrk="1" hangingPunct="1"/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  <a:sym typeface="Symbol" pitchFamily="2" charset="2"/>
            </a:endParaRPr>
          </a:p>
        </p:txBody>
      </p:sp>
      <p:pic>
        <p:nvPicPr>
          <p:cNvPr id="87044" name="Picture 2" descr="\forall X \exists R ( R \;\mbox{well-orders}\; X).">
            <a:extLst>
              <a:ext uri="{FF2B5EF4-FFF2-40B4-BE49-F238E27FC236}">
                <a16:creationId xmlns:a16="http://schemas.microsoft.com/office/drawing/2014/main" id="{0E62D36D-D9FA-0449-8B25-41333F70A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21163"/>
            <a:ext cx="36004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灯片编号占位符 1">
            <a:extLst>
              <a:ext uri="{FF2B5EF4-FFF2-40B4-BE49-F238E27FC236}">
                <a16:creationId xmlns:a16="http://schemas.microsoft.com/office/drawing/2014/main" id="{5B09FCBF-0B48-EA48-A40D-B9A074A4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C15FA97-77AE-624D-85D3-8DC1B75CA9A4}" type="slidenum">
              <a:rPr lang="en-US" altLang="zh-CN"/>
              <a:pPr/>
              <a:t>41</a:t>
            </a:fld>
            <a:endParaRPr lang="en-US" altLang="zh-C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标题 1">
            <a:extLst>
              <a:ext uri="{FF2B5EF4-FFF2-40B4-BE49-F238E27FC236}">
                <a16:creationId xmlns:a16="http://schemas.microsoft.com/office/drawing/2014/main" id="{E8D33B75-2DC6-DF41-B8AC-ACC33964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1295400"/>
          </a:xfrm>
        </p:spPr>
        <p:txBody>
          <a:bodyPr/>
          <a:lstStyle/>
          <a:p>
            <a:pPr algn="ctr" eaLnBrk="1" hangingPunct="1"/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1" name="内容占位符 2">
            <a:extLst>
              <a:ext uri="{FF2B5EF4-FFF2-40B4-BE49-F238E27FC236}">
                <a16:creationId xmlns:a16="http://schemas.microsoft.com/office/drawing/2014/main" id="{360CC952-03CB-0C4A-A8E2-FBB3C6741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844675"/>
            <a:ext cx="8229600" cy="4411663"/>
          </a:xfrm>
        </p:spPr>
        <p:txBody>
          <a:bodyPr/>
          <a:lstStyle/>
          <a:p>
            <a:pPr marL="342900" lvl="1" indent="0" algn="ctr" eaLnBrk="1" hangingPunct="1">
              <a:buFont typeface="Wingdings" pitchFamily="2" charset="2"/>
              <a:buNone/>
            </a:pP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 algn="ctr" eaLnBrk="1" hangingPunct="1">
              <a:buFont typeface="Wingdings" pitchFamily="2" charset="2"/>
              <a:buNone/>
            </a:pP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欢迎提问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 eaLnBrk="1" hangingPunct="1">
              <a:buFont typeface="Wingdings" pitchFamily="2" charset="2"/>
              <a:buNone/>
            </a:pP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092" name="灯片编号占位符 1">
            <a:extLst>
              <a:ext uri="{FF2B5EF4-FFF2-40B4-BE49-F238E27FC236}">
                <a16:creationId xmlns:a16="http://schemas.microsoft.com/office/drawing/2014/main" id="{A616D3E8-F6FE-9A4D-A12E-46C896B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B563BBC-BA23-FB43-8002-29F51F1BF320}" type="slidenum">
              <a:rPr lang="en-US" altLang="zh-CN"/>
              <a:pPr/>
              <a:t>42</a:t>
            </a:fld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87338"/>
            <a:ext cx="7543800" cy="1074737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集合的描述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82600" y="1668463"/>
            <a:ext cx="8266113" cy="460692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40000"/>
              </a:spcBef>
            </a:pPr>
            <a:r>
              <a:rPr kumimoji="0" lang="zh-CN" altLang="en-US" sz="2800" dirty="0">
                <a:latin typeface="Times New Roman" charset="0"/>
                <a:ea typeface="黑体" charset="0"/>
              </a:rPr>
              <a:t>外延法：罗列、枚举</a:t>
            </a:r>
            <a:endParaRPr kumimoji="0" lang="en-US" altLang="zh-CN" sz="2800" dirty="0">
              <a:latin typeface="Times New Roman" charset="0"/>
              <a:ea typeface="黑体" charset="0"/>
            </a:endParaRPr>
          </a:p>
          <a:p>
            <a:pPr lvl="1">
              <a:lnSpc>
                <a:spcPct val="120000"/>
              </a:lnSpc>
              <a:spcBef>
                <a:spcPct val="40000"/>
              </a:spcBef>
            </a:pP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V={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e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i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o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,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u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}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</a:pP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{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Wingdings" charset="0"/>
              </a:rPr>
              <a:t>1, 3, 5, 7, 9}</a:t>
            </a:r>
            <a:endParaRPr kumimoji="0" lang="zh-CN" altLang="en-US" sz="2400" dirty="0">
              <a:latin typeface="Times New Roman" charset="0"/>
              <a:ea typeface="黑体" charset="0"/>
            </a:endParaRPr>
          </a:p>
          <a:p>
            <a:pPr>
              <a:lnSpc>
                <a:spcPct val="120000"/>
              </a:lnSpc>
              <a:spcBef>
                <a:spcPct val="40000"/>
              </a:spcBef>
            </a:pPr>
            <a:r>
              <a:rPr kumimoji="0" lang="zh-CN" altLang="en-US" sz="2800" dirty="0">
                <a:latin typeface="Times New Roman" charset="0"/>
                <a:ea typeface="黑体" charset="0"/>
              </a:rPr>
              <a:t>概括法：</a:t>
            </a:r>
            <a:endParaRPr kumimoji="0" lang="en-US" altLang="zh-CN" sz="2800" dirty="0">
              <a:latin typeface="Times New Roman" charset="0"/>
              <a:ea typeface="黑体" charset="0"/>
            </a:endParaRPr>
          </a:p>
          <a:p>
            <a:pPr lvl="1"/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{</a:t>
            </a:r>
            <a:r>
              <a:rPr kumimoji="0" lang="en-US" altLang="zh-CN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 | </a:t>
            </a:r>
            <a:r>
              <a:rPr kumimoji="0" lang="en-US" altLang="zh-CN" i="1" dirty="0">
                <a:latin typeface="Times New Roman" charset="0"/>
                <a:ea typeface="宋体" charset="0"/>
                <a:cs typeface="Times New Roman" charset="0"/>
              </a:rPr>
              <a:t>P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(</a:t>
            </a:r>
            <a:r>
              <a:rPr kumimoji="0" lang="en-US" altLang="zh-CN" i="1" dirty="0">
                <a:latin typeface="Times New Roman" charset="0"/>
                <a:ea typeface="宋体" charset="0"/>
                <a:cs typeface="Times New Roman" charset="0"/>
              </a:rPr>
              <a:t>x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)}, </a:t>
            </a:r>
            <a:r>
              <a:rPr kumimoji="0" lang="en-US" altLang="zh-CN" i="1" dirty="0">
                <a:latin typeface="Times New Roman" charset="0"/>
                <a:ea typeface="宋体" charset="0"/>
                <a:cs typeface="Times New Roman" charset="0"/>
              </a:rPr>
              <a:t>P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 </a:t>
            </a:r>
            <a:r>
              <a:rPr kumimoji="0" lang="zh-CN" altLang="en-US" dirty="0">
                <a:latin typeface="Times New Roman" charset="0"/>
                <a:ea typeface="宋体" charset="0"/>
                <a:cs typeface="宋体" charset="0"/>
              </a:rPr>
              <a:t>：某种思维、观察中总结出的对象性质</a:t>
            </a:r>
            <a:endParaRPr kumimoji="0" lang="en-US" altLang="zh-CN" dirty="0">
              <a:latin typeface="Times New Roman" charset="0"/>
              <a:ea typeface="宋体" charset="0"/>
              <a:cs typeface="Times New Roman" charset="0"/>
            </a:endParaRPr>
          </a:p>
          <a:p>
            <a:pPr lvl="2"/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0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dirty="0">
                <a:latin typeface="Times New Roman" charset="0"/>
                <a:ea typeface="Times New Roman" charset="0"/>
                <a:cs typeface="Times New Roman" charset="0"/>
              </a:rPr>
              <a:t>{</a:t>
            </a:r>
            <a:r>
              <a:rPr kumimoji="0" lang="en-US" altLang="zh-CN" i="1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kumimoji="0" lang="en-US" altLang="zh-CN" dirty="0">
                <a:latin typeface="Times New Roman" charset="0"/>
                <a:ea typeface="Times New Roman" charset="0"/>
                <a:cs typeface="Times New Roman" charset="0"/>
              </a:rPr>
              <a:t> | </a:t>
            </a:r>
            <a:r>
              <a:rPr kumimoji="0" lang="en-US" altLang="zh-CN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kumimoji="0" lang="en-US" altLang="zh-CN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0" lang="en-US" altLang="zh-CN" i="1" dirty="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kumimoji="0" lang="en-US" altLang="zh-CN" dirty="0">
                <a:latin typeface="Times New Roman" charset="0"/>
                <a:ea typeface="Times New Roman" charset="0"/>
                <a:cs typeface="Times New Roman" charset="0"/>
              </a:rPr>
              <a:t>)} </a:t>
            </a:r>
            <a:r>
              <a:rPr kumimoji="0" lang="zh-CN" altLang="en-US" dirty="0">
                <a:latin typeface="Times New Roman" charset="0"/>
                <a:ea typeface="Times New Roman" charset="0"/>
                <a:cs typeface="Times New Roman" charset="0"/>
              </a:rPr>
              <a:t>  </a:t>
            </a:r>
            <a:r>
              <a:rPr kumimoji="0" lang="en-US" altLang="zh-CN" dirty="0">
                <a:latin typeface="Times New Roman" charset="0"/>
                <a:ea typeface="Times New Roman" charset="0"/>
                <a:cs typeface="Times New Roman" charset="0"/>
                <a:sym typeface="Wingdings" charset="0"/>
              </a:rPr>
              <a:t>↔ </a:t>
            </a:r>
            <a:r>
              <a:rPr kumimoji="0" lang="zh-CN" altLang="en-US" dirty="0">
                <a:latin typeface="Times New Roman" charset="0"/>
                <a:ea typeface="Times New Roman" charset="0"/>
                <a:cs typeface="Times New Roman" charset="0"/>
                <a:sym typeface="Wingdings" charset="0"/>
              </a:rPr>
              <a:t>  </a:t>
            </a:r>
            <a:r>
              <a:rPr kumimoji="0" lang="en-US" altLang="zh-CN" i="1" dirty="0">
                <a:latin typeface="Times New Roman" charset="0"/>
                <a:ea typeface="Times New Roman" charset="0"/>
                <a:cs typeface="Times New Roman" charset="0"/>
                <a:sym typeface="Wingdings" charset="0"/>
              </a:rPr>
              <a:t>P</a:t>
            </a:r>
            <a:r>
              <a:rPr kumimoji="0" lang="en-US" altLang="zh-CN" dirty="0">
                <a:latin typeface="Times New Roman" charset="0"/>
                <a:ea typeface="Times New Roman" charset="0"/>
                <a:cs typeface="Times New Roman" charset="0"/>
                <a:sym typeface="Wingdings" charset="0"/>
              </a:rPr>
              <a:t>(a)</a:t>
            </a:r>
          </a:p>
          <a:p>
            <a:pPr lvl="1">
              <a:lnSpc>
                <a:spcPct val="120000"/>
              </a:lnSpc>
              <a:spcBef>
                <a:spcPct val="40000"/>
              </a:spcBef>
            </a:pPr>
            <a:r>
              <a:rPr kumimoji="0" lang="zh-CN" altLang="en-US" sz="2400" dirty="0">
                <a:latin typeface="Times New Roman" charset="0"/>
                <a:ea typeface="黑体" charset="0"/>
                <a:sym typeface="Symbol" charset="0"/>
              </a:rPr>
              <a:t>例：</a:t>
            </a:r>
            <a:r>
              <a:rPr kumimoji="0" lang="en-US" altLang="zh-CN" sz="2400" b="1" dirty="0">
                <a:latin typeface="Times New Roman" charset="0"/>
                <a:ea typeface="黑体" charset="0"/>
                <a:sym typeface="Symbol" charset="0"/>
              </a:rPr>
              <a:t></a:t>
            </a:r>
            <a:r>
              <a:rPr kumimoji="0" lang="en-US" altLang="zh-CN" sz="2400" baseline="30000" dirty="0">
                <a:latin typeface="Times New Roman" charset="0"/>
                <a:ea typeface="黑体" charset="0"/>
                <a:sym typeface="Symbol" charset="0"/>
              </a:rPr>
              <a:t>+</a:t>
            </a:r>
            <a:r>
              <a:rPr kumimoji="0" lang="en-US" altLang="zh-CN" sz="2400" dirty="0">
                <a:latin typeface="Times New Roman" charset="0"/>
                <a:ea typeface="黑体" charset="0"/>
              </a:rPr>
              <a:t>={</a:t>
            </a:r>
            <a:r>
              <a:rPr kumimoji="0" lang="en-US" altLang="zh-CN" sz="2400" i="1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400" b="1" dirty="0">
                <a:latin typeface="Times New Roman" charset="0"/>
                <a:ea typeface="黑体" charset="0"/>
                <a:sym typeface="Symbol" charset="0"/>
              </a:rPr>
              <a:t></a:t>
            </a:r>
            <a:r>
              <a:rPr kumimoji="0" lang="en-US" altLang="zh-CN" sz="2400" dirty="0">
                <a:latin typeface="Times New Roman" charset="0"/>
                <a:ea typeface="黑体" charset="0"/>
                <a:sym typeface="Symbol" charset="0"/>
              </a:rPr>
              <a:t> 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&gt;0}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，</a:t>
            </a:r>
            <a:r>
              <a:rPr kumimoji="0" lang="en-US" altLang="zh-CN" sz="2400" b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Q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=</a:t>
            </a:r>
            <a:r>
              <a:rPr kumimoji="0" lang="en-US" altLang="zh-CN" sz="2400" baseline="30000" dirty="0">
                <a:latin typeface="Times New Roman" charset="0"/>
                <a:ea typeface="黑体" charset="0"/>
                <a:sym typeface="Symbol" charset="0"/>
              </a:rPr>
              <a:t> </a:t>
            </a:r>
            <a:r>
              <a:rPr kumimoji="0" lang="en-US" altLang="zh-CN" sz="2400" dirty="0">
                <a:latin typeface="Times New Roman" charset="0"/>
                <a:ea typeface="黑体" charset="0"/>
              </a:rPr>
              <a:t>{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p/q</a:t>
            </a:r>
            <a:r>
              <a:rPr kumimoji="0" lang="en-US" altLang="zh-CN" sz="2400" dirty="0">
                <a:latin typeface="Times New Roman" charset="0"/>
                <a:ea typeface="黑体" charset="0"/>
                <a:sym typeface="Symbol" charset="0"/>
              </a:rPr>
              <a:t> 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p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400" b="1" dirty="0">
                <a:latin typeface="Times New Roman" charset="0"/>
                <a:ea typeface="黑体" charset="0"/>
                <a:sym typeface="Symbol" charset="0"/>
              </a:rPr>
              <a:t></a:t>
            </a:r>
            <a:r>
              <a:rPr kumimoji="0" lang="en-US" altLang="zh-CN" sz="2400" dirty="0">
                <a:latin typeface="Times New Roman" charset="0"/>
                <a:ea typeface="黑体" charset="0"/>
                <a:sym typeface="Symbol" charset="0"/>
              </a:rPr>
              <a:t> ,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q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400" b="1" dirty="0">
                <a:latin typeface="Times New Roman" charset="0"/>
                <a:ea typeface="黑体" charset="0"/>
                <a:sym typeface="Symbol" charset="0"/>
              </a:rPr>
              <a:t></a:t>
            </a:r>
            <a:r>
              <a:rPr kumimoji="0" lang="en-US" altLang="zh-CN" sz="2400" dirty="0">
                <a:latin typeface="Times New Roman" charset="0"/>
                <a:ea typeface="黑体" charset="0"/>
                <a:sym typeface="Symbol" charset="0"/>
              </a:rPr>
              <a:t>, 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q</a:t>
            </a:r>
            <a:r>
              <a:rPr kumimoji="0" lang="zh-CN" altLang="en-US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0}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，</a:t>
            </a:r>
            <a:endParaRPr kumimoji="0" lang="en-US" altLang="zh-CN" sz="2400" dirty="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pPr lvl="3">
              <a:lnSpc>
                <a:spcPct val="120000"/>
              </a:lnSpc>
              <a:spcBef>
                <a:spcPct val="40000"/>
              </a:spcBef>
            </a:pP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[a, b]={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x</a:t>
            </a:r>
            <a:r>
              <a:rPr kumimoji="0" lang="en-US" altLang="zh-CN" sz="2400" b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R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| 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axb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}</a:t>
            </a: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66A42016-EF81-CA4F-A994-FDA1783D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5</a:t>
            </a:fld>
            <a:endParaRPr lang="en-US" altLang="zh-CN" dirty="0"/>
          </a:p>
        </p:txBody>
      </p:sp>
      <p:sp>
        <p:nvSpPr>
          <p:cNvPr id="5" name="矩形标注 4">
            <a:extLst>
              <a:ext uri="{FF2B5EF4-FFF2-40B4-BE49-F238E27FC236}">
                <a16:creationId xmlns:a16="http://schemas.microsoft.com/office/drawing/2014/main" id="{692695D1-D04C-5C4C-A7E1-AC07EFFBE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1916113"/>
            <a:ext cx="3311525" cy="1728911"/>
          </a:xfrm>
          <a:prstGeom prst="wedgeRectCallout">
            <a:avLst>
              <a:gd name="adj1" fmla="val -20833"/>
              <a:gd name="adj2" fmla="val 47514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3D0EB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</a:t>
            </a:r>
            <a:r>
              <a:rPr lang="en-US" altLang="zh-CN" sz="2400" b="1" dirty="0">
                <a:solidFill>
                  <a:srgbClr val="3D0E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={0, 1, 2, 3, …}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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={…, -2, -1, 0, 1, 2, …}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R: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2" charset="2"/>
              </a:rPr>
              <a:t>实数集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2872B25F-395B-804B-AA8B-7B0497F99891}"/>
              </a:ext>
            </a:extLst>
          </p:cNvPr>
          <p:cNvSpPr/>
          <p:nvPr/>
        </p:nvSpPr>
        <p:spPr bwMode="auto">
          <a:xfrm>
            <a:off x="4831681" y="2621126"/>
            <a:ext cx="3456384" cy="27627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8313"/>
            <a:ext cx="7327900" cy="863600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集合的描述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35975" cy="1638300"/>
          </a:xfrm>
        </p:spPr>
        <p:txBody>
          <a:bodyPr/>
          <a:lstStyle/>
          <a:p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文氏图（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</a:rPr>
              <a:t>Venn diagrams 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）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</a:rPr>
              <a:t>//John Venn</a:t>
            </a:r>
          </a:p>
        </p:txBody>
      </p:sp>
      <p:grpSp>
        <p:nvGrpSpPr>
          <p:cNvPr id="23555" name="组合 24"/>
          <p:cNvGrpSpPr>
            <a:grpSpLocks/>
          </p:cNvGrpSpPr>
          <p:nvPr/>
        </p:nvGrpSpPr>
        <p:grpSpPr bwMode="auto">
          <a:xfrm>
            <a:off x="971600" y="2996952"/>
            <a:ext cx="2808287" cy="1871662"/>
            <a:chOff x="3314762" y="3744724"/>
            <a:chExt cx="2808288" cy="1871662"/>
          </a:xfrm>
        </p:grpSpPr>
        <p:sp>
          <p:nvSpPr>
            <p:cNvPr id="23556" name="Rectangle 12"/>
            <p:cNvSpPr>
              <a:spLocks noChangeArrowheads="1"/>
            </p:cNvSpPr>
            <p:nvPr/>
          </p:nvSpPr>
          <p:spPr bwMode="auto">
            <a:xfrm>
              <a:off x="3314762" y="3744724"/>
              <a:ext cx="2808288" cy="18716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3557" name="Oval 13"/>
            <p:cNvSpPr>
              <a:spLocks noChangeArrowheads="1"/>
            </p:cNvSpPr>
            <p:nvPr/>
          </p:nvSpPr>
          <p:spPr bwMode="auto">
            <a:xfrm>
              <a:off x="3963117" y="3933056"/>
              <a:ext cx="1512168" cy="1512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ea typeface="黑体" charset="0"/>
                <a:cs typeface="黑体" charset="0"/>
              </a:endParaRPr>
            </a:p>
          </p:txBody>
        </p:sp>
        <p:sp>
          <p:nvSpPr>
            <p:cNvPr id="23558" name="Text Box 14"/>
            <p:cNvSpPr txBox="1">
              <a:spLocks noChangeArrowheads="1"/>
            </p:cNvSpPr>
            <p:nvPr/>
          </p:nvSpPr>
          <p:spPr bwMode="auto">
            <a:xfrm>
              <a:off x="5691026" y="3816732"/>
              <a:ext cx="2889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b="1">
                  <a:latin typeface="Times New Roman" charset="0"/>
                  <a:cs typeface="Times New Roman" charset="0"/>
                </a:rPr>
                <a:t>U</a:t>
              </a:r>
            </a:p>
          </p:txBody>
        </p:sp>
        <p:sp>
          <p:nvSpPr>
            <p:cNvPr id="23559" name="Text Box 15"/>
            <p:cNvSpPr txBox="1">
              <a:spLocks noChangeArrowheads="1"/>
            </p:cNvSpPr>
            <p:nvPr/>
          </p:nvSpPr>
          <p:spPr bwMode="auto">
            <a:xfrm>
              <a:off x="4572000" y="4437112"/>
              <a:ext cx="5048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  <a:cs typeface="宋体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charset="0"/>
                  <a:ea typeface="宋体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zh-CN" b="1">
                  <a:latin typeface="Times New Roman" charset="0"/>
                  <a:cs typeface="Times New Roman" charset="0"/>
                </a:rPr>
                <a:t>V</a:t>
              </a:r>
            </a:p>
          </p:txBody>
        </p:sp>
        <p:grpSp>
          <p:nvGrpSpPr>
            <p:cNvPr id="23560" name="组合 11"/>
            <p:cNvGrpSpPr>
              <a:grpSpLocks/>
            </p:cNvGrpSpPr>
            <p:nvPr/>
          </p:nvGrpSpPr>
          <p:grpSpPr bwMode="auto">
            <a:xfrm>
              <a:off x="4572000" y="3933056"/>
              <a:ext cx="504057" cy="457200"/>
              <a:chOff x="4572000" y="3933056"/>
              <a:chExt cx="504057" cy="457200"/>
            </a:xfrm>
          </p:grpSpPr>
          <p:sp>
            <p:nvSpPr>
              <p:cNvPr id="23573" name="椭圆 9"/>
              <p:cNvSpPr>
                <a:spLocks noChangeArrowheads="1"/>
              </p:cNvSpPr>
              <p:nvPr/>
            </p:nvSpPr>
            <p:spPr bwMode="auto">
              <a:xfrm>
                <a:off x="4572000" y="414908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sp>
            <p:nvSpPr>
              <p:cNvPr id="23574" name="Text Box 15"/>
              <p:cNvSpPr txBox="1">
                <a:spLocks noChangeArrowheads="1"/>
              </p:cNvSpPr>
              <p:nvPr/>
            </p:nvSpPr>
            <p:spPr bwMode="auto">
              <a:xfrm>
                <a:off x="4716017" y="3933056"/>
                <a:ext cx="36004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zh-CN" b="1" i="1">
                    <a:latin typeface="Times New Roman" charset="0"/>
                    <a:cs typeface="Times New Roman" charset="0"/>
                  </a:rPr>
                  <a:t>a</a:t>
                </a:r>
              </a:p>
            </p:txBody>
          </p:sp>
        </p:grpSp>
        <p:grpSp>
          <p:nvGrpSpPr>
            <p:cNvPr id="23561" name="组合 12"/>
            <p:cNvGrpSpPr>
              <a:grpSpLocks/>
            </p:cNvGrpSpPr>
            <p:nvPr/>
          </p:nvGrpSpPr>
          <p:grpSpPr bwMode="auto">
            <a:xfrm>
              <a:off x="5004048" y="4293096"/>
              <a:ext cx="504057" cy="457200"/>
              <a:chOff x="4572000" y="3933056"/>
              <a:chExt cx="504057" cy="457200"/>
            </a:xfrm>
          </p:grpSpPr>
          <p:sp>
            <p:nvSpPr>
              <p:cNvPr id="23571" name="椭圆 13"/>
              <p:cNvSpPr>
                <a:spLocks noChangeArrowheads="1"/>
              </p:cNvSpPr>
              <p:nvPr/>
            </p:nvSpPr>
            <p:spPr bwMode="auto">
              <a:xfrm>
                <a:off x="4572000" y="414908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sp>
            <p:nvSpPr>
              <p:cNvPr id="23572" name="Text Box 15"/>
              <p:cNvSpPr txBox="1">
                <a:spLocks noChangeArrowheads="1"/>
              </p:cNvSpPr>
              <p:nvPr/>
            </p:nvSpPr>
            <p:spPr bwMode="auto">
              <a:xfrm>
                <a:off x="4716017" y="3933056"/>
                <a:ext cx="36004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zh-CN" b="1" i="1">
                    <a:latin typeface="Times New Roman" charset="0"/>
                    <a:cs typeface="Times New Roman" charset="0"/>
                  </a:rPr>
                  <a:t>e</a:t>
                </a:r>
              </a:p>
            </p:txBody>
          </p:sp>
        </p:grpSp>
        <p:grpSp>
          <p:nvGrpSpPr>
            <p:cNvPr id="23562" name="组合 15"/>
            <p:cNvGrpSpPr>
              <a:grpSpLocks/>
            </p:cNvGrpSpPr>
            <p:nvPr/>
          </p:nvGrpSpPr>
          <p:grpSpPr bwMode="auto">
            <a:xfrm>
              <a:off x="4860032" y="4797152"/>
              <a:ext cx="504057" cy="457200"/>
              <a:chOff x="4572000" y="3933056"/>
              <a:chExt cx="504057" cy="457200"/>
            </a:xfrm>
          </p:grpSpPr>
          <p:sp>
            <p:nvSpPr>
              <p:cNvPr id="23569" name="椭圆 16"/>
              <p:cNvSpPr>
                <a:spLocks noChangeArrowheads="1"/>
              </p:cNvSpPr>
              <p:nvPr/>
            </p:nvSpPr>
            <p:spPr bwMode="auto">
              <a:xfrm>
                <a:off x="4572000" y="414908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sp>
            <p:nvSpPr>
              <p:cNvPr id="23570" name="Text Box 15"/>
              <p:cNvSpPr txBox="1">
                <a:spLocks noChangeArrowheads="1"/>
              </p:cNvSpPr>
              <p:nvPr/>
            </p:nvSpPr>
            <p:spPr bwMode="auto">
              <a:xfrm>
                <a:off x="4716017" y="3933056"/>
                <a:ext cx="36004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zh-CN" b="1" i="1">
                    <a:latin typeface="Times New Roman" charset="0"/>
                    <a:cs typeface="Times New Roman" charset="0"/>
                  </a:rPr>
                  <a:t>i</a:t>
                </a:r>
              </a:p>
            </p:txBody>
          </p:sp>
        </p:grpSp>
        <p:grpSp>
          <p:nvGrpSpPr>
            <p:cNvPr id="23563" name="组合 18"/>
            <p:cNvGrpSpPr>
              <a:grpSpLocks/>
            </p:cNvGrpSpPr>
            <p:nvPr/>
          </p:nvGrpSpPr>
          <p:grpSpPr bwMode="auto">
            <a:xfrm>
              <a:off x="4283968" y="4797152"/>
              <a:ext cx="504057" cy="457200"/>
              <a:chOff x="4572000" y="3933056"/>
              <a:chExt cx="504057" cy="457200"/>
            </a:xfrm>
          </p:grpSpPr>
          <p:sp>
            <p:nvSpPr>
              <p:cNvPr id="23567" name="椭圆 19"/>
              <p:cNvSpPr>
                <a:spLocks noChangeArrowheads="1"/>
              </p:cNvSpPr>
              <p:nvPr/>
            </p:nvSpPr>
            <p:spPr bwMode="auto">
              <a:xfrm>
                <a:off x="4572000" y="414908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sp>
            <p:nvSpPr>
              <p:cNvPr id="23568" name="Text Box 15"/>
              <p:cNvSpPr txBox="1">
                <a:spLocks noChangeArrowheads="1"/>
              </p:cNvSpPr>
              <p:nvPr/>
            </p:nvSpPr>
            <p:spPr bwMode="auto">
              <a:xfrm>
                <a:off x="4716017" y="3933056"/>
                <a:ext cx="36004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zh-CN" b="1" i="1">
                    <a:latin typeface="Times New Roman" charset="0"/>
                    <a:cs typeface="Times New Roman" charset="0"/>
                  </a:rPr>
                  <a:t>o</a:t>
                </a:r>
              </a:p>
            </p:txBody>
          </p:sp>
        </p:grpSp>
        <p:grpSp>
          <p:nvGrpSpPr>
            <p:cNvPr id="23564" name="组合 21"/>
            <p:cNvGrpSpPr>
              <a:grpSpLocks/>
            </p:cNvGrpSpPr>
            <p:nvPr/>
          </p:nvGrpSpPr>
          <p:grpSpPr bwMode="auto">
            <a:xfrm>
              <a:off x="4120196" y="4293096"/>
              <a:ext cx="432048" cy="457200"/>
              <a:chOff x="4572000" y="3933056"/>
              <a:chExt cx="504057" cy="457200"/>
            </a:xfrm>
          </p:grpSpPr>
          <p:sp>
            <p:nvSpPr>
              <p:cNvPr id="23565" name="椭圆 22"/>
              <p:cNvSpPr>
                <a:spLocks noChangeArrowheads="1"/>
              </p:cNvSpPr>
              <p:nvPr/>
            </p:nvSpPr>
            <p:spPr bwMode="auto">
              <a:xfrm>
                <a:off x="4572000" y="4149080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zh-CN" altLang="en-US">
                  <a:ea typeface="黑体" charset="0"/>
                  <a:cs typeface="黑体" charset="0"/>
                </a:endParaRPr>
              </a:p>
            </p:txBody>
          </p:sp>
          <p:sp>
            <p:nvSpPr>
              <p:cNvPr id="23566" name="Text Box 15"/>
              <p:cNvSpPr txBox="1">
                <a:spLocks noChangeArrowheads="1"/>
              </p:cNvSpPr>
              <p:nvPr/>
            </p:nvSpPr>
            <p:spPr bwMode="auto">
              <a:xfrm>
                <a:off x="4716017" y="3933056"/>
                <a:ext cx="36004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  <a:cs typeface="宋体" charset="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charset="0"/>
                    <a:ea typeface="宋体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zh-CN" b="1" i="1">
                    <a:latin typeface="Times New Roman" charset="0"/>
                    <a:cs typeface="Times New Roman" charset="0"/>
                  </a:rPr>
                  <a:t>u</a:t>
                </a:r>
              </a:p>
            </p:txBody>
          </p:sp>
        </p:grpSp>
      </p:grp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2C00D750-B761-EF4D-A2EE-F4725483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6</a:t>
            </a:fld>
            <a:endParaRPr lang="en-US" altLang="zh-CN" dirty="0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45342C06-1618-0B45-BF4F-E882206B9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9014" y="2774208"/>
            <a:ext cx="2548372" cy="245663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5F91CE1-69A4-B448-A165-F958FBE881C0}"/>
              </a:ext>
            </a:extLst>
          </p:cNvPr>
          <p:cNvSpPr txBox="1"/>
          <p:nvPr/>
        </p:nvSpPr>
        <p:spPr>
          <a:xfrm>
            <a:off x="4691413" y="5446828"/>
            <a:ext cx="373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希腊字母、拉丁字母、西里尔字母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8313"/>
            <a:ext cx="7327900" cy="863600"/>
          </a:xfrm>
        </p:spPr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集合相等、子集关系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3"/>
            <a:ext cx="8435975" cy="4411662"/>
          </a:xfrm>
        </p:spPr>
        <p:txBody>
          <a:bodyPr/>
          <a:lstStyle/>
          <a:p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定义：集合</a:t>
            </a:r>
            <a:r>
              <a:rPr kumimoji="0" lang="zh-CN" altLang="en-US" sz="2800" dirty="0">
                <a:solidFill>
                  <a:srgbClr val="C00000"/>
                </a:solidFill>
                <a:latin typeface="Times New Roman" charset="0"/>
                <a:ea typeface="黑体" charset="0"/>
                <a:cs typeface="Times New Roman" charset="0"/>
              </a:rPr>
              <a:t>相等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当且仅当它们有同样的元素</a:t>
            </a:r>
            <a:endParaRPr kumimoji="0" lang="en-US" altLang="zh-CN" sz="2800" dirty="0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sz="2400" i="1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sz="2400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=</a:t>
            </a:r>
            <a:r>
              <a:rPr kumimoji="0" lang="en-US" altLang="zh-CN" sz="2400" i="1" dirty="0">
                <a:solidFill>
                  <a:srgbClr val="FF0000"/>
                </a:solidFill>
                <a:latin typeface="Times New Roman" charset="0"/>
                <a:ea typeface="宋体" charset="0"/>
                <a:cs typeface="Times New Roman" charset="0"/>
              </a:rPr>
              <a:t>B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</a:rPr>
              <a:t> 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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当且仅当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</a:rPr>
              <a:t> 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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(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Wingdings" charset="0"/>
              </a:rPr>
              <a:t> </a:t>
            </a:r>
            <a:r>
              <a:rPr kumimoji="0" lang="en-US" altLang="zh-CN" sz="2400" dirty="0">
                <a:latin typeface="Times New Roman" charset="0"/>
                <a:ea typeface="Times New Roman" charset="0"/>
                <a:cs typeface="Times New Roman" charset="0"/>
                <a:sym typeface="Wingdings" charset="0"/>
              </a:rPr>
              <a:t>↔ 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Wingdings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B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)    //</a:t>
            </a: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</a:rPr>
              <a:t>外延原则</a:t>
            </a:r>
            <a:endParaRPr kumimoji="0" lang="en-US" altLang="zh-CN" sz="2400" dirty="0">
              <a:latin typeface="Times New Roman" charset="0"/>
              <a:ea typeface="宋体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定义：集合</a:t>
            </a:r>
            <a:r>
              <a:rPr kumimoji="0" lang="en-US" altLang="zh-CN" sz="2800" i="1" dirty="0">
                <a:latin typeface="Times New Roman" charset="0"/>
                <a:ea typeface="黑体" charset="0"/>
                <a:cs typeface="Times New Roman" charset="0"/>
              </a:rPr>
              <a:t>A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称为集合</a:t>
            </a:r>
            <a:r>
              <a:rPr kumimoji="0" lang="en-US" altLang="zh-CN" sz="2800" i="1" dirty="0">
                <a:latin typeface="Times New Roman" charset="0"/>
                <a:ea typeface="黑体" charset="0"/>
                <a:cs typeface="Times New Roman" charset="0"/>
              </a:rPr>
              <a:t>B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的</a:t>
            </a:r>
            <a:r>
              <a:rPr kumimoji="0" lang="zh-CN" altLang="en-US" sz="2800" dirty="0">
                <a:solidFill>
                  <a:srgbClr val="C00000"/>
                </a:solidFill>
                <a:latin typeface="Times New Roman" charset="0"/>
                <a:ea typeface="黑体" charset="0"/>
                <a:cs typeface="Times New Roman" charset="0"/>
              </a:rPr>
              <a:t>子集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，</a:t>
            </a:r>
            <a:r>
              <a:rPr kumimoji="0" lang="en-US" altLang="zh-CN" sz="2800" dirty="0">
                <a:latin typeface="Times New Roman" charset="0"/>
                <a:ea typeface="黑体" charset="0"/>
                <a:cs typeface="Times New Roman" charset="0"/>
              </a:rPr>
              <a:t> </a:t>
            </a:r>
            <a:r>
              <a:rPr kumimoji="0" lang="zh-CN" altLang="en-US" sz="2800" dirty="0">
                <a:latin typeface="Times New Roman" charset="0"/>
                <a:ea typeface="黑体" charset="0"/>
                <a:cs typeface="Times New Roman" charset="0"/>
              </a:rPr>
              <a:t>记作</a:t>
            </a:r>
            <a:r>
              <a:rPr kumimoji="0" lang="en-US" altLang="zh-CN" sz="2800" i="1" dirty="0" err="1">
                <a:latin typeface="Times New Roman" charset="0"/>
                <a:ea typeface="黑体" charset="0"/>
                <a:cs typeface="Times New Roman" charset="0"/>
              </a:rPr>
              <a:t>A</a:t>
            </a:r>
            <a:r>
              <a:rPr kumimoji="0" lang="en-US" altLang="zh-CN" sz="28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 sz="2800" i="1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B</a:t>
            </a:r>
            <a:endParaRPr kumimoji="0" lang="en-US" altLang="zh-CN" sz="2800" i="1" dirty="0">
              <a:latin typeface="Times New Roman" charset="0"/>
              <a:ea typeface="黑体" charset="0"/>
              <a:cs typeface="Times New Roman" charset="0"/>
            </a:endParaRP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kumimoji="0" lang="zh-CN" altLang="en-US" sz="2400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</a:t>
            </a:r>
            <a:r>
              <a:rPr kumimoji="0" lang="en-US" altLang="zh-CN" sz="2400" i="1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(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 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</a:t>
            </a:r>
            <a:r>
              <a:rPr kumimoji="0" lang="en-US" altLang="zh-CN" sz="2400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</a:t>
            </a:r>
            <a:r>
              <a:rPr kumimoji="0" lang="en-US" altLang="zh-CN" sz="2400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B</a:t>
            </a:r>
            <a:r>
              <a:rPr kumimoji="0" lang="en-US" altLang="zh-CN" sz="2400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)</a:t>
            </a:r>
          </a:p>
          <a:p>
            <a:pPr lvl="1">
              <a:lnSpc>
                <a:spcPct val="120000"/>
              </a:lnSpc>
              <a:spcBef>
                <a:spcPct val="50000"/>
              </a:spcBef>
            </a:pPr>
            <a:r>
              <a:rPr kumimoji="0" lang="zh-CN" altLang="en-US" sz="2400" dirty="0">
                <a:latin typeface="Times New Roman" charset="0"/>
                <a:ea typeface="黑体" charset="0"/>
                <a:cs typeface="Times New Roman" charset="0"/>
              </a:rPr>
              <a:t>如果</a:t>
            </a:r>
            <a:r>
              <a:rPr kumimoji="0" lang="en-US" altLang="zh-CN" sz="2400" i="1" dirty="0" err="1">
                <a:latin typeface="Times New Roman" charset="0"/>
                <a:ea typeface="黑体" charset="0"/>
                <a:cs typeface="Times New Roman" charset="0"/>
              </a:rPr>
              <a:t>A</a:t>
            </a:r>
            <a:r>
              <a:rPr kumimoji="0" lang="en-US" altLang="zh-CN" sz="24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 sz="2400" i="1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B</a:t>
            </a:r>
            <a:r>
              <a:rPr kumimoji="0" lang="en-US" altLang="zh-CN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, </a:t>
            </a:r>
            <a:r>
              <a:rPr kumimoji="0" lang="zh-CN" altLang="en-US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但</a:t>
            </a:r>
            <a:r>
              <a:rPr kumimoji="0" lang="en-US" altLang="zh-CN" sz="2400" i="1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</a:t>
            </a:r>
            <a:r>
              <a:rPr kumimoji="0" lang="en-US" altLang="zh-CN" sz="2400" i="1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B</a:t>
            </a:r>
            <a:r>
              <a:rPr kumimoji="0" lang="zh-CN" altLang="en-US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，则</a:t>
            </a:r>
            <a:r>
              <a:rPr kumimoji="0" lang="en-US" altLang="zh-CN" sz="2400" i="1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</a:t>
            </a:r>
            <a:r>
              <a:rPr kumimoji="0" lang="zh-CN" altLang="en-US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是</a:t>
            </a:r>
            <a:r>
              <a:rPr kumimoji="0" lang="en-US" altLang="zh-CN" sz="2400" i="1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B</a:t>
            </a:r>
            <a:r>
              <a:rPr kumimoji="0" lang="zh-CN" altLang="en-US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的</a:t>
            </a:r>
            <a:r>
              <a:rPr kumimoji="0" lang="zh-CN" altLang="en-US" sz="2400" dirty="0">
                <a:solidFill>
                  <a:srgbClr val="C0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真子集</a:t>
            </a:r>
            <a:r>
              <a:rPr kumimoji="0" lang="zh-CN" altLang="en-US" sz="2400" dirty="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，记作</a:t>
            </a:r>
            <a:r>
              <a:rPr kumimoji="0" lang="en-US" altLang="zh-CN" i="1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</a:t>
            </a:r>
            <a:r>
              <a:rPr kumimoji="0" lang="en-US" altLang="zh-CN" i="1" dirty="0" err="1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B</a:t>
            </a:r>
            <a:endParaRPr kumimoji="0" lang="en-US" altLang="zh-CN" i="1" dirty="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>
              <a:lnSpc>
                <a:spcPct val="110000"/>
              </a:lnSpc>
              <a:spcBef>
                <a:spcPct val="40000"/>
              </a:spcBef>
            </a:pPr>
            <a:r>
              <a:rPr kumimoji="0" lang="zh-CN" altLang="en-US" dirty="0">
                <a:latin typeface="Times New Roman" charset="0"/>
                <a:ea typeface="黑体" charset="0"/>
                <a:cs typeface="Times New Roman" charset="0"/>
              </a:rPr>
              <a:t>定理：对任意集合</a:t>
            </a:r>
            <a:r>
              <a:rPr kumimoji="0" lang="en-US" altLang="zh-CN" i="1" dirty="0">
                <a:latin typeface="Times New Roman" charset="0"/>
                <a:ea typeface="黑体" charset="0"/>
                <a:cs typeface="Times New Roman" charset="0"/>
              </a:rPr>
              <a:t>A</a:t>
            </a:r>
            <a:r>
              <a:rPr kumimoji="0" lang="zh-CN" altLang="en-US" dirty="0">
                <a:latin typeface="Times New Roman" charset="0"/>
                <a:ea typeface="黑体" charset="0"/>
                <a:cs typeface="Times New Roman" charset="0"/>
              </a:rPr>
              <a:t>和</a:t>
            </a:r>
            <a:r>
              <a:rPr kumimoji="0" lang="en-US" altLang="zh-CN" i="1" dirty="0">
                <a:latin typeface="Times New Roman" charset="0"/>
                <a:ea typeface="黑体" charset="0"/>
                <a:cs typeface="Times New Roman" charset="0"/>
              </a:rPr>
              <a:t>B</a:t>
            </a:r>
            <a:r>
              <a:rPr kumimoji="0" lang="en-US" altLang="zh-CN" dirty="0">
                <a:latin typeface="Times New Roman" charset="0"/>
                <a:ea typeface="黑体" charset="0"/>
                <a:cs typeface="Times New Roman" charset="0"/>
              </a:rPr>
              <a:t>, </a:t>
            </a:r>
            <a:r>
              <a:rPr kumimoji="0" lang="en-US" altLang="zh-CN" i="1" dirty="0">
                <a:latin typeface="Times New Roman" charset="0"/>
                <a:ea typeface="黑体" charset="0"/>
                <a:cs typeface="Times New Roman" charset="0"/>
              </a:rPr>
              <a:t>A</a:t>
            </a:r>
            <a:r>
              <a:rPr kumimoji="0" lang="en-US" altLang="zh-CN" dirty="0">
                <a:latin typeface="Times New Roman" charset="0"/>
                <a:ea typeface="黑体" charset="0"/>
                <a:cs typeface="Times New Roman" charset="0"/>
              </a:rPr>
              <a:t>=</a:t>
            </a:r>
            <a:r>
              <a:rPr kumimoji="0" lang="en-US" altLang="zh-CN" i="1" dirty="0">
                <a:latin typeface="Times New Roman" charset="0"/>
                <a:ea typeface="黑体" charset="0"/>
                <a:cs typeface="Times New Roman" charset="0"/>
              </a:rPr>
              <a:t>B</a:t>
            </a:r>
            <a:r>
              <a:rPr kumimoji="0" lang="en-US" altLang="zh-CN" dirty="0">
                <a:latin typeface="Times New Roman" charset="0"/>
                <a:ea typeface="黑体" charset="0"/>
                <a:cs typeface="Times New Roman" charset="0"/>
              </a:rPr>
              <a:t> </a:t>
            </a:r>
            <a:r>
              <a:rPr kumimoji="0" lang="zh-CN" altLang="en-US" dirty="0">
                <a:latin typeface="Times New Roman" charset="0"/>
                <a:ea typeface="黑体" charset="0"/>
                <a:cs typeface="Times New Roman" charset="0"/>
              </a:rPr>
              <a:t>当且仅当</a:t>
            </a:r>
            <a:r>
              <a:rPr kumimoji="0" lang="en-US" altLang="zh-CN" dirty="0">
                <a:latin typeface="Times New Roman" charset="0"/>
                <a:ea typeface="黑体" charset="0"/>
                <a:cs typeface="Times New Roman" charset="0"/>
              </a:rPr>
              <a:t>:</a:t>
            </a:r>
          </a:p>
          <a:p>
            <a:pPr lvl="1">
              <a:lnSpc>
                <a:spcPct val="110000"/>
              </a:lnSpc>
              <a:spcBef>
                <a:spcPct val="40000"/>
              </a:spcBef>
            </a:pPr>
            <a:r>
              <a:rPr kumimoji="0" lang="en-US" altLang="zh-CN" i="1" dirty="0" err="1">
                <a:latin typeface="Times New Roman" charset="0"/>
                <a:ea typeface="宋体" charset="0"/>
                <a:cs typeface="Times New Roman" charset="0"/>
              </a:rPr>
              <a:t>A</a:t>
            </a:r>
            <a:r>
              <a:rPr kumimoji="0" lang="en-US" altLang="zh-CN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B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, </a:t>
            </a:r>
            <a:r>
              <a:rPr kumimoji="0" lang="zh-CN" altLang="en-US" dirty="0">
                <a:latin typeface="Times New Roman" charset="0"/>
                <a:ea typeface="宋体" charset="0"/>
                <a:cs typeface="宋体" charset="0"/>
                <a:sym typeface="Symbol" charset="0"/>
              </a:rPr>
              <a:t>且</a:t>
            </a:r>
            <a:r>
              <a:rPr kumimoji="0" lang="en-US" altLang="zh-CN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B</a:t>
            </a:r>
            <a:r>
              <a:rPr kumimoji="0" lang="en-US" altLang="zh-CN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</a:t>
            </a:r>
            <a:r>
              <a:rPr kumimoji="0" lang="en-US" altLang="zh-CN" i="1" dirty="0" err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dirty="0">
                <a:latin typeface="Times New Roman" charset="0"/>
                <a:ea typeface="宋体" charset="0"/>
                <a:cs typeface="Times New Roman" charset="0"/>
              </a:rPr>
              <a:t> </a:t>
            </a:r>
            <a:endParaRPr kumimoji="0" lang="en-US" altLang="zh-CN" sz="2300" dirty="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5D47717D-A7D8-C346-A158-51D1EC27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7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子集关系的一个性质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</a:rPr>
              <a:t>证明：如果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</a:rPr>
              <a:t>X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Y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且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YZ, </a:t>
            </a: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则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XZ</a:t>
            </a:r>
          </a:p>
          <a:p>
            <a:pPr>
              <a:lnSpc>
                <a:spcPct val="120000"/>
              </a:lnSpc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要证明：“</a:t>
            </a:r>
            <a:r>
              <a:rPr kumimoji="0" lang="zh-CN" altLang="en-US" sz="2800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对任意的 </a:t>
            </a:r>
            <a:r>
              <a:rPr kumimoji="0" lang="en-US" altLang="zh-CN" sz="2800" i="1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800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, </a:t>
            </a:r>
            <a:r>
              <a:rPr kumimoji="0" lang="zh-CN" altLang="en-US" sz="2800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如果 </a:t>
            </a:r>
            <a:r>
              <a:rPr kumimoji="0" lang="en-US" altLang="zh-CN" sz="2800" i="1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800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X,  </a:t>
            </a:r>
            <a:r>
              <a:rPr kumimoji="0" lang="zh-CN" altLang="en-US" sz="2800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则 </a:t>
            </a:r>
            <a:r>
              <a:rPr kumimoji="0" lang="en-US" altLang="zh-CN" sz="2800" i="1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800">
                <a:solidFill>
                  <a:srgbClr val="990000"/>
                </a:solidFill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Z</a:t>
            </a:r>
            <a:r>
              <a:rPr kumimoji="0" lang="en-US" altLang="zh-CN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”</a:t>
            </a:r>
          </a:p>
          <a:p>
            <a:pPr>
              <a:lnSpc>
                <a:spcPct val="120000"/>
              </a:lnSpc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证明：</a:t>
            </a:r>
          </a:p>
          <a:p>
            <a:pPr lvl="1">
              <a:lnSpc>
                <a:spcPct val="120000"/>
              </a:lnSpc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对任意的 </a:t>
            </a:r>
            <a:r>
              <a:rPr kumimoji="0" lang="en-US" altLang="zh-CN" sz="2400" i="1">
                <a:solidFill>
                  <a:srgbClr val="99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>
                <a:solidFill>
                  <a:srgbClr val="990000"/>
                </a:solidFill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X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根据已知的“</a:t>
            </a:r>
            <a:r>
              <a:rPr kumimoji="0" lang="en-US" altLang="zh-CN" sz="240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kumimoji="0" lang="en-US" altLang="zh-CN" sz="2400">
                <a:latin typeface="Times New Roman" charset="0"/>
                <a:ea typeface="Times New Roman" charset="0"/>
                <a:cs typeface="Times New Roman" charset="0"/>
                <a:sym typeface="Symbol" charset="0"/>
              </a:rPr>
              <a:t>Y”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，可得：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Y</a:t>
            </a:r>
          </a:p>
          <a:p>
            <a:pPr lvl="1">
              <a:lnSpc>
                <a:spcPct val="120000"/>
              </a:lnSpc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根据已知的“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</a:rPr>
              <a:t>Y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Z”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，可得：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</a:t>
            </a:r>
          </a:p>
          <a:p>
            <a:pPr lvl="1">
              <a:lnSpc>
                <a:spcPct val="120000"/>
              </a:lnSpc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所以，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 (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X  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a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Z ), 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即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XZ</a:t>
            </a:r>
          </a:p>
          <a:p>
            <a:pPr lvl="1"/>
            <a:endParaRPr kumimoji="0" lang="en-US" altLang="zh-CN">
              <a:latin typeface="Arial" charset="0"/>
              <a:ea typeface="黑体" charset="0"/>
              <a:sym typeface="Symbol" charset="0"/>
            </a:endParaRP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6060F5E4-4C26-BB4E-A223-0D20B166B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8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latin typeface="Arial" charset="0"/>
                <a:ea typeface="黑体" charset="0"/>
              </a:rPr>
              <a:t>集合的大小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有限集合及其基数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 lvl="1">
              <a:lnSpc>
                <a:spcPct val="120000"/>
              </a:lnSpc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若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S</a:t>
            </a:r>
            <a:r>
              <a:rPr kumimoji="0" lang="zh-CN" altLang="en-US" sz="2400">
                <a:solidFill>
                  <a:srgbClr val="FF0000"/>
                </a:solidFill>
                <a:latin typeface="Times New Roman" charset="0"/>
                <a:ea typeface="宋体" charset="0"/>
                <a:cs typeface="宋体" charset="0"/>
                <a:sym typeface="Symbol" charset="0"/>
              </a:rPr>
              <a:t>恰有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n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个不同的元素，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n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是自然数，就说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S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是有限集合，而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n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是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S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的基数，记作</a:t>
            </a:r>
            <a:r>
              <a:rPr kumimoji="0" lang="en-US" altLang="zh-CN" sz="2400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|S|=</a:t>
            </a:r>
            <a:r>
              <a:rPr kumimoji="0" lang="en-US" altLang="zh-CN" sz="2400" i="1">
                <a:latin typeface="Times New Roman" charset="0"/>
                <a:ea typeface="宋体" charset="0"/>
                <a:cs typeface="Times New Roman" charset="0"/>
                <a:sym typeface="Symbol" charset="0"/>
              </a:rPr>
              <a:t>n</a:t>
            </a: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。</a:t>
            </a:r>
            <a:endParaRPr kumimoji="0" lang="en-US" altLang="zh-CN" sz="240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pPr>
              <a:lnSpc>
                <a:spcPct val="120000"/>
              </a:lnSpc>
            </a:pPr>
            <a:r>
              <a:rPr kumimoji="0" lang="zh-CN" altLang="en-US" sz="2800">
                <a:latin typeface="Times New Roman" charset="0"/>
                <a:ea typeface="黑体" charset="0"/>
                <a:cs typeface="Times New Roman" charset="0"/>
                <a:sym typeface="Symbol" charset="0"/>
              </a:rPr>
              <a:t>无限集合</a:t>
            </a:r>
            <a:endParaRPr kumimoji="0" lang="en-US" altLang="zh-CN" sz="2800">
              <a:latin typeface="Times New Roman" charset="0"/>
              <a:ea typeface="黑体" charset="0"/>
              <a:cs typeface="Times New Roman" charset="0"/>
              <a:sym typeface="Symbol" charset="0"/>
            </a:endParaRPr>
          </a:p>
          <a:p>
            <a:pPr lvl="1">
              <a:lnSpc>
                <a:spcPct val="120000"/>
              </a:lnSpc>
            </a:pPr>
            <a:r>
              <a:rPr kumimoji="0" lang="zh-CN" altLang="en-US" sz="2400">
                <a:latin typeface="Times New Roman" charset="0"/>
                <a:ea typeface="宋体" charset="0"/>
                <a:cs typeface="宋体" charset="0"/>
                <a:sym typeface="Symbol" charset="0"/>
              </a:rPr>
              <a:t>如果一个集合不是有限的，就说它是无限的。 </a:t>
            </a:r>
            <a:endParaRPr kumimoji="0" lang="en-US" altLang="zh-CN" sz="2400">
              <a:latin typeface="Times New Roman" charset="0"/>
              <a:ea typeface="宋体" charset="0"/>
              <a:cs typeface="Times New Roman" charset="0"/>
              <a:sym typeface="Symbol" charset="0"/>
            </a:endParaRPr>
          </a:p>
          <a:p>
            <a:pPr lvl="1"/>
            <a:endParaRPr kumimoji="0" lang="en-US" altLang="zh-CN">
              <a:latin typeface="Arial" charset="0"/>
              <a:ea typeface="黑体" charset="0"/>
              <a:sym typeface="Symbol" charset="0"/>
            </a:endParaRPr>
          </a:p>
        </p:txBody>
      </p:sp>
      <p:sp>
        <p:nvSpPr>
          <p:cNvPr id="2" name="幻灯片编号占位符 1">
            <a:extLst>
              <a:ext uri="{FF2B5EF4-FFF2-40B4-BE49-F238E27FC236}">
                <a16:creationId xmlns:a16="http://schemas.microsoft.com/office/drawing/2014/main" id="{5DAC3004-6D8F-6648-83FD-C3785B12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4DF9C-E416-8B40-AABE-C360C12008D9}" type="slidenum">
              <a:rPr lang="en-US" altLang="zh-CN" smtClean="0"/>
              <a:pPr>
                <a:defRPr/>
              </a:pPr>
              <a:t>9</a:t>
            </a:fld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 证明方法.pptx</Template>
  <TotalTime>10100</TotalTime>
  <Words>3005</Words>
  <Application>Microsoft Macintosh PowerPoint</Application>
  <PresentationFormat>全屏显示(4:3)</PresentationFormat>
  <Paragraphs>446</Paragraphs>
  <Slides>42</Slides>
  <Notes>33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42</vt:i4>
      </vt:variant>
    </vt:vector>
  </HeadingPairs>
  <TitlesOfParts>
    <vt:vector size="52" baseType="lpstr">
      <vt:lpstr>黑体</vt:lpstr>
      <vt:lpstr>宋体</vt:lpstr>
      <vt:lpstr>Arial</vt:lpstr>
      <vt:lpstr>Cambria Math</vt:lpstr>
      <vt:lpstr>Symbol</vt:lpstr>
      <vt:lpstr>Times New Roman</vt:lpstr>
      <vt:lpstr>Wingdings</vt:lpstr>
      <vt:lpstr>Network</vt:lpstr>
      <vt:lpstr>Paint.Picture</vt:lpstr>
      <vt:lpstr>BMP 图象</vt:lpstr>
      <vt:lpstr>集合及其运算</vt:lpstr>
      <vt:lpstr>回顾</vt:lpstr>
      <vt:lpstr>提要</vt:lpstr>
      <vt:lpstr>集合的定义</vt:lpstr>
      <vt:lpstr>集合的描述</vt:lpstr>
      <vt:lpstr>集合的描述</vt:lpstr>
      <vt:lpstr>集合相等、子集关系</vt:lpstr>
      <vt:lpstr>子集关系的一个性质</vt:lpstr>
      <vt:lpstr>集合的大小</vt:lpstr>
      <vt:lpstr>空集</vt:lpstr>
      <vt:lpstr>关于空集的讨论</vt:lpstr>
      <vt:lpstr>幂集</vt:lpstr>
      <vt:lpstr>有限集合的所有子集</vt:lpstr>
      <vt:lpstr>集合运算的定义</vt:lpstr>
      <vt:lpstr>相对补（差）</vt:lpstr>
      <vt:lpstr>对称差</vt:lpstr>
      <vt:lpstr>广义并和广义交</vt:lpstr>
      <vt:lpstr>运算的重要性质</vt:lpstr>
      <vt:lpstr>集合与谓词逻辑</vt:lpstr>
      <vt:lpstr>小练习</vt:lpstr>
      <vt:lpstr>笛卡尔乘积</vt:lpstr>
      <vt:lpstr>集合相关命题的基本证明方式</vt:lpstr>
      <vt:lpstr>基本证明方式</vt:lpstr>
      <vt:lpstr>基本证明方式</vt:lpstr>
      <vt:lpstr>基本证明方式</vt:lpstr>
      <vt:lpstr>集合恒等式（1）</vt:lpstr>
      <vt:lpstr>集合恒等式（2）</vt:lpstr>
      <vt:lpstr>基本证明方式</vt:lpstr>
      <vt:lpstr>文氏图的更多例子</vt:lpstr>
      <vt:lpstr>文氏图与数学证明</vt:lpstr>
      <vt:lpstr>集合悖论</vt:lpstr>
      <vt:lpstr>重新考察广义交</vt:lpstr>
      <vt:lpstr>重新考察广义交</vt:lpstr>
      <vt:lpstr>试证明：</vt:lpstr>
      <vt:lpstr>空集的广义交不是一个集合</vt:lpstr>
      <vt:lpstr>公理集合论（Axiomatic set theory）</vt:lpstr>
      <vt:lpstr>Zermelo–Fraenkel set theory with the axiom of choice</vt:lpstr>
      <vt:lpstr>ZFC公理</vt:lpstr>
      <vt:lpstr>ZFC公理</vt:lpstr>
      <vt:lpstr>ZFC公理</vt:lpstr>
      <vt:lpstr>ZFC公理</vt:lpstr>
      <vt:lpstr>Q&amp;A</vt:lpstr>
    </vt:vector>
  </TitlesOfParts>
  <Company>Nanjing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集合的运算</dc:title>
  <dc:creator>CHEN DAOXU</dc:creator>
  <cp:lastModifiedBy>Ma Xiaoxing</cp:lastModifiedBy>
  <cp:revision>116</cp:revision>
  <dcterms:created xsi:type="dcterms:W3CDTF">2001-02-08T13:36:53Z</dcterms:created>
  <dcterms:modified xsi:type="dcterms:W3CDTF">2022-11-02T00:05:58Z</dcterms:modified>
</cp:coreProperties>
</file>