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5" r:id="rId3"/>
    <p:sldId id="301" r:id="rId4"/>
    <p:sldId id="323" r:id="rId5"/>
    <p:sldId id="324" r:id="rId6"/>
    <p:sldId id="281" r:id="rId7"/>
    <p:sldId id="280" r:id="rId8"/>
    <p:sldId id="277" r:id="rId9"/>
    <p:sldId id="276" r:id="rId10"/>
    <p:sldId id="283" r:id="rId11"/>
    <p:sldId id="322" r:id="rId12"/>
    <p:sldId id="284" r:id="rId13"/>
    <p:sldId id="326" r:id="rId14"/>
    <p:sldId id="273" r:id="rId15"/>
    <p:sldId id="282" r:id="rId16"/>
    <p:sldId id="264" r:id="rId17"/>
    <p:sldId id="261" r:id="rId18"/>
    <p:sldId id="262" r:id="rId19"/>
    <p:sldId id="265" r:id="rId20"/>
    <p:sldId id="263" r:id="rId21"/>
    <p:sldId id="267" r:id="rId22"/>
    <p:sldId id="266" r:id="rId23"/>
    <p:sldId id="271" r:id="rId24"/>
    <p:sldId id="260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76" y="72"/>
      </p:cViewPr>
      <p:guideLst>
        <p:guide orient="horz" pos="2194"/>
        <p:guide pos="382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10772-3C9A-4AF9-95BE-1BBE926D4D1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0958-AAAA-41DD-B19D-9287FA6756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10772-3C9A-4AF9-95BE-1BBE926D4D1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0958-AAAA-41DD-B19D-9287FA6756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10772-3C9A-4AF9-95BE-1BBE926D4D1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0958-AAAA-41DD-B19D-9287FA6756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10772-3C9A-4AF9-95BE-1BBE926D4D1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0958-AAAA-41DD-B19D-9287FA6756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10772-3C9A-4AF9-95BE-1BBE926D4D1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0958-AAAA-41DD-B19D-9287FA6756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10772-3C9A-4AF9-95BE-1BBE926D4D1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0958-AAAA-41DD-B19D-9287FA6756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10772-3C9A-4AF9-95BE-1BBE926D4D1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0958-AAAA-41DD-B19D-9287FA6756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10772-3C9A-4AF9-95BE-1BBE926D4D1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0958-AAAA-41DD-B19D-9287FA6756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10772-3C9A-4AF9-95BE-1BBE926D4D1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0958-AAAA-41DD-B19D-9287FA6756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10772-3C9A-4AF9-95BE-1BBE926D4D1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0958-AAAA-41DD-B19D-9287FA6756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10772-3C9A-4AF9-95BE-1BBE926D4D1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0958-AAAA-41DD-B19D-9287FA6756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10772-3C9A-4AF9-95BE-1BBE926D4D1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40958-AAAA-41DD-B19D-9287FA6756C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92" y="176578"/>
            <a:ext cx="3002180" cy="74311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1" name="内容占位符 2"/>
              <p:cNvSpPr txBox="1"/>
              <p:nvPr/>
            </p:nvSpPr>
            <p:spPr bwMode="auto">
              <a:xfrm>
                <a:off x="2992120" y="2933065"/>
                <a:ext cx="6147435" cy="8248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1pPr>
                <a:lvl2pPr marL="692150" indent="-34798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2pPr>
                <a:lvl3pPr marL="987425" indent="-294005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3pPr>
                <a:lvl4pPr marL="1281430" indent="-2921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4pPr>
                <a:lvl5pPr marL="1598930" indent="-31623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5pPr>
                <a:lvl6pPr marL="2056130" indent="-31623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6pPr>
                <a:lvl7pPr marL="2513330" indent="-31623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7pPr>
                <a:lvl8pPr marL="2970530" indent="-31623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8pPr>
                <a:lvl9pPr marL="3427730" indent="-31623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9pPr>
              </a:lstStyle>
              <a:p>
                <a:pPr marL="344170" lvl="1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+mn-ea"/>
                      </a:rPr>
                      <m:t>{¬, </m:t>
                    </m:r>
                    <m:r>
                      <a:rPr lang="en-US" altLang="zh-CN" sz="2400" i="1" dirty="0" smtClean="0"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+mn-ea"/>
                      </a:rPr>
                      <m:t>∧,</m:t>
                    </m:r>
                    <m:r>
                      <a:rPr lang="en-US" altLang="zh-CN" sz="2400" b="0" i="1" dirty="0" smtClean="0"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+mn-ea"/>
                      </a:rPr>
                      <m:t>∨, </m:t>
                    </m:r>
                    <m:r>
                      <a:rPr lang="zh-CN" altLang="en-US" sz="2400" i="1" dirty="0" smtClean="0"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+mn-ea"/>
                      </a:rPr>
                      <m:t>→</m:t>
                    </m:r>
                    <m:r>
                      <a:rPr lang="en-US" altLang="zh-CN" sz="2400" i="1" dirty="0" smtClean="0"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+mn-ea"/>
                      </a:rPr>
                      <m:t>,</m:t>
                    </m:r>
                    <m:r>
                      <a:rPr lang="zh-CN" altLang="en-US" sz="2400" i="1" dirty="0" smtClean="0"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+mn-ea"/>
                      </a:rPr>
                      <m:t>↔</m:t>
                    </m:r>
                    <m:r>
                      <a:rPr lang="en-US" altLang="zh-CN" sz="2400" i="1" dirty="0" smtClean="0"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+mn-ea"/>
                      </a:rPr>
                      <m:t>}</m:t>
                    </m:r>
                  </m:oMath>
                </a14:m>
                <a:r>
                  <a:rPr lang="en-US" altLang="zh-CN" sz="2400" b="1"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sym typeface="+mn-ea"/>
                  </a:rPr>
                  <a:t>够用吗,是否有冗余?</a:t>
                </a:r>
                <a:endParaRPr lang="en-US" altLang="zh-CN" sz="2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21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92120" y="2933065"/>
                <a:ext cx="6147435" cy="8248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92" y="176578"/>
            <a:ext cx="3002180" cy="74311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1" name="内容占位符 2"/>
              <p:cNvSpPr txBox="1"/>
              <p:nvPr/>
            </p:nvSpPr>
            <p:spPr bwMode="auto">
              <a:xfrm>
                <a:off x="218440" y="1329055"/>
                <a:ext cx="9530715" cy="701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1pPr>
                <a:lvl2pPr marL="692150" indent="-34798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2pPr>
                <a:lvl3pPr marL="987425" indent="-294005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3pPr>
                <a:lvl4pPr marL="1281430" indent="-2921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4pPr>
                <a:lvl5pPr marL="1598930" indent="-31623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5pPr>
                <a:lvl6pPr marL="2056130" indent="-31623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6pPr>
                <a:lvl7pPr marL="2513330" indent="-31623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7pPr>
                <a:lvl8pPr marL="2970530" indent="-31623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8pPr>
                <a:lvl9pPr marL="3427730" indent="-31623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9pPr>
              </a:lstStyle>
              <a:p>
                <a:pPr lvl="1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+mn-ea"/>
                      </a:rPr>
                      <m:t>{¬</m:t>
                    </m:r>
                  </m:oMath>
                </a14:m>
                <a:r>
                  <a:rPr lang="zh-CN" altLang="en-US" sz="2400" dirty="0" smtClean="0"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n-ea"/>
                    <a:ea typeface="+mn-ea"/>
                    <a:sym typeface="+mn-ea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+mn-ea"/>
                      </a:rPr>
                      <m:t>∧</m:t>
                    </m:r>
                  </m:oMath>
                </a14:m>
                <a:r>
                  <a:rPr lang="zh-CN" altLang="en-US" sz="2400" dirty="0" smtClean="0"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n-ea"/>
                    <a:ea typeface="+mn-ea"/>
                    <a:sym typeface="+mn-ea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+mn-ea"/>
                      </a:rPr>
                      <m:t>∨</m:t>
                    </m:r>
                  </m:oMath>
                </a14:m>
                <a:r>
                  <a:rPr lang="zh-CN" altLang="en-US" sz="2400" dirty="0" smtClean="0"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n-ea"/>
                    <a:ea typeface="+mn-ea"/>
                    <a:sym typeface="+mn-ea"/>
                  </a:rPr>
                  <a:t>，</a:t>
                </a:r>
                <a14:m>
                  <m:oMath xmlns:m="http://schemas.openxmlformats.org/officeDocument/2006/math">
                    <m:r>
                      <a:rPr lang="zh-CN" altLang="en-US" sz="2400" i="1" dirty="0" smtClean="0"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+mn-ea"/>
                      </a:rPr>
                      <m:t>→</m:t>
                    </m:r>
                  </m:oMath>
                </a14:m>
                <a:r>
                  <a:rPr lang="zh-CN" altLang="en-US" sz="2400" dirty="0" smtClean="0"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n-ea"/>
                    <a:ea typeface="+mn-ea"/>
                    <a:sym typeface="+mn-ea"/>
                  </a:rPr>
                  <a:t>，</a:t>
                </a:r>
                <a14:m>
                  <m:oMath xmlns:m="http://schemas.openxmlformats.org/officeDocument/2006/math">
                    <m:r>
                      <a:rPr lang="zh-CN" altLang="en-US" sz="2400" i="1" dirty="0" smtClean="0"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+mn-ea"/>
                      </a:rPr>
                      <m:t>↔</m:t>
                    </m:r>
                    <m:r>
                      <a:rPr lang="en-US" altLang="zh-CN" sz="2400" i="1" dirty="0" smtClean="0"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+mn-ea"/>
                      </a:rPr>
                      <m:t>} </m:t>
                    </m:r>
                  </m:oMath>
                </a14:m>
                <a:r>
                  <a:rPr lang="en-US" altLang="zh-CN" sz="2400" b="1" dirty="0" smtClean="0"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n-ea"/>
                    <a:ea typeface="+mn-ea"/>
                    <a:sym typeface="+mn-ea"/>
                  </a:rPr>
                  <a:t>是功能完备的</a:t>
                </a:r>
                <a:endParaRPr lang="en-US" altLang="zh-CN" sz="2400" b="1" dirty="0" smtClean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ea"/>
                  <a:ea typeface="+mn-ea"/>
                  <a:sym typeface="+mn-ea"/>
                </a:endParaRPr>
              </a:p>
              <a:p>
                <a:pPr lvl="1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+mn-ea"/>
                      </a:rPr>
                      <m:t>{¬</m:t>
                    </m:r>
                  </m:oMath>
                </a14:m>
                <a:r>
                  <a:rPr lang="zh-CN" altLang="en-US" sz="2400" dirty="0" smtClean="0"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n-ea"/>
                    <a:ea typeface="+mn-ea"/>
                    <a:sym typeface="+mn-ea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+mn-ea"/>
                      </a:rPr>
                      <m:t>∧</m:t>
                    </m:r>
                  </m:oMath>
                </a14:m>
                <a:r>
                  <a:rPr lang="zh-CN" altLang="en-US" sz="2400" dirty="0" smtClean="0"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n-ea"/>
                    <a:ea typeface="+mn-ea"/>
                    <a:sym typeface="+mn-ea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+mn-ea"/>
                      </a:rPr>
                      <m:t>∨</m:t>
                    </m:r>
                    <m:r>
                      <a:rPr lang="en-US" altLang="zh-CN" sz="2400" i="1" dirty="0" smtClean="0"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+mn-ea"/>
                      </a:rPr>
                      <m:t>} </m:t>
                    </m:r>
                  </m:oMath>
                </a14:m>
                <a:r>
                  <a:rPr lang="en-US" altLang="zh-CN" sz="2400" b="1" dirty="0" smtClean="0"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n-ea"/>
                    <a:ea typeface="+mn-ea"/>
                    <a:sym typeface="+mn-ea"/>
                  </a:rPr>
                  <a:t>是功能完备的</a:t>
                </a:r>
                <a:endParaRPr lang="en-US" altLang="zh-CN" sz="2400" b="1" dirty="0" smtClean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ea"/>
                  <a:ea typeface="+mn-ea"/>
                  <a:sym typeface="+mn-ea"/>
                </a:endParaRPr>
              </a:p>
              <a:p>
                <a:pPr marL="344170" lvl="1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endParaRPr lang="en-US" sz="2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sym typeface="+mn-ea"/>
                </a:endParaRPr>
              </a:p>
              <a:p>
                <a:pPr marL="344170" lvl="1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endParaRPr lang="en-US" altLang="zh-CN" sz="2400" b="1" dirty="0" smtClean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+mn-ea"/>
                  <a:sym typeface="+mn-ea"/>
                </a:endParaRPr>
              </a:p>
            </p:txBody>
          </p:sp>
        </mc:Choice>
        <mc:Fallback>
          <p:sp>
            <p:nvSpPr>
              <p:cNvPr id="21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8440" y="1329055"/>
                <a:ext cx="9530715" cy="701675"/>
              </a:xfrm>
              <a:prstGeom prst="rect">
                <a:avLst/>
              </a:prstGeom>
              <a:blipFill rotWithShape="1">
                <a:blip r:embed="rId2"/>
                <a:stretch>
                  <a:fillRect b="-1801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文本框 16"/>
          <p:cNvSpPr txBox="1"/>
          <p:nvPr/>
        </p:nvSpPr>
        <p:spPr>
          <a:xfrm>
            <a:off x="897890" y="3094355"/>
            <a:ext cx="9488170" cy="9531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pPr>
              <a:spcBef>
                <a:spcPct val="50000"/>
              </a:spcBef>
              <a:buClrTx/>
              <a:buSzTx/>
              <a:buNone/>
            </a:pPr>
            <a:r>
              <a:rPr kumimoji="1" lang="en-US" sz="2800" b="1" dirty="0" smtClean="0">
                <a:latin typeface="Times New Roman" panose="02020603050405020304" pitchFamily="18" charset="0"/>
                <a:sym typeface="+mn-ea"/>
              </a:rPr>
              <a:t>一个联结词集中,如某个联结词可以用其他联结词来定义,则这个联结词称为冗余联结词</a:t>
            </a:r>
            <a:endParaRPr kumimoji="1" lang="en-US" sz="2800" b="1" dirty="0" smtClean="0">
              <a:latin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92" y="176578"/>
            <a:ext cx="3002180" cy="74311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1" name="内容占位符 2"/>
              <p:cNvSpPr txBox="1"/>
              <p:nvPr/>
            </p:nvSpPr>
            <p:spPr bwMode="auto">
              <a:xfrm>
                <a:off x="218440" y="1329055"/>
                <a:ext cx="9530715" cy="701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1pPr>
                <a:lvl2pPr marL="692150" indent="-34798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2pPr>
                <a:lvl3pPr marL="987425" indent="-294005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3pPr>
                <a:lvl4pPr marL="1281430" indent="-2921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4pPr>
                <a:lvl5pPr marL="1598930" indent="-31623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5pPr>
                <a:lvl6pPr marL="2056130" indent="-31623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6pPr>
                <a:lvl7pPr marL="2513330" indent="-31623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7pPr>
                <a:lvl8pPr marL="2970530" indent="-31623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8pPr>
                <a:lvl9pPr marL="3427730" indent="-31623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9pPr>
              </a:lstStyle>
              <a:p>
                <a:pPr lvl="1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+mn-ea"/>
                      </a:rPr>
                      <m:t>{¬</m:t>
                    </m:r>
                  </m:oMath>
                </a14:m>
                <a:r>
                  <a:rPr lang="zh-CN" altLang="en-US" sz="2400" dirty="0" smtClean="0"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n-ea"/>
                    <a:ea typeface="+mn-ea"/>
                    <a:sym typeface="+mn-ea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+mn-ea"/>
                      </a:rPr>
                      <m:t>∧</m:t>
                    </m:r>
                  </m:oMath>
                </a14:m>
                <a:r>
                  <a:rPr lang="zh-CN" altLang="en-US" sz="2400" dirty="0" smtClean="0"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n-ea"/>
                    <a:ea typeface="+mn-ea"/>
                    <a:sym typeface="+mn-ea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+mn-ea"/>
                      </a:rPr>
                      <m:t>∨</m:t>
                    </m:r>
                  </m:oMath>
                </a14:m>
                <a:r>
                  <a:rPr lang="zh-CN" altLang="en-US" sz="2400" dirty="0" smtClean="0"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n-ea"/>
                    <a:ea typeface="+mn-ea"/>
                    <a:sym typeface="+mn-ea"/>
                  </a:rPr>
                  <a:t>，</a:t>
                </a:r>
                <a14:m>
                  <m:oMath xmlns:m="http://schemas.openxmlformats.org/officeDocument/2006/math">
                    <m:r>
                      <a:rPr lang="zh-CN" altLang="en-US" sz="2400" i="1" dirty="0" smtClean="0"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+mn-ea"/>
                      </a:rPr>
                      <m:t>→</m:t>
                    </m:r>
                    <m:r>
                      <a:rPr lang="en-US" altLang="zh-CN" sz="2400" i="1" dirty="0" smtClean="0"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+mn-ea"/>
                      </a:rPr>
                      <m:t>} </m:t>
                    </m:r>
                  </m:oMath>
                </a14:m>
                <a:r>
                  <a:rPr lang="en-US" altLang="zh-CN" sz="2400" b="1" dirty="0" smtClean="0"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n-ea"/>
                    <a:ea typeface="+mn-ea"/>
                    <a:sym typeface="+mn-ea"/>
                  </a:rPr>
                  <a:t>是功能完备的</a:t>
                </a:r>
                <a:endParaRPr lang="en-US" sz="2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sym typeface="+mn-ea"/>
                </a:endParaRPr>
              </a:p>
              <a:p>
                <a:pPr marL="344170" lvl="1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endParaRPr lang="en-US" altLang="zh-CN" sz="2400" b="1" dirty="0" smtClean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+mn-ea"/>
                  <a:sym typeface="+mn-ea"/>
                </a:endParaRPr>
              </a:p>
            </p:txBody>
          </p:sp>
        </mc:Choice>
        <mc:Fallback>
          <p:sp>
            <p:nvSpPr>
              <p:cNvPr id="21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8440" y="1329055"/>
                <a:ext cx="9530715" cy="701675"/>
              </a:xfrm>
              <a:prstGeom prst="rect">
                <a:avLst/>
              </a:prstGeom>
              <a:blipFill rotWithShape="1">
                <a:blip r:embed="rId2"/>
                <a:stretch>
                  <a:fillRect b="-3248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文本框 16"/>
          <p:cNvSpPr txBox="1"/>
          <p:nvPr/>
        </p:nvSpPr>
        <p:spPr>
          <a:xfrm>
            <a:off x="1351915" y="2603500"/>
            <a:ext cx="9488170" cy="9531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pPr>
              <a:spcBef>
                <a:spcPct val="50000"/>
              </a:spcBef>
              <a:buClrTx/>
              <a:buSzTx/>
              <a:buNone/>
            </a:pPr>
            <a:r>
              <a:rPr kumimoji="1" lang="en-US" sz="2800" b="1" dirty="0" smtClean="0">
                <a:latin typeface="Times New Roman" panose="02020603050405020304" pitchFamily="18" charset="0"/>
                <a:sym typeface="+mn-ea"/>
              </a:rPr>
              <a:t>去掉一个功能完备集中的冗余联结词,得到的仍是功能完备集</a:t>
            </a:r>
            <a:endParaRPr kumimoji="1" lang="en-US" sz="2800" b="1" dirty="0" smtClean="0"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6989445" y="4991735"/>
            <a:ext cx="41948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kumimoji="1" lang="en-US" sz="20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sym typeface="+mn-ea"/>
              </a:rPr>
              <a:t>那考虑使用其他的联结词的情况呢?</a:t>
            </a:r>
            <a:endParaRPr kumimoji="1" lang="en-US" sz="2000" b="1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92" y="176578"/>
            <a:ext cx="3002180" cy="743114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1040130" y="1384300"/>
            <a:ext cx="1960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28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二元联结词</a:t>
            </a:r>
            <a:endParaRPr 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 descr="Screenshot_20230403_1259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1125" y="554355"/>
            <a:ext cx="7620000" cy="6229350"/>
          </a:xfrm>
          <a:prstGeom prst="rect">
            <a:avLst/>
          </a:prstGeom>
        </p:spPr>
      </p:pic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6267450" y="919480"/>
            <a:ext cx="1795780" cy="4191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b="1">
              <a:solidFill>
                <a:srgbClr val="FF0000"/>
              </a:solidFill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136640" y="3273425"/>
            <a:ext cx="1795780" cy="4191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b="1">
              <a:solidFill>
                <a:srgbClr val="FF0000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994650" y="5553710"/>
            <a:ext cx="1795780" cy="4191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b="1">
              <a:solidFill>
                <a:srgbClr val="FF0000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0396220" y="5134610"/>
            <a:ext cx="691515" cy="4191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b="1">
              <a:solidFill>
                <a:srgbClr val="FF0000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0299065" y="4413250"/>
            <a:ext cx="612140" cy="4191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b="1">
              <a:solidFill>
                <a:srgbClr val="FF0000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7198360" y="3994150"/>
            <a:ext cx="1795780" cy="4191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627797"/>
                <a:ext cx="10515600" cy="5827594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3200" dirty="0" smtClean="0"/>
                  <a:t>探索：</a:t>
                </a:r>
                <a:r>
                  <a:rPr lang="zh-CN" altLang="en-US" sz="3200" b="1" dirty="0" smtClean="0"/>
                  <a:t>能否只使用一个逻辑运算符号（可以自定义二元运算）构建出全部的命题？（不限制使用次数）</a:t>
                </a:r>
                <a:br>
                  <a:rPr lang="en-US" altLang="zh-CN" sz="3200" dirty="0" smtClean="0"/>
                </a:br>
                <a:r>
                  <a:rPr lang="zh-CN" altLang="en-US" sz="3200" dirty="0" smtClean="0"/>
                  <a:t>定义逻辑运算符</a:t>
                </a:r>
                <a:r>
                  <a:rPr lang="en-US" altLang="zh-CN" sz="3200" dirty="0" smtClean="0"/>
                  <a:t>#</a:t>
                </a:r>
                <a:r>
                  <a:rPr lang="zh-CN" altLang="en-US" sz="3200" dirty="0" smtClean="0"/>
                  <a:t>：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=¬</m:t>
                    </m:r>
                    <m:d>
                      <m:d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zh-CN" altLang="en-US" sz="3200" dirty="0" smtClean="0"/>
                  <a:t>，判断</a:t>
                </a:r>
                <a:r>
                  <a:rPr lang="en-US" altLang="zh-CN" sz="3200" dirty="0" smtClean="0"/>
                  <a:t>#</a:t>
                </a:r>
                <a:r>
                  <a:rPr lang="zh-CN" altLang="en-US" sz="3200" dirty="0" smtClean="0"/>
                  <a:t>是否符合要求</a:t>
                </a:r>
                <a:br>
                  <a:rPr lang="en-US" altLang="zh-CN" sz="3200" dirty="0" smtClean="0"/>
                </a:br>
                <a:br>
                  <a:rPr lang="en-US" altLang="zh-CN" sz="3200" dirty="0" smtClean="0"/>
                </a:br>
                <a:br>
                  <a:rPr lang="en-US" altLang="zh-CN" sz="3200" dirty="0" smtClean="0"/>
                </a:br>
                <a:endParaRPr lang="en-US" altLang="zh-CN" sz="3200" dirty="0" smtClean="0"/>
              </a:p>
            </p:txBody>
          </p:sp>
        </mc:Choice>
        <mc:Fallback>
          <p:sp>
            <p:nvSpPr>
              <p:cNvPr id="2" name="标题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627797"/>
                <a:ext cx="10515600" cy="5827594"/>
              </a:xfrm>
              <a:blipFill rotWithShape="1">
                <a:blip r:embed="rId1"/>
                <a:stretch>
                  <a:fillRect t="-7" b="1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92" y="176578"/>
            <a:ext cx="3002180" cy="74311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627797"/>
                <a:ext cx="10515600" cy="5827594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3200" dirty="0" smtClean="0"/>
                  <a:t>探索：</a:t>
                </a:r>
                <a:r>
                  <a:rPr lang="zh-CN" altLang="en-US" sz="3200" b="1" dirty="0" smtClean="0"/>
                  <a:t>能否只使用一个逻辑运算符号（可以自定义二元运算）构建出全部的命题？（不限制使用次数）</a:t>
                </a:r>
                <a:br>
                  <a:rPr lang="en-US" altLang="zh-CN" sz="3200" dirty="0" smtClean="0"/>
                </a:br>
                <a:r>
                  <a:rPr lang="zh-CN" altLang="en-US" sz="3200" dirty="0" smtClean="0"/>
                  <a:t>定义逻辑运算符</a:t>
                </a:r>
                <a:r>
                  <a:rPr lang="en-US" altLang="zh-CN" sz="3200" dirty="0" smtClean="0"/>
                  <a:t>#</a:t>
                </a:r>
                <a:r>
                  <a:rPr lang="zh-CN" altLang="en-US" sz="3200" dirty="0" smtClean="0"/>
                  <a:t>：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=¬</m:t>
                    </m:r>
                    <m:d>
                      <m:d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zh-CN" altLang="en-US" sz="3200" dirty="0" smtClean="0"/>
                  <a:t>，判断</a:t>
                </a:r>
                <a:r>
                  <a:rPr lang="en-US" altLang="zh-CN" sz="3200" dirty="0" smtClean="0"/>
                  <a:t>#</a:t>
                </a:r>
                <a:r>
                  <a:rPr lang="zh-CN" altLang="en-US" sz="3200" dirty="0" smtClean="0"/>
                  <a:t>是否符合要求</a:t>
                </a:r>
                <a:br>
                  <a:rPr lang="en-US" altLang="zh-CN" sz="3200" dirty="0" smtClean="0"/>
                </a:br>
                <a:r>
                  <a:rPr lang="en-US" altLang="zh-CN" sz="3200" dirty="0" smtClean="0"/>
                  <a:t>1. </a:t>
                </a:r>
                <a:r>
                  <a:rPr lang="zh-CN" altLang="en-US" sz="3200" dirty="0" smtClean="0"/>
                  <a:t>验证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=¬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zh-CN" altLang="en-US" sz="3200" dirty="0" smtClean="0"/>
                  <a:t>。</a:t>
                </a:r>
                <a:br>
                  <a:rPr lang="en-US" altLang="zh-CN" sz="3200" dirty="0" smtClean="0"/>
                </a:br>
                <a:r>
                  <a:rPr lang="en-US" altLang="zh-CN" sz="3200" dirty="0" smtClean="0"/>
                  <a:t>2. </a:t>
                </a:r>
                <a:r>
                  <a:rPr lang="zh-CN" altLang="en-US" sz="3200" dirty="0" smtClean="0"/>
                  <a:t>尝试仅用</a:t>
                </a:r>
                <a:r>
                  <a:rPr lang="en-US" altLang="zh-CN" sz="3200" dirty="0" smtClean="0"/>
                  <a:t>#</a:t>
                </a:r>
                <a:r>
                  <a:rPr lang="zh-CN" altLang="en-US" sz="3200" dirty="0" smtClean="0"/>
                  <a:t>表示</a:t>
                </a:r>
                <a14:m>
                  <m:oMath xmlns:m="http://schemas.openxmlformats.org/officeDocument/2006/math">
                    <m:r>
                      <a:rPr lang="en-US" altLang="zh-CN" sz="3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sz="3200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altLang="zh-CN" sz="32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zh-CN" altLang="en-US" sz="3200" b="0" i="1" smtClean="0">
                        <a:latin typeface="Cambria Math" panose="02040503050406030204" pitchFamily="18" charset="0"/>
                      </a:rPr>
                      <m:t>、</m:t>
                    </m:r>
                    <m:r>
                      <a:rPr lang="en-US" altLang="zh-CN" sz="3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altLang="zh-CN" sz="32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zh-CN" altLang="en-US" sz="3200" dirty="0" smtClean="0"/>
                  <a:t>、</a:t>
                </a:r>
                <a:r>
                  <a:rPr lang="en-US" altLang="zh-CN" sz="3200" dirty="0"/>
                  <a:t> </a:t>
                </a:r>
                <a14:m>
                  <m:oMath xmlns:m="http://schemas.openxmlformats.org/officeDocument/2006/math">
                    <m:r>
                      <a:rPr lang="en-US" altLang="zh-CN" sz="3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32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sz="3200" dirty="0" smtClean="0"/>
                  <a:t>。</a:t>
                </a:r>
                <a:br>
                  <a:rPr lang="en-US" altLang="zh-CN" sz="3200" dirty="0"/>
                </a:br>
                <a:r>
                  <a:rPr lang="en-US" altLang="zh-CN" sz="3200" dirty="0" smtClean="0"/>
                  <a:t>3. </a:t>
                </a:r>
                <a:r>
                  <a:rPr lang="zh-CN" altLang="en-US" sz="3200" dirty="0" smtClean="0"/>
                  <a:t>存在多少个不同的逻辑运算，满足题目条件？</a:t>
                </a:r>
                <a:endParaRPr lang="zh-CN" altLang="en-US" sz="3200" dirty="0"/>
              </a:p>
            </p:txBody>
          </p:sp>
        </mc:Choice>
        <mc:Fallback>
          <p:sp>
            <p:nvSpPr>
              <p:cNvPr id="2" name="标题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627797"/>
                <a:ext cx="10515600" cy="5827594"/>
              </a:xfrm>
              <a:blipFill rotWithShape="1">
                <a:blip r:embed="rId1"/>
                <a:stretch>
                  <a:fillRect t="-7" b="1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92" y="176578"/>
            <a:ext cx="3002180" cy="7431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865101"/>
                <a:ext cx="10515600" cy="568958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3200" dirty="0" smtClean="0"/>
                  <a:t>定义逻辑运算符</a:t>
                </a:r>
                <a:r>
                  <a:rPr lang="en-US" altLang="zh-CN" sz="3200" dirty="0" smtClean="0"/>
                  <a:t>#</a:t>
                </a:r>
                <a:r>
                  <a:rPr lang="zh-CN" altLang="en-US" sz="3200" dirty="0" smtClean="0"/>
                  <a:t>：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=¬</m:t>
                    </m:r>
                    <m:d>
                      <m:d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altLang="zh-CN" sz="3200" dirty="0" smtClean="0"/>
                  <a:t>	</a:t>
                </a:r>
                <a:br>
                  <a:rPr lang="en-US" altLang="zh-CN" sz="3200" dirty="0" smtClean="0"/>
                </a:br>
                <a:r>
                  <a:rPr lang="en-US" altLang="zh-CN" sz="3200" dirty="0" smtClean="0"/>
                  <a:t>1. </a:t>
                </a:r>
                <a:r>
                  <a:rPr lang="zh-CN" altLang="en-US" sz="3200" dirty="0" smtClean="0"/>
                  <a:t>验证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=¬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zh-CN" altLang="en-US" sz="3200" dirty="0" smtClean="0"/>
                  <a:t>。</a:t>
                </a:r>
                <a:br>
                  <a:rPr lang="en-US" altLang="zh-CN" sz="3200" dirty="0" smtClean="0"/>
                </a:br>
                <a:r>
                  <a:rPr lang="zh-CN" altLang="en-US" sz="3200" dirty="0" smtClean="0"/>
                  <a:t>解：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zh-CN" sz="3200" dirty="0"/>
                  <a:t>	</a:t>
                </a:r>
                <a14:m>
                  <m:oMath xmlns:m="http://schemas.openxmlformats.org/officeDocument/2006/math">
                    <m:r>
                      <a:rPr lang="en-US" altLang="zh-CN" sz="3200" i="1">
                        <a:latin typeface="Cambria Math" panose="02040503050406030204" pitchFamily="18" charset="0"/>
                      </a:rPr>
                      <m:t>=¬</m:t>
                    </m:r>
                    <m:d>
                      <m:d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br>
                  <a:rPr lang="en-US" altLang="zh-CN" sz="3200" i="1" dirty="0" smtClean="0">
                    <a:latin typeface="Cambria Math" panose="02040503050406030204" pitchFamily="18" charset="0"/>
                  </a:rPr>
                </a:br>
                <a:r>
                  <a:rPr lang="en-US" altLang="zh-CN" sz="3200" i="1" dirty="0" smtClean="0">
                    <a:latin typeface="Cambria Math" panose="02040503050406030204" pitchFamily="18" charset="0"/>
                  </a:rPr>
                  <a:t>	        	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3200" i="1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altLang="zh-CN" sz="32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zh-CN" altLang="en-US" sz="3200" dirty="0" smtClean="0"/>
                  <a:t> </a:t>
                </a:r>
                <a:r>
                  <a:rPr lang="en-US" altLang="zh-CN" sz="3200" dirty="0" smtClean="0"/>
                  <a:t>	</a:t>
                </a:r>
                <a:r>
                  <a:rPr lang="zh-CN" altLang="en-US" sz="3200" dirty="0" smtClean="0"/>
                  <a:t>幂等律</a:t>
                </a:r>
                <a:br>
                  <a:rPr lang="en-US" altLang="zh-CN" sz="3200" dirty="0" smtClean="0"/>
                </a:br>
                <a:br>
                  <a:rPr lang="en-US" altLang="zh-CN" sz="3200" dirty="0" smtClean="0"/>
                </a:br>
                <a:r>
                  <a:rPr lang="en-US" altLang="zh-CN" sz="3200" dirty="0" smtClean="0"/>
                  <a:t>2. </a:t>
                </a:r>
                <a:r>
                  <a:rPr lang="zh-CN" altLang="en-US" sz="3200" dirty="0" smtClean="0"/>
                  <a:t>用</a:t>
                </a:r>
                <a14:m>
                  <m:oMath xmlns:m="http://schemas.openxmlformats.org/officeDocument/2006/math">
                    <m:r>
                      <a:rPr lang="en-US" altLang="zh-CN" sz="3200" dirty="0">
                        <a:latin typeface="Cambria Math" panose="02040503050406030204" pitchFamily="18" charset="0"/>
                      </a:rPr>
                      <m:t>#</m:t>
                    </m:r>
                  </m:oMath>
                </a14:m>
                <a:r>
                  <a:rPr lang="zh-CN" altLang="en-US" sz="3200" dirty="0"/>
                  <a:t>表示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altLang="zh-CN" sz="3200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br>
                  <a:rPr lang="en-US" altLang="zh-CN" sz="3200" dirty="0" smtClean="0"/>
                </a:br>
                <a:r>
                  <a:rPr lang="zh-CN" altLang="en-US" sz="3200" dirty="0" smtClean="0"/>
                  <a:t>解：</a:t>
                </a:r>
                <a:r>
                  <a:rPr lang="en-US" altLang="zh-CN" sz="3200" dirty="0"/>
                  <a:t> </a:t>
                </a:r>
                <a14:m>
                  <m:oMath xmlns:m="http://schemas.openxmlformats.org/officeDocument/2006/math">
                    <m:r>
                      <a:rPr lang="en-US" altLang="zh-CN" sz="3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sz="3200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altLang="zh-CN" sz="32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zh-CN" sz="3200" dirty="0"/>
                  <a:t>	</a:t>
                </a:r>
                <a14:m>
                  <m:oMath xmlns:m="http://schemas.openxmlformats.org/officeDocument/2006/math">
                    <m:r>
                      <a:rPr lang="en-US" altLang="zh-CN" sz="3200" i="1">
                        <a:latin typeface="Cambria Math" panose="02040503050406030204" pitchFamily="18" charset="0"/>
                      </a:rPr>
                      <m:t>=¬¬</m:t>
                    </m:r>
                    <m:d>
                      <m:d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altLang="zh-CN" sz="3200" i="1" dirty="0" smtClean="0">
                    <a:latin typeface="Cambria Math" panose="02040503050406030204" pitchFamily="18" charset="0"/>
                  </a:rPr>
                  <a:t>	</a:t>
                </a:r>
                <a:r>
                  <a:rPr lang="zh-CN" altLang="en-US" sz="3200" dirty="0">
                    <a:latin typeface="Cambria Math" panose="02040503050406030204" pitchFamily="18" charset="0"/>
                  </a:rPr>
                  <a:t>双重否定律</a:t>
                </a:r>
                <a:br>
                  <a:rPr lang="en-US" altLang="zh-CN" sz="3200" i="1" dirty="0" smtClean="0">
                    <a:latin typeface="Cambria Math" panose="02040503050406030204" pitchFamily="18" charset="0"/>
                  </a:rPr>
                </a:br>
                <a:r>
                  <a:rPr lang="en-US" altLang="zh-CN" sz="3200" i="1" dirty="0" smtClean="0">
                    <a:latin typeface="Cambria Math" panose="02040503050406030204" pitchFamily="18" charset="0"/>
                  </a:rPr>
                  <a:t> 		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3200" i="1">
                        <a:latin typeface="Cambria Math" panose="02040503050406030204" pitchFamily="18" charset="0"/>
                      </a:rPr>
                      <m:t>¬</m:t>
                    </m:r>
                    <m:d>
                      <m:d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altLang="zh-CN" sz="3200" i="1" dirty="0" smtClean="0">
                    <a:latin typeface="Cambria Math" panose="02040503050406030204" pitchFamily="18" charset="0"/>
                  </a:rPr>
                  <a:t>		</a:t>
                </a:r>
                <a:br>
                  <a:rPr lang="en-US" altLang="zh-CN" sz="3200" i="1" dirty="0" smtClean="0">
                    <a:latin typeface="Cambria Math" panose="02040503050406030204" pitchFamily="18" charset="0"/>
                  </a:rPr>
                </a:br>
                <a:r>
                  <a:rPr lang="en-US" altLang="zh-CN" sz="3200" i="1" dirty="0" smtClean="0">
                    <a:latin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#</m:t>
                    </m:r>
                    <m:d>
                      <m:d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zh-CN" altLang="en-US" sz="3200" dirty="0"/>
              </a:p>
            </p:txBody>
          </p:sp>
        </mc:Choice>
        <mc:Fallback>
          <p:sp>
            <p:nvSpPr>
              <p:cNvPr id="2" name="标题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865101"/>
                <a:ext cx="10515600" cy="5689586"/>
              </a:xfrm>
              <a:blipFill rotWithShape="1">
                <a:blip r:embed="rId1"/>
                <a:stretch>
                  <a:fillRect t="-4" b="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202" y="121987"/>
            <a:ext cx="3002180" cy="74311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00251" y="3848669"/>
            <a:ext cx="7997588" cy="27060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865101"/>
                <a:ext cx="10515600" cy="568958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3200" dirty="0" smtClean="0"/>
                  <a:t>定义逻辑运算符</a:t>
                </a:r>
                <a:r>
                  <a:rPr lang="en-US" altLang="zh-CN" sz="3200" dirty="0" smtClean="0"/>
                  <a:t>#</a:t>
                </a:r>
                <a:r>
                  <a:rPr lang="zh-CN" altLang="en-US" sz="3200" dirty="0" smtClean="0"/>
                  <a:t>：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=¬</m:t>
                    </m:r>
                    <m:d>
                      <m:d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altLang="zh-CN" sz="3200" dirty="0" smtClean="0"/>
                  <a:t>	</a:t>
                </a:r>
                <a:br>
                  <a:rPr lang="en-US" altLang="zh-CN" sz="3200" dirty="0" smtClean="0"/>
                </a:br>
                <a:r>
                  <a:rPr lang="en-US" altLang="zh-CN" sz="3200" dirty="0" smtClean="0"/>
                  <a:t>1. </a:t>
                </a:r>
                <a:r>
                  <a:rPr lang="zh-CN" altLang="en-US" sz="3200" dirty="0" smtClean="0"/>
                  <a:t>验证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=¬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zh-CN" altLang="en-US" sz="3200" dirty="0" smtClean="0"/>
                  <a:t>。</a:t>
                </a:r>
                <a:br>
                  <a:rPr lang="en-US" altLang="zh-CN" sz="3200" dirty="0" smtClean="0"/>
                </a:br>
                <a:r>
                  <a:rPr lang="zh-CN" altLang="en-US" sz="3200" dirty="0" smtClean="0"/>
                  <a:t>解：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zh-CN" sz="3200" dirty="0"/>
                  <a:t>	</a:t>
                </a:r>
                <a14:m>
                  <m:oMath xmlns:m="http://schemas.openxmlformats.org/officeDocument/2006/math">
                    <m:r>
                      <a:rPr lang="en-US" altLang="zh-CN" sz="3200" i="1">
                        <a:latin typeface="Cambria Math" panose="02040503050406030204" pitchFamily="18" charset="0"/>
                      </a:rPr>
                      <m:t>=¬</m:t>
                    </m:r>
                    <m:d>
                      <m:d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br>
                  <a:rPr lang="en-US" altLang="zh-CN" sz="3200" i="1" dirty="0" smtClean="0">
                    <a:latin typeface="Cambria Math" panose="02040503050406030204" pitchFamily="18" charset="0"/>
                  </a:rPr>
                </a:br>
                <a:r>
                  <a:rPr lang="en-US" altLang="zh-CN" sz="3200" i="1" dirty="0" smtClean="0">
                    <a:latin typeface="Cambria Math" panose="02040503050406030204" pitchFamily="18" charset="0"/>
                  </a:rPr>
                  <a:t>	        	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3200" i="1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altLang="zh-CN" sz="32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zh-CN" altLang="en-US" sz="3200" dirty="0" smtClean="0"/>
                  <a:t> </a:t>
                </a:r>
                <a:r>
                  <a:rPr lang="en-US" altLang="zh-CN" sz="3200" dirty="0" smtClean="0"/>
                  <a:t>	</a:t>
                </a:r>
                <a:r>
                  <a:rPr lang="zh-CN" altLang="en-US" sz="3200" dirty="0" smtClean="0"/>
                  <a:t>幂等律</a:t>
                </a:r>
                <a:br>
                  <a:rPr lang="en-US" altLang="zh-CN" sz="3200" dirty="0" smtClean="0"/>
                </a:br>
                <a:br>
                  <a:rPr lang="en-US" altLang="zh-CN" sz="3200" dirty="0" smtClean="0"/>
                </a:br>
                <a:r>
                  <a:rPr lang="en-US" altLang="zh-CN" sz="3200" dirty="0" smtClean="0"/>
                  <a:t>2. </a:t>
                </a:r>
                <a:r>
                  <a:rPr lang="zh-CN" altLang="en-US" sz="3200" dirty="0" smtClean="0"/>
                  <a:t>用</a:t>
                </a:r>
                <a14:m>
                  <m:oMath xmlns:m="http://schemas.openxmlformats.org/officeDocument/2006/math">
                    <m:r>
                      <a:rPr lang="en-US" altLang="zh-CN" sz="3200" dirty="0">
                        <a:latin typeface="Cambria Math" panose="02040503050406030204" pitchFamily="18" charset="0"/>
                      </a:rPr>
                      <m:t>#</m:t>
                    </m:r>
                  </m:oMath>
                </a14:m>
                <a:r>
                  <a:rPr lang="zh-CN" altLang="en-US" sz="3200" dirty="0"/>
                  <a:t>表示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altLang="zh-CN" sz="3200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br>
                  <a:rPr lang="en-US" altLang="zh-CN" sz="3200" dirty="0" smtClean="0"/>
                </a:br>
                <a:r>
                  <a:rPr lang="zh-CN" altLang="en-US" sz="3200" dirty="0" smtClean="0"/>
                  <a:t>解：</a:t>
                </a:r>
                <a:r>
                  <a:rPr lang="en-US" altLang="zh-CN" sz="3200" dirty="0"/>
                  <a:t> </a:t>
                </a:r>
                <a14:m>
                  <m:oMath xmlns:m="http://schemas.openxmlformats.org/officeDocument/2006/math">
                    <m:r>
                      <a:rPr lang="en-US" altLang="zh-CN" sz="3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sz="3200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altLang="zh-CN" sz="32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zh-CN" sz="3200" dirty="0"/>
                  <a:t>	</a:t>
                </a:r>
                <a14:m>
                  <m:oMath xmlns:m="http://schemas.openxmlformats.org/officeDocument/2006/math">
                    <m:r>
                      <a:rPr lang="en-US" altLang="zh-CN" sz="3200" i="1">
                        <a:latin typeface="Cambria Math" panose="02040503050406030204" pitchFamily="18" charset="0"/>
                      </a:rPr>
                      <m:t>=¬¬</m:t>
                    </m:r>
                    <m:d>
                      <m:d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altLang="zh-CN" sz="3200" i="1" dirty="0" smtClean="0">
                    <a:latin typeface="Cambria Math" panose="02040503050406030204" pitchFamily="18" charset="0"/>
                  </a:rPr>
                  <a:t>	</a:t>
                </a:r>
                <a:r>
                  <a:rPr lang="zh-CN" altLang="en-US" sz="3200" dirty="0">
                    <a:latin typeface="Cambria Math" panose="02040503050406030204" pitchFamily="18" charset="0"/>
                  </a:rPr>
                  <a:t>双重否定律</a:t>
                </a:r>
                <a:br>
                  <a:rPr lang="en-US" altLang="zh-CN" sz="3200" i="1" dirty="0" smtClean="0">
                    <a:latin typeface="Cambria Math" panose="02040503050406030204" pitchFamily="18" charset="0"/>
                  </a:rPr>
                </a:br>
                <a:r>
                  <a:rPr lang="en-US" altLang="zh-CN" sz="3200" i="1" dirty="0" smtClean="0">
                    <a:latin typeface="Cambria Math" panose="02040503050406030204" pitchFamily="18" charset="0"/>
                  </a:rPr>
                  <a:t> 		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3200" i="1">
                        <a:latin typeface="Cambria Math" panose="02040503050406030204" pitchFamily="18" charset="0"/>
                      </a:rPr>
                      <m:t>¬</m:t>
                    </m:r>
                    <m:d>
                      <m:d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altLang="zh-CN" sz="3200" i="1" dirty="0" smtClean="0">
                    <a:latin typeface="Cambria Math" panose="02040503050406030204" pitchFamily="18" charset="0"/>
                  </a:rPr>
                  <a:t>	</a:t>
                </a:r>
                <a:r>
                  <a:rPr lang="en-US" altLang="zh-CN" sz="3200" i="1" dirty="0" smtClean="0">
                    <a:latin typeface="Cambria Math" panose="02040503050406030204" pitchFamily="18" charset="0"/>
                  </a:rPr>
                  <a:t>	</a:t>
                </a:r>
                <a:r>
                  <a:rPr lang="zh-CN" altLang="en-US" sz="3200" dirty="0" smtClean="0">
                    <a:latin typeface="Cambria Math" panose="02040503050406030204" pitchFamily="18" charset="0"/>
                  </a:rPr>
                  <a:t>定义</a:t>
                </a:r>
                <a:r>
                  <a:rPr lang="en-US" altLang="zh-CN" sz="3200" i="1" dirty="0" smtClean="0">
                    <a:latin typeface="Cambria Math" panose="02040503050406030204" pitchFamily="18" charset="0"/>
                  </a:rPr>
                  <a:t>	</a:t>
                </a:r>
                <a:br>
                  <a:rPr lang="en-US" altLang="zh-CN" sz="3200" i="1" dirty="0" smtClean="0">
                    <a:latin typeface="Cambria Math" panose="02040503050406030204" pitchFamily="18" charset="0"/>
                  </a:rPr>
                </a:br>
                <a:r>
                  <a:rPr lang="en-US" altLang="zh-CN" sz="3200" i="1" dirty="0" smtClean="0">
                    <a:latin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#</m:t>
                    </m:r>
                    <m:d>
                      <m:d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zh-CN" altLang="en-US" sz="3200" dirty="0"/>
              </a:p>
            </p:txBody>
          </p:sp>
        </mc:Choice>
        <mc:Fallback>
          <p:sp>
            <p:nvSpPr>
              <p:cNvPr id="2" name="标题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865101"/>
                <a:ext cx="10515600" cy="5689586"/>
              </a:xfrm>
              <a:blipFill rotWithShape="1">
                <a:blip r:embed="rId1"/>
                <a:stretch>
                  <a:fillRect t="-4" b="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202" y="121987"/>
            <a:ext cx="3002180" cy="7431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492088"/>
                <a:ext cx="10515600" cy="6455391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3200" dirty="0" smtClean="0"/>
                  <a:t>定义逻辑运算符</a:t>
                </a:r>
                <a:r>
                  <a:rPr lang="en-US" altLang="zh-CN" sz="3200" dirty="0" smtClean="0"/>
                  <a:t>#</a:t>
                </a:r>
                <a:r>
                  <a:rPr lang="zh-CN" altLang="en-US" sz="3200" dirty="0" smtClean="0"/>
                  <a:t>：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=¬</m:t>
                    </m:r>
                    <m:d>
                      <m:d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altLang="zh-CN" sz="3200" dirty="0" smtClean="0"/>
                  <a:t>	</a:t>
                </a:r>
                <a:br>
                  <a:rPr lang="en-US" altLang="zh-CN" sz="3000" dirty="0" smtClean="0"/>
                </a:br>
                <a:r>
                  <a:rPr lang="en-US" altLang="zh-CN" sz="3200" dirty="0" smtClean="0"/>
                  <a:t>2. </a:t>
                </a:r>
                <a:r>
                  <a:rPr lang="zh-CN" altLang="en-US" sz="3200" dirty="0" smtClean="0"/>
                  <a:t>用</a:t>
                </a:r>
                <a14:m>
                  <m:oMath xmlns:m="http://schemas.openxmlformats.org/officeDocument/2006/math">
                    <m:r>
                      <a:rPr lang="en-US" altLang="zh-CN" sz="3200" dirty="0">
                        <a:latin typeface="Cambria Math" panose="02040503050406030204" pitchFamily="18" charset="0"/>
                      </a:rPr>
                      <m:t>#</m:t>
                    </m:r>
                  </m:oMath>
                </a14:m>
                <a:r>
                  <a:rPr lang="zh-CN" altLang="en-US" sz="3200" dirty="0"/>
                  <a:t>表示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altLang="zh-CN" sz="3200" i="1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zh-CN" altLang="en-US" sz="3200" b="0" i="1" smtClean="0">
                        <a:latin typeface="Cambria Math" panose="02040503050406030204" pitchFamily="18" charset="0"/>
                      </a:rPr>
                      <m:t>、</m:t>
                    </m:r>
                  </m:oMath>
                </a14:m>
                <a:r>
                  <a:rPr lang="en-US" altLang="zh-CN" sz="3200" dirty="0"/>
                  <a:t> </a:t>
                </a:r>
                <a14:m>
                  <m:oMath xmlns:m="http://schemas.openxmlformats.org/officeDocument/2006/math">
                    <m:r>
                      <a:rPr lang="en-US" altLang="zh-CN" sz="3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sz="32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32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br>
                  <a:rPr lang="en-US" altLang="zh-CN" sz="3200" dirty="0" smtClean="0"/>
                </a:br>
                <a:r>
                  <a:rPr lang="zh-CN" altLang="en-US" sz="3200" dirty="0" smtClean="0"/>
                  <a:t>解：</a:t>
                </a:r>
                <a14:m>
                  <m:oMath xmlns:m="http://schemas.openxmlformats.org/officeDocument/2006/math">
                    <m:r>
                      <a:rPr lang="en-US" altLang="zh-CN" sz="3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sz="3200" i="1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altLang="zh-CN" sz="32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zh-CN" sz="3200" dirty="0"/>
                  <a:t>	</a:t>
                </a:r>
                <a14:m>
                  <m:oMath xmlns:m="http://schemas.openxmlformats.org/officeDocument/2006/math">
                    <m:r>
                      <a:rPr lang="en-US" altLang="zh-CN" sz="3200" i="1">
                        <a:latin typeface="Cambria Math" panose="02040503050406030204" pitchFamily="18" charset="0"/>
                      </a:rPr>
                      <m:t>=¬</m:t>
                    </m:r>
                    <m:d>
                      <m:d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∧¬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altLang="zh-CN" sz="3200" i="1" dirty="0" smtClean="0">
                    <a:latin typeface="Cambria Math" panose="02040503050406030204" pitchFamily="18" charset="0"/>
                  </a:rPr>
                  <a:t>		</a:t>
                </a:r>
                <a:r>
                  <a:rPr lang="zh-CN" altLang="en-US" sz="3200" dirty="0" smtClean="0">
                    <a:latin typeface="Cambria Math" panose="02040503050406030204" pitchFamily="18" charset="0"/>
                  </a:rPr>
                  <a:t>德摩根律</a:t>
                </a:r>
                <a:br>
                  <a:rPr lang="en-US" altLang="zh-CN" sz="3200" i="1" dirty="0" smtClean="0">
                    <a:latin typeface="Cambria Math" panose="02040503050406030204" pitchFamily="18" charset="0"/>
                  </a:rPr>
                </a:br>
                <a:r>
                  <a:rPr lang="en-US" altLang="zh-CN" sz="3200" i="1" dirty="0" smtClean="0">
                    <a:latin typeface="Cambria Math" panose="02040503050406030204" pitchFamily="18" charset="0"/>
                  </a:rPr>
                  <a:t> 		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3200" i="1">
                        <a:latin typeface="Cambria Math" panose="02040503050406030204" pitchFamily="18" charset="0"/>
                      </a:rPr>
                      <m:t>¬</m:t>
                    </m:r>
                    <m:d>
                      <m:d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¬</m:t>
                        </m:r>
                        <m:d>
                          <m:dPr>
                            <m:ctrlPr>
                              <a:rPr lang="en-US" altLang="zh-CN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(¬</m:t>
                            </m:r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#</m:t>
                            </m:r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¬</m:t>
                            </m:r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d>
                  </m:oMath>
                </a14:m>
                <a:r>
                  <a:rPr lang="zh-CN" altLang="en-US" sz="3200" dirty="0" smtClean="0">
                    <a:latin typeface="Cambria Math" panose="02040503050406030204" pitchFamily="18" charset="0"/>
                  </a:rPr>
                  <a:t>利用上一页的公式</a:t>
                </a:r>
                <a:r>
                  <a:rPr lang="en-US" altLang="zh-CN" sz="3200" i="1" dirty="0" smtClean="0">
                    <a:latin typeface="Cambria Math" panose="02040503050406030204" pitchFamily="18" charset="0"/>
                  </a:rPr>
                  <a:t>	</a:t>
                </a:r>
                <a:br>
                  <a:rPr lang="en-US" altLang="zh-CN" sz="3200" i="1" dirty="0" smtClean="0">
                    <a:latin typeface="Cambria Math" panose="02040503050406030204" pitchFamily="18" charset="0"/>
                  </a:rPr>
                </a:br>
                <a:r>
                  <a:rPr lang="en-US" altLang="zh-CN" sz="3200" i="1" dirty="0" smtClean="0">
                    <a:latin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zh-CN" sz="3200" i="1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altLang="zh-CN" sz="3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sz="3200" i="1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3200" i="1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altLang="zh-CN" sz="32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3200" dirty="0" smtClean="0"/>
                  <a:t>		</a:t>
                </a:r>
                <a:r>
                  <a:rPr lang="zh-CN" altLang="en-US" sz="3200" dirty="0" smtClean="0">
                    <a:latin typeface="Cambria Math" panose="02040503050406030204" pitchFamily="18" charset="0"/>
                  </a:rPr>
                  <a:t>双重</a:t>
                </a:r>
                <a:r>
                  <a:rPr lang="zh-CN" altLang="en-US" sz="3200" dirty="0">
                    <a:latin typeface="Cambria Math" panose="02040503050406030204" pitchFamily="18" charset="0"/>
                  </a:rPr>
                  <a:t>否定</a:t>
                </a:r>
                <a:r>
                  <a:rPr lang="zh-CN" altLang="en-US" sz="3200" dirty="0" smtClean="0">
                    <a:latin typeface="Cambria Math" panose="02040503050406030204" pitchFamily="18" charset="0"/>
                  </a:rPr>
                  <a:t>律</a:t>
                </a:r>
                <a:br>
                  <a:rPr lang="en-US" altLang="zh-CN" sz="3200" dirty="0"/>
                </a:br>
                <a:r>
                  <a:rPr lang="en-US" altLang="zh-CN" sz="3200" dirty="0" smtClean="0"/>
                  <a:t>		</a:t>
                </a:r>
                <a14:m>
                  <m:oMath xmlns:m="http://schemas.openxmlformats.org/officeDocument/2006/math">
                    <m:r>
                      <a:rPr lang="en-US" altLang="zh-CN" sz="3200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altLang="zh-CN" sz="3200" i="1">
                        <a:latin typeface="Cambria Math" panose="02040503050406030204" pitchFamily="18" charset="0"/>
                      </a:rPr>
                      <m:t>#</m:t>
                    </m:r>
                    <m:d>
                      <m:d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br>
                  <a:rPr lang="en-US" altLang="zh-CN" sz="3200" dirty="0" smtClean="0"/>
                </a:br>
                <a:r>
                  <a:rPr lang="zh-CN" altLang="en-US" sz="3200" dirty="0"/>
                  <a:t>解：</a:t>
                </a:r>
                <a14:m>
                  <m:oMath xmlns:m="http://schemas.openxmlformats.org/officeDocument/2006/math">
                    <m:r>
                      <a:rPr lang="en-US" altLang="zh-CN" sz="3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sz="32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32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sz="3200" i="1">
                        <a:latin typeface="Cambria Math" panose="02040503050406030204" pitchFamily="18" charset="0"/>
                      </a:rPr>
                      <m:t>=¬</m:t>
                    </m:r>
                    <m:r>
                      <a:rPr lang="en-US" altLang="zh-CN" sz="3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sz="3200" i="1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altLang="zh-CN" sz="32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br>
                  <a:rPr lang="en-US" altLang="zh-CN" sz="3200" i="1" dirty="0">
                    <a:latin typeface="Cambria Math" panose="02040503050406030204" pitchFamily="18" charset="0"/>
                  </a:rPr>
                </a:br>
                <a:r>
                  <a:rPr lang="en-US" altLang="zh-CN" sz="3200" i="1" dirty="0">
                    <a:latin typeface="Cambria Math" panose="02040503050406030204" pitchFamily="18" charset="0"/>
                  </a:rPr>
                  <a:t> 		</a:t>
                </a:r>
                <a14:m>
                  <m:oMath xmlns:m="http://schemas.openxmlformats.org/officeDocument/2006/math">
                    <m:r>
                      <a:rPr lang="en-US" altLang="zh-CN" sz="3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¬¬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altLang="zh-CN" sz="3200" i="1">
                        <a:latin typeface="Cambria Math" panose="02040503050406030204" pitchFamily="18" charset="0"/>
                      </a:rPr>
                      <m:t>#(¬</m:t>
                    </m:r>
                    <m:r>
                      <a:rPr lang="en-US" altLang="zh-CN" sz="32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sz="3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3200" i="1" dirty="0">
                    <a:latin typeface="Cambria Math" panose="02040503050406030204" pitchFamily="18" charset="0"/>
                  </a:rPr>
                  <a:t>	</a:t>
                </a:r>
                <a:r>
                  <a:rPr lang="en-US" altLang="zh-CN" sz="3200" i="1" dirty="0" smtClean="0">
                    <a:latin typeface="Cambria Math" panose="02040503050406030204" pitchFamily="18" charset="0"/>
                  </a:rPr>
                  <a:t>	</a:t>
                </a:r>
                <a:r>
                  <a:rPr lang="zh-CN" altLang="en-US" sz="3200" dirty="0" smtClean="0">
                    <a:latin typeface="Cambria Math" panose="02040503050406030204" pitchFamily="18" charset="0"/>
                  </a:rPr>
                  <a:t>利用上方的</a:t>
                </a:r>
                <a:r>
                  <a:rPr lang="zh-CN" altLang="en-US" sz="3200" dirty="0">
                    <a:latin typeface="Cambria Math" panose="02040503050406030204" pitchFamily="18" charset="0"/>
                  </a:rPr>
                  <a:t>公式</a:t>
                </a:r>
                <a:r>
                  <a:rPr lang="en-US" altLang="zh-CN" sz="3200" i="1" dirty="0">
                    <a:latin typeface="Cambria Math" panose="02040503050406030204" pitchFamily="18" charset="0"/>
                  </a:rPr>
                  <a:t>	</a:t>
                </a:r>
                <a:br>
                  <a:rPr lang="en-US" altLang="zh-CN" sz="3200" i="1" dirty="0">
                    <a:latin typeface="Cambria Math" panose="02040503050406030204" pitchFamily="18" charset="0"/>
                  </a:rPr>
                </a:br>
                <a:r>
                  <a:rPr lang="en-US" altLang="zh-CN" sz="3200" i="1" dirty="0">
                    <a:latin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altLang="zh-CN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3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sz="3200" i="1">
                        <a:latin typeface="Cambria Math" panose="02040503050406030204" pitchFamily="18" charset="0"/>
                      </a:rPr>
                      <m:t>#(¬</m:t>
                    </m:r>
                    <m:r>
                      <a:rPr lang="en-US" altLang="zh-CN" sz="32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sz="3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3200" dirty="0"/>
                  <a:t>		</a:t>
                </a:r>
                <a:r>
                  <a:rPr lang="en-US" altLang="zh-CN" sz="3200" dirty="0" smtClean="0"/>
                  <a:t>	</a:t>
                </a:r>
                <a:r>
                  <a:rPr lang="zh-CN" altLang="en-US" sz="3200" dirty="0" smtClean="0">
                    <a:latin typeface="Cambria Math" panose="02040503050406030204" pitchFamily="18" charset="0"/>
                  </a:rPr>
                  <a:t>双重</a:t>
                </a:r>
                <a:r>
                  <a:rPr lang="zh-CN" altLang="en-US" sz="3200" dirty="0">
                    <a:latin typeface="Cambria Math" panose="02040503050406030204" pitchFamily="18" charset="0"/>
                  </a:rPr>
                  <a:t>否定</a:t>
                </a:r>
                <a:r>
                  <a:rPr lang="zh-CN" altLang="en-US" sz="3200" dirty="0" smtClean="0">
                    <a:latin typeface="Cambria Math" panose="02040503050406030204" pitchFamily="18" charset="0"/>
                  </a:rPr>
                  <a:t>律</a:t>
                </a:r>
                <a:br>
                  <a:rPr lang="en-US" altLang="zh-CN" sz="3200" dirty="0"/>
                </a:br>
                <a:r>
                  <a:rPr lang="en-US" altLang="zh-CN" sz="3200" dirty="0"/>
                  <a:t>		</a:t>
                </a:r>
                <a14:m>
                  <m:oMath xmlns:m="http://schemas.openxmlformats.org/officeDocument/2006/math">
                    <m:r>
                      <a:rPr lang="en-US" altLang="zh-CN" sz="3200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3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sz="3200" i="1">
                        <a:latin typeface="Cambria Math" panose="02040503050406030204" pitchFamily="18" charset="0"/>
                      </a:rPr>
                      <m:t>#</m:t>
                    </m:r>
                    <m:d>
                      <m:d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zh-CN" altLang="en-US" sz="3200" dirty="0"/>
              </a:p>
            </p:txBody>
          </p:sp>
        </mc:Choice>
        <mc:Fallback>
          <p:sp>
            <p:nvSpPr>
              <p:cNvPr id="2" name="标题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492088"/>
                <a:ext cx="10515600" cy="6455391"/>
              </a:xfrm>
              <a:blipFill rotWithShape="1">
                <a:blip r:embed="rId1"/>
                <a:stretch>
                  <a:fillRect t="-9" b="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202" y="121987"/>
            <a:ext cx="3002180" cy="74311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09683" y="4418113"/>
            <a:ext cx="8980227" cy="22829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492088"/>
                <a:ext cx="10515600" cy="6455391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3200" dirty="0" smtClean="0"/>
                  <a:t>定义逻辑运算符</a:t>
                </a:r>
                <a:r>
                  <a:rPr lang="en-US" altLang="zh-CN" sz="3200" dirty="0" smtClean="0"/>
                  <a:t>#</a:t>
                </a:r>
                <a:r>
                  <a:rPr lang="zh-CN" altLang="en-US" sz="3200" dirty="0" smtClean="0"/>
                  <a:t>：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=¬</m:t>
                    </m:r>
                    <m:d>
                      <m:d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altLang="zh-CN" sz="3200" dirty="0" smtClean="0"/>
                  <a:t>	</a:t>
                </a:r>
                <a:br>
                  <a:rPr lang="en-US" altLang="zh-CN" sz="3000" dirty="0" smtClean="0"/>
                </a:br>
                <a:r>
                  <a:rPr lang="en-US" altLang="zh-CN" sz="3200" dirty="0" smtClean="0"/>
                  <a:t>2. </a:t>
                </a:r>
                <a:r>
                  <a:rPr lang="zh-CN" altLang="en-US" sz="3200" dirty="0" smtClean="0"/>
                  <a:t>用</a:t>
                </a:r>
                <a14:m>
                  <m:oMath xmlns:m="http://schemas.openxmlformats.org/officeDocument/2006/math">
                    <m:r>
                      <a:rPr lang="en-US" altLang="zh-CN" sz="3200" dirty="0">
                        <a:latin typeface="Cambria Math" panose="02040503050406030204" pitchFamily="18" charset="0"/>
                      </a:rPr>
                      <m:t>#</m:t>
                    </m:r>
                  </m:oMath>
                </a14:m>
                <a:r>
                  <a:rPr lang="zh-CN" altLang="en-US" sz="3200" dirty="0"/>
                  <a:t>表示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altLang="zh-CN" sz="3200" i="1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zh-CN" altLang="en-US" sz="3200" b="0" i="1" smtClean="0">
                        <a:latin typeface="Cambria Math" panose="02040503050406030204" pitchFamily="18" charset="0"/>
                      </a:rPr>
                      <m:t>、</m:t>
                    </m:r>
                  </m:oMath>
                </a14:m>
                <a:r>
                  <a:rPr lang="en-US" altLang="zh-CN" sz="3200" dirty="0"/>
                  <a:t> </a:t>
                </a:r>
                <a14:m>
                  <m:oMath xmlns:m="http://schemas.openxmlformats.org/officeDocument/2006/math">
                    <m:r>
                      <a:rPr lang="en-US" altLang="zh-CN" sz="3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sz="32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32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br>
                  <a:rPr lang="en-US" altLang="zh-CN" sz="3200" dirty="0" smtClean="0"/>
                </a:br>
                <a:r>
                  <a:rPr lang="zh-CN" altLang="en-US" sz="3200" dirty="0" smtClean="0"/>
                  <a:t>解：</a:t>
                </a:r>
                <a14:m>
                  <m:oMath xmlns:m="http://schemas.openxmlformats.org/officeDocument/2006/math">
                    <m:r>
                      <a:rPr lang="en-US" altLang="zh-CN" sz="3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sz="3200" i="1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altLang="zh-CN" sz="32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zh-CN" sz="3200" dirty="0"/>
                  <a:t>	</a:t>
                </a:r>
                <a14:m>
                  <m:oMath xmlns:m="http://schemas.openxmlformats.org/officeDocument/2006/math">
                    <m:r>
                      <a:rPr lang="en-US" altLang="zh-CN" sz="3200" i="1">
                        <a:latin typeface="Cambria Math" panose="02040503050406030204" pitchFamily="18" charset="0"/>
                      </a:rPr>
                      <m:t>=¬</m:t>
                    </m:r>
                    <m:d>
                      <m:d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∧¬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altLang="zh-CN" sz="3200" i="1" dirty="0" smtClean="0">
                    <a:latin typeface="Cambria Math" panose="02040503050406030204" pitchFamily="18" charset="0"/>
                  </a:rPr>
                  <a:t>		</a:t>
                </a:r>
                <a:r>
                  <a:rPr lang="zh-CN" altLang="en-US" sz="3200" dirty="0" smtClean="0">
                    <a:latin typeface="Cambria Math" panose="02040503050406030204" pitchFamily="18" charset="0"/>
                  </a:rPr>
                  <a:t>德摩根律</a:t>
                </a:r>
                <a:br>
                  <a:rPr lang="en-US" altLang="zh-CN" sz="3200" i="1" dirty="0" smtClean="0">
                    <a:latin typeface="Cambria Math" panose="02040503050406030204" pitchFamily="18" charset="0"/>
                  </a:rPr>
                </a:br>
                <a:r>
                  <a:rPr lang="en-US" altLang="zh-CN" sz="3200" i="1" dirty="0" smtClean="0">
                    <a:latin typeface="Cambria Math" panose="02040503050406030204" pitchFamily="18" charset="0"/>
                  </a:rPr>
                  <a:t> 		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3200" i="1">
                        <a:latin typeface="Cambria Math" panose="02040503050406030204" pitchFamily="18" charset="0"/>
                      </a:rPr>
                      <m:t>¬</m:t>
                    </m:r>
                    <m:d>
                      <m:d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¬</m:t>
                        </m:r>
                        <m:d>
                          <m:dPr>
                            <m:ctrlPr>
                              <a:rPr lang="en-US" altLang="zh-CN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(¬</m:t>
                            </m:r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#</m:t>
                            </m:r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¬</m:t>
                            </m:r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d>
                  </m:oMath>
                </a14:m>
                <a:r>
                  <a:rPr lang="zh-CN" altLang="en-US" sz="3200" dirty="0" smtClean="0">
                    <a:latin typeface="Cambria Math" panose="02040503050406030204" pitchFamily="18" charset="0"/>
                  </a:rPr>
                  <a:t>利用上一页的公式</a:t>
                </a:r>
                <a:r>
                  <a:rPr lang="en-US" altLang="zh-CN" sz="3200" i="1" dirty="0" smtClean="0">
                    <a:latin typeface="Cambria Math" panose="02040503050406030204" pitchFamily="18" charset="0"/>
                  </a:rPr>
                  <a:t>	</a:t>
                </a:r>
                <a:br>
                  <a:rPr lang="en-US" altLang="zh-CN" sz="3200" i="1" dirty="0" smtClean="0">
                    <a:latin typeface="Cambria Math" panose="02040503050406030204" pitchFamily="18" charset="0"/>
                  </a:rPr>
                </a:br>
                <a:r>
                  <a:rPr lang="en-US" altLang="zh-CN" sz="3200" i="1" dirty="0" smtClean="0">
                    <a:latin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zh-CN" sz="3200" i="1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altLang="zh-CN" sz="3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sz="3200" i="1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3200" i="1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altLang="zh-CN" sz="32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3200" dirty="0" smtClean="0"/>
                  <a:t>		</a:t>
                </a:r>
                <a:r>
                  <a:rPr lang="zh-CN" altLang="en-US" sz="3200" dirty="0" smtClean="0">
                    <a:latin typeface="Cambria Math" panose="02040503050406030204" pitchFamily="18" charset="0"/>
                  </a:rPr>
                  <a:t>双重</a:t>
                </a:r>
                <a:r>
                  <a:rPr lang="zh-CN" altLang="en-US" sz="3200" dirty="0">
                    <a:latin typeface="Cambria Math" panose="02040503050406030204" pitchFamily="18" charset="0"/>
                  </a:rPr>
                  <a:t>否定</a:t>
                </a:r>
                <a:r>
                  <a:rPr lang="zh-CN" altLang="en-US" sz="3200" dirty="0" smtClean="0">
                    <a:latin typeface="Cambria Math" panose="02040503050406030204" pitchFamily="18" charset="0"/>
                  </a:rPr>
                  <a:t>律</a:t>
                </a:r>
                <a:br>
                  <a:rPr lang="en-US" altLang="zh-CN" sz="3200" dirty="0"/>
                </a:br>
                <a:r>
                  <a:rPr lang="en-US" altLang="zh-CN" sz="3200" dirty="0" smtClean="0"/>
                  <a:t>		</a:t>
                </a:r>
                <a14:m>
                  <m:oMath xmlns:m="http://schemas.openxmlformats.org/officeDocument/2006/math">
                    <m:r>
                      <a:rPr lang="en-US" altLang="zh-CN" sz="3200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altLang="zh-CN" sz="3200" i="1">
                        <a:latin typeface="Cambria Math" panose="02040503050406030204" pitchFamily="18" charset="0"/>
                      </a:rPr>
                      <m:t>#</m:t>
                    </m:r>
                    <m:d>
                      <m:d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br>
                  <a:rPr lang="en-US" altLang="zh-CN" sz="3200" dirty="0" smtClean="0"/>
                </a:br>
                <a:r>
                  <a:rPr lang="zh-CN" altLang="en-US" sz="3200" dirty="0"/>
                  <a:t>解：</a:t>
                </a:r>
                <a14:m>
                  <m:oMath xmlns:m="http://schemas.openxmlformats.org/officeDocument/2006/math">
                    <m:r>
                      <a:rPr lang="en-US" altLang="zh-CN" sz="3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sz="32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32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sz="3200" i="1">
                        <a:latin typeface="Cambria Math" panose="02040503050406030204" pitchFamily="18" charset="0"/>
                      </a:rPr>
                      <m:t>=¬</m:t>
                    </m:r>
                    <m:r>
                      <a:rPr lang="en-US" altLang="zh-CN" sz="3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sz="3200" i="1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altLang="zh-CN" sz="32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br>
                  <a:rPr lang="en-US" altLang="zh-CN" sz="3200" i="1" dirty="0">
                    <a:latin typeface="Cambria Math" panose="02040503050406030204" pitchFamily="18" charset="0"/>
                  </a:rPr>
                </a:br>
                <a:r>
                  <a:rPr lang="en-US" altLang="zh-CN" sz="3200" i="1" dirty="0">
                    <a:latin typeface="Cambria Math" panose="02040503050406030204" pitchFamily="18" charset="0"/>
                  </a:rPr>
                  <a:t> 		</a:t>
                </a:r>
                <a14:m>
                  <m:oMath xmlns:m="http://schemas.openxmlformats.org/officeDocument/2006/math">
                    <m:r>
                      <a:rPr lang="en-US" altLang="zh-CN" sz="3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¬¬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altLang="zh-CN" sz="3200" i="1">
                        <a:latin typeface="Cambria Math" panose="02040503050406030204" pitchFamily="18" charset="0"/>
                      </a:rPr>
                      <m:t>#(¬</m:t>
                    </m:r>
                    <m:r>
                      <a:rPr lang="en-US" altLang="zh-CN" sz="32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sz="3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3200" i="1" dirty="0">
                    <a:latin typeface="Cambria Math" panose="02040503050406030204" pitchFamily="18" charset="0"/>
                  </a:rPr>
                  <a:t>	</a:t>
                </a:r>
                <a:r>
                  <a:rPr lang="en-US" altLang="zh-CN" sz="3200" i="1" dirty="0" smtClean="0">
                    <a:latin typeface="Cambria Math" panose="02040503050406030204" pitchFamily="18" charset="0"/>
                  </a:rPr>
                  <a:t>	</a:t>
                </a:r>
                <a:r>
                  <a:rPr lang="zh-CN" altLang="en-US" sz="3200" dirty="0" smtClean="0">
                    <a:latin typeface="Cambria Math" panose="02040503050406030204" pitchFamily="18" charset="0"/>
                  </a:rPr>
                  <a:t>利用上方的</a:t>
                </a:r>
                <a:r>
                  <a:rPr lang="zh-CN" altLang="en-US" sz="3200" dirty="0">
                    <a:latin typeface="Cambria Math" panose="02040503050406030204" pitchFamily="18" charset="0"/>
                  </a:rPr>
                  <a:t>公式</a:t>
                </a:r>
                <a:r>
                  <a:rPr lang="en-US" altLang="zh-CN" sz="3200" i="1" dirty="0">
                    <a:latin typeface="Cambria Math" panose="02040503050406030204" pitchFamily="18" charset="0"/>
                  </a:rPr>
                  <a:t>	</a:t>
                </a:r>
                <a:br>
                  <a:rPr lang="en-US" altLang="zh-CN" sz="3200" i="1" dirty="0">
                    <a:latin typeface="Cambria Math" panose="02040503050406030204" pitchFamily="18" charset="0"/>
                  </a:rPr>
                </a:br>
                <a:r>
                  <a:rPr lang="en-US" altLang="zh-CN" sz="3200" i="1" dirty="0">
                    <a:latin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altLang="zh-CN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3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sz="3200" i="1">
                        <a:latin typeface="Cambria Math" panose="02040503050406030204" pitchFamily="18" charset="0"/>
                      </a:rPr>
                      <m:t>#(¬</m:t>
                    </m:r>
                    <m:r>
                      <a:rPr lang="en-US" altLang="zh-CN" sz="32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sz="3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3200" dirty="0"/>
                  <a:t>		</a:t>
                </a:r>
                <a:r>
                  <a:rPr lang="en-US" altLang="zh-CN" sz="3200" dirty="0" smtClean="0"/>
                  <a:t>	</a:t>
                </a:r>
                <a:r>
                  <a:rPr lang="zh-CN" altLang="en-US" sz="3200" dirty="0" smtClean="0">
                    <a:latin typeface="Cambria Math" panose="02040503050406030204" pitchFamily="18" charset="0"/>
                  </a:rPr>
                  <a:t>双重</a:t>
                </a:r>
                <a:r>
                  <a:rPr lang="zh-CN" altLang="en-US" sz="3200" dirty="0">
                    <a:latin typeface="Cambria Math" panose="02040503050406030204" pitchFamily="18" charset="0"/>
                  </a:rPr>
                  <a:t>否定</a:t>
                </a:r>
                <a:r>
                  <a:rPr lang="zh-CN" altLang="en-US" sz="3200" dirty="0" smtClean="0">
                    <a:latin typeface="Cambria Math" panose="02040503050406030204" pitchFamily="18" charset="0"/>
                  </a:rPr>
                  <a:t>律</a:t>
                </a:r>
                <a:br>
                  <a:rPr lang="en-US" altLang="zh-CN" sz="3200" dirty="0"/>
                </a:br>
                <a:r>
                  <a:rPr lang="en-US" altLang="zh-CN" sz="3200" dirty="0"/>
                  <a:t>		</a:t>
                </a:r>
                <a14:m>
                  <m:oMath xmlns:m="http://schemas.openxmlformats.org/officeDocument/2006/math">
                    <m:r>
                      <a:rPr lang="en-US" altLang="zh-CN" sz="3200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3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sz="3200" i="1">
                        <a:latin typeface="Cambria Math" panose="02040503050406030204" pitchFamily="18" charset="0"/>
                      </a:rPr>
                      <m:t>#</m:t>
                    </m:r>
                    <m:d>
                      <m:d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zh-CN" altLang="en-US" sz="3200" dirty="0"/>
              </a:p>
            </p:txBody>
          </p:sp>
        </mc:Choice>
        <mc:Fallback>
          <p:sp>
            <p:nvSpPr>
              <p:cNvPr id="2" name="标题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492088"/>
                <a:ext cx="10515600" cy="6455391"/>
              </a:xfrm>
              <a:blipFill rotWithShape="1">
                <a:blip r:embed="rId1"/>
                <a:stretch>
                  <a:fillRect t="-9" b="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202" y="121987"/>
            <a:ext cx="3002180" cy="7431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627797"/>
            <a:ext cx="10515600" cy="582759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/>
              <a:t>探索：</a:t>
            </a:r>
            <a:r>
              <a:rPr lang="zh-CN" altLang="en-US" sz="3200" b="1" dirty="0" smtClean="0"/>
              <a:t>能否只使用一个逻辑运算符号（可以自定义二元运算）构建出全部的命题？（不限制使用次数）</a:t>
            </a:r>
            <a:br>
              <a:rPr lang="en-US" altLang="zh-CN" sz="3200" dirty="0"/>
            </a:br>
            <a:br>
              <a:rPr lang="en-US" altLang="zh-CN" sz="3200" b="1" dirty="0" smtClean="0"/>
            </a:br>
            <a:br>
              <a:rPr lang="en-US" altLang="zh-CN" sz="3200" dirty="0"/>
            </a:br>
            <a:br>
              <a:rPr lang="en-US" altLang="zh-CN" sz="3200" dirty="0" smtClean="0"/>
            </a:br>
            <a:br>
              <a:rPr lang="en-US" altLang="zh-CN" sz="3200" dirty="0" smtClean="0"/>
            </a:br>
            <a:endParaRPr lang="zh-CN" altLang="en-US" sz="32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92" y="176578"/>
            <a:ext cx="3002180" cy="74311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/>
              <p:cNvSpPr/>
              <p:nvPr/>
            </p:nvSpPr>
            <p:spPr>
              <a:xfrm>
                <a:off x="833969" y="2968611"/>
                <a:ext cx="6822059" cy="3046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3200" dirty="0" smtClean="0"/>
                  <a:t>答</a:t>
                </a:r>
                <a:r>
                  <a:rPr lang="zh-CN" altLang="en-US" sz="3200" dirty="0"/>
                  <a:t>：已验证仅使用逻辑运算符</a:t>
                </a:r>
                <a14:m>
                  <m:oMath xmlns:m="http://schemas.openxmlformats.org/officeDocument/2006/math">
                    <m:r>
                      <a:rPr lang="en-US" altLang="zh-CN" sz="3200" i="1" dirty="0" smtClean="0">
                        <a:latin typeface="Cambria Math" panose="02040503050406030204" pitchFamily="18" charset="0"/>
                      </a:rPr>
                      <m:t>#</m:t>
                    </m:r>
                  </m:oMath>
                </a14:m>
                <a:r>
                  <a:rPr lang="en-US" altLang="zh-CN" sz="3200" dirty="0" smtClean="0"/>
                  <a:t> (</a:t>
                </a:r>
                <a:r>
                  <a:rPr lang="zh-CN" altLang="en-US" sz="3200" b="1" dirty="0" smtClean="0"/>
                  <a:t>真值表如右图所示</a:t>
                </a:r>
                <a:r>
                  <a:rPr lang="en-US" altLang="zh-CN" sz="3200" dirty="0" smtClean="0"/>
                  <a:t>)</a:t>
                </a:r>
                <a:r>
                  <a:rPr lang="zh-CN" altLang="en-US" sz="3200" dirty="0"/>
                  <a:t>，</a:t>
                </a:r>
                <a14:m>
                  <m:oMath xmlns:m="http://schemas.openxmlformats.org/officeDocument/2006/math">
                    <m:r>
                      <a:rPr lang="en-US" altLang="zh-CN" sz="32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zh-CN" sz="3200" b="1" i="1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altLang="zh-CN" sz="32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zh-CN" sz="3200" b="1" i="1">
                        <a:latin typeface="Cambria Math" panose="02040503050406030204" pitchFamily="18" charset="0"/>
                      </a:rPr>
                      <m:t>=¬</m:t>
                    </m:r>
                    <m:d>
                      <m:dPr>
                        <m:ctrlPr>
                          <a:rPr lang="en-US" altLang="zh-CN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2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zh-CN" sz="3200" b="1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altLang="zh-CN" sz="32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zh-CN" altLang="en-US" sz="3200" dirty="0"/>
                  <a:t>，可以表示</a:t>
                </a:r>
                <a14:m>
                  <m:oMath xmlns:m="http://schemas.openxmlformats.org/officeDocument/2006/math">
                    <m:r>
                      <a:rPr lang="en-US" altLang="zh-CN" sz="3200" i="1"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zh-CN" altLang="en-US" sz="3200" dirty="0"/>
                  <a:t>，</a:t>
                </a:r>
                <a:r>
                  <a:rPr lang="en-US" altLang="zh-CN" sz="3200" dirty="0"/>
                  <a:t> </a:t>
                </a:r>
                <a14:m>
                  <m:oMath xmlns:m="http://schemas.openxmlformats.org/officeDocument/2006/math">
                    <m:r>
                      <a:rPr lang="en-US" altLang="zh-CN" sz="3200" i="1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zh-CN" altLang="en-US" sz="3200" dirty="0"/>
                  <a:t>，</a:t>
                </a:r>
                <a:r>
                  <a:rPr lang="en-US" altLang="zh-CN" sz="3200" dirty="0"/>
                  <a:t> </a:t>
                </a:r>
                <a14:m>
                  <m:oMath xmlns:m="http://schemas.openxmlformats.org/officeDocument/2006/math">
                    <m:r>
                      <a:rPr lang="en-US" altLang="zh-CN" sz="3200" i="1" dirty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zh-CN" altLang="en-US" sz="3200" dirty="0">
                    <a:latin typeface="+mn-ea"/>
                  </a:rPr>
                  <a:t>，</a:t>
                </a:r>
                <a14:m>
                  <m:oMath xmlns:m="http://schemas.openxmlformats.org/officeDocument/2006/math">
                    <m:r>
                      <a:rPr lang="zh-CN" altLang="en-US" sz="3200" i="1" dirty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zh-CN" altLang="en-US" sz="3200" dirty="0"/>
                  <a:t>， </a:t>
                </a:r>
                <a14:m>
                  <m:oMath xmlns:m="http://schemas.openxmlformats.org/officeDocument/2006/math">
                    <m:r>
                      <a:rPr lang="zh-CN" altLang="en-US" sz="3200" i="1" dirty="0">
                        <a:latin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zh-CN" altLang="en-US" sz="3200" dirty="0"/>
                  <a:t>，因此可以构建出全部命题。</a:t>
                </a:r>
                <a:br>
                  <a:rPr lang="en-US" altLang="zh-CN" sz="3200" dirty="0"/>
                </a:br>
                <a:r>
                  <a:rPr lang="zh-CN" altLang="en-US" sz="3200" dirty="0" smtClean="0"/>
                  <a:t>我们</a:t>
                </a:r>
                <a:r>
                  <a:rPr lang="zh-CN" altLang="en-US" sz="3200" dirty="0"/>
                  <a:t>称，</a:t>
                </a:r>
                <a:r>
                  <a:rPr lang="en-US" altLang="zh-CN" sz="3200" dirty="0"/>
                  <a:t>{</a:t>
                </a:r>
                <a14:m>
                  <m:oMath xmlns:m="http://schemas.openxmlformats.org/officeDocument/2006/math">
                    <m:r>
                      <a:rPr lang="en-US" altLang="zh-CN" sz="3200" i="1" dirty="0">
                        <a:latin typeface="Cambria Math" panose="02040503050406030204" pitchFamily="18" charset="0"/>
                      </a:rPr>
                      <m:t>#</m:t>
                    </m:r>
                  </m:oMath>
                </a14:m>
                <a:r>
                  <a:rPr lang="en-US" altLang="zh-CN" sz="3200" dirty="0"/>
                  <a:t>}</a:t>
                </a:r>
                <a:r>
                  <a:rPr lang="zh-CN" altLang="en-US" sz="3200" dirty="0"/>
                  <a:t>构成的逻辑系统是</a:t>
                </a:r>
                <a:r>
                  <a:rPr lang="zh-CN" altLang="en-US" sz="3200" b="1" dirty="0"/>
                  <a:t>完备的</a:t>
                </a:r>
                <a:r>
                  <a:rPr lang="zh-CN" altLang="en-US" sz="3200" dirty="0"/>
                  <a:t>。</a:t>
                </a:r>
                <a:endParaRPr lang="zh-CN" altLang="en-US" sz="3200" dirty="0"/>
              </a:p>
            </p:txBody>
          </p:sp>
        </mc:Choice>
        <mc:Fallback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969" y="2968611"/>
                <a:ext cx="6822059" cy="3046988"/>
              </a:xfrm>
              <a:prstGeom prst="rect">
                <a:avLst/>
              </a:prstGeom>
              <a:blipFill rotWithShape="1">
                <a:blip r:embed="rId2"/>
                <a:stretch>
                  <a:fillRect l="-3" t="-20" r="7" b="-1664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7954247" y="3230043"/>
            <a:ext cx="3429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7954247" y="5738293"/>
            <a:ext cx="3429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8030447" y="3761855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H="1">
            <a:off x="9932272" y="3191943"/>
            <a:ext cx="3175" cy="2600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8362543" y="3242103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 b="1" i="1" dirty="0" smtClean="0">
                <a:latin typeface="Times New Roman" panose="02020603050405020304" pitchFamily="18" charset="0"/>
              </a:rPr>
              <a:t>a       b</a:t>
            </a:r>
            <a:endParaRPr kumimoji="1" lang="en-US" altLang="zh-CN" sz="2400" b="1" i="1" dirty="0">
              <a:latin typeface="Times New Roman" panose="02020603050405020304" pitchFamily="18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8346359" y="3838055"/>
            <a:ext cx="1447800" cy="234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kumimoji="1" lang="en-US" altLang="zh-CN" sz="2400" b="1">
                <a:latin typeface="Times New Roman" panose="02020603050405020304" pitchFamily="18" charset="0"/>
              </a:rPr>
              <a:t>0       0</a:t>
            </a:r>
            <a:endParaRPr kumimoji="1" lang="en-US" altLang="zh-CN" sz="2400" b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kumimoji="1" lang="en-US" altLang="zh-CN" sz="2400" b="1">
                <a:latin typeface="Times New Roman" panose="02020603050405020304" pitchFamily="18" charset="0"/>
              </a:rPr>
              <a:t>0       1</a:t>
            </a:r>
            <a:endParaRPr kumimoji="1" lang="en-US" altLang="zh-CN" sz="2400" b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kumimoji="1" lang="en-US" altLang="zh-CN" sz="2400" b="1">
                <a:latin typeface="Times New Roman" panose="02020603050405020304" pitchFamily="18" charset="0"/>
              </a:rPr>
              <a:t>1       0</a:t>
            </a:r>
            <a:endParaRPr kumimoji="1" lang="en-US" altLang="zh-CN" sz="2400" b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kumimoji="1" lang="en-US" altLang="zh-CN" sz="2400" b="1">
                <a:latin typeface="Times New Roman" panose="02020603050405020304" pitchFamily="18" charset="0"/>
              </a:rPr>
              <a:t>1       1</a:t>
            </a:r>
            <a:endParaRPr kumimoji="1" lang="en-US" altLang="zh-CN" sz="2400" b="1">
              <a:latin typeface="Times New Roman" panose="02020603050405020304" pitchFamily="18" charset="0"/>
            </a:endParaRPr>
          </a:p>
          <a:p>
            <a:pPr eaLnBrk="1" hangingPunct="1">
              <a:buClrTx/>
              <a:buSzTx/>
              <a:buFontTx/>
              <a:buNone/>
            </a:pPr>
            <a:endParaRPr kumimoji="1" lang="en-US" altLang="zh-CN" sz="2400" b="1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 Box 10"/>
              <p:cNvSpPr txBox="1">
                <a:spLocks noChangeArrowheads="1"/>
              </p:cNvSpPr>
              <p:nvPr/>
            </p:nvSpPr>
            <p:spPr bwMode="auto">
              <a:xfrm>
                <a:off x="10087847" y="3228455"/>
                <a:ext cx="1143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None/>
                </a:pPr>
                <a:r>
                  <a:rPr kumimoji="1" lang="en-US" altLang="zh-CN" sz="2400" b="1" i="1" dirty="0" smtClean="0">
                    <a:latin typeface="Times New Roman" panose="02020603050405020304" pitchFamily="18" charset="0"/>
                  </a:rPr>
                  <a:t>a</a:t>
                </a:r>
                <a:r>
                  <a:rPr lang="zh-CN" alt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#</m:t>
                    </m:r>
                    <m:r>
                      <a:rPr lang="zh-CN" altLang="en-US" sz="24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zh-CN" sz="2400" b="1" i="1" dirty="0" smtClean="0">
                    <a:latin typeface="Times New Roman" panose="02020603050405020304" pitchFamily="18" charset="0"/>
                    <a:sym typeface="Symbol" panose="05050102010706020507" pitchFamily="18" charset="2"/>
                  </a:rPr>
                  <a:t>b</a:t>
                </a:r>
                <a:r>
                  <a:rPr kumimoji="1" lang="en-US" altLang="zh-CN" sz="2400" b="1" dirty="0" smtClean="0">
                    <a:latin typeface="Times New Roman" panose="02020603050405020304" pitchFamily="18" charset="0"/>
                  </a:rPr>
                  <a:t> </a:t>
                </a:r>
                <a:endParaRPr kumimoji="1" lang="en-US" altLang="zh-CN" sz="2400" b="1" dirty="0">
                  <a:latin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11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87847" y="3228455"/>
                <a:ext cx="1143000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21" t="-25" r="21" b="2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0348254" y="3838055"/>
            <a:ext cx="609600" cy="2345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kumimoji="1" lang="en-US" altLang="zh-CN" sz="2400" b="1" dirty="0" smtClean="0">
                <a:latin typeface="Times New Roman" panose="02020603050405020304" pitchFamily="18" charset="0"/>
              </a:rPr>
              <a:t>1</a:t>
            </a:r>
            <a:endParaRPr kumimoji="1" lang="en-US" altLang="zh-CN" sz="2400" b="1" dirty="0" smtClean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kumimoji="1" lang="en-US" altLang="zh-CN" sz="2400" b="1" dirty="0" smtClean="0">
                <a:latin typeface="Times New Roman" panose="02020603050405020304" pitchFamily="18" charset="0"/>
              </a:rPr>
              <a:t>1</a:t>
            </a:r>
            <a:endParaRPr kumimoji="1" lang="en-US" altLang="zh-CN" sz="2400" b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kumimoji="1" lang="en-US" altLang="zh-CN" sz="2400" b="1" dirty="0" smtClean="0">
                <a:latin typeface="Times New Roman" panose="02020603050405020304" pitchFamily="18" charset="0"/>
              </a:rPr>
              <a:t>1 </a:t>
            </a:r>
            <a:endParaRPr kumimoji="1" lang="en-US" altLang="zh-CN" sz="2400" b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kumimoji="1" lang="en-US" altLang="zh-CN" sz="2400" b="1" dirty="0" smtClean="0">
                <a:latin typeface="Times New Roman" panose="02020603050405020304" pitchFamily="18" charset="0"/>
              </a:rPr>
              <a:t>0</a:t>
            </a:r>
            <a:endParaRPr kumimoji="1" lang="en-US" altLang="zh-CN" sz="2400" b="1" dirty="0">
              <a:latin typeface="Times New Roman" panose="02020603050405020304" pitchFamily="18" charset="0"/>
            </a:endParaRPr>
          </a:p>
          <a:p>
            <a:pPr eaLnBrk="1" hangingPunct="1">
              <a:buClrTx/>
              <a:buSzTx/>
              <a:buFontTx/>
              <a:buNone/>
            </a:pPr>
            <a:endParaRPr kumimoji="1" lang="en-US" altLang="zh-CN" sz="24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92" y="176578"/>
            <a:ext cx="3002180" cy="743114"/>
          </a:xfrm>
          <a:prstGeom prst="rect">
            <a:avLst/>
          </a:prstGeom>
        </p:spPr>
      </p:pic>
      <p:sp>
        <p:nvSpPr>
          <p:cNvPr id="21" name="内容占位符 2"/>
          <p:cNvSpPr txBox="1"/>
          <p:nvPr/>
        </p:nvSpPr>
        <p:spPr bwMode="auto">
          <a:xfrm>
            <a:off x="218440" y="1329055"/>
            <a:ext cx="86407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1pPr>
            <a:lvl2pPr marL="692150" indent="-34798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2pPr>
            <a:lvl3pPr marL="987425" indent="-294005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3pPr>
            <a:lvl4pPr marL="1281430" indent="-292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4pPr>
            <a:lvl5pPr marL="1598930" indent="-31623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5pPr>
            <a:lvl6pPr marL="2056130" indent="-31623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6pPr>
            <a:lvl7pPr marL="2513330" indent="-31623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7pPr>
            <a:lvl8pPr marL="2970530" indent="-31623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8pPr>
            <a:lvl9pPr marL="3427730" indent="-31623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9pPr>
          </a:lstStyle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zh-CN" altLang="en-US" sz="2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sym typeface="Symbol" panose="05050102010706020507" pitchFamily="18" charset="2"/>
              </a:rPr>
              <a:t>每个联词都唯一确定了一个从</a:t>
            </a:r>
            <a:r>
              <a:rPr lang="en-US" altLang="zh-CN" sz="2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sym typeface="Symbol" panose="05050102010706020507" pitchFamily="18" charset="2"/>
              </a:rPr>
              <a:t>{T, F}</a:t>
            </a:r>
            <a:r>
              <a:rPr lang="en-US" altLang="zh-CN" sz="2400" b="1" i="1" baseline="300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sym typeface="+mn-ea"/>
              </a:rPr>
              <a:t>k</a:t>
            </a:r>
            <a:r>
              <a:rPr lang="en-US" altLang="zh-CN" sz="2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zh-CN" sz="2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sym typeface="Symbol" panose="05050102010706020507" pitchFamily="18" charset="2"/>
              </a:rPr>
              <a:t>{T, F}</a:t>
            </a:r>
            <a:r>
              <a:rPr lang="en-US" altLang="zh-CN" sz="2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sym typeface="+mn-ea"/>
              </a:rPr>
              <a:t> </a:t>
            </a:r>
            <a:r>
              <a:rPr lang="zh-CN" altLang="en-US" sz="2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sym typeface="+mn-ea"/>
              </a:rPr>
              <a:t>的布尔函数</a:t>
            </a:r>
            <a:endParaRPr lang="zh-CN" altLang="en-US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sym typeface="+mn-ea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sz="2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sym typeface="+mn-ea"/>
              </a:rPr>
              <a:t>每个命题公式定义了一个</a:t>
            </a:r>
            <a:r>
              <a:rPr lang="zh-CN" altLang="en-US" sz="2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sym typeface="Symbol" panose="05050102010706020507" pitchFamily="18" charset="2"/>
              </a:rPr>
              <a:t>从</a:t>
            </a:r>
            <a:r>
              <a:rPr lang="en-US" altLang="zh-CN" sz="2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sym typeface="Symbol" panose="05050102010706020507" pitchFamily="18" charset="2"/>
              </a:rPr>
              <a:t>{T, F}</a:t>
            </a:r>
            <a:r>
              <a:rPr lang="en-US" altLang="zh-CN" sz="2400" b="1" i="1" baseline="300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sym typeface="+mn-ea"/>
              </a:rPr>
              <a:t>n</a:t>
            </a:r>
            <a:r>
              <a:rPr lang="en-US" altLang="zh-CN" sz="2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zh-CN" sz="2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sym typeface="Symbol" panose="05050102010706020507" pitchFamily="18" charset="2"/>
              </a:rPr>
              <a:t>{T, F}</a:t>
            </a:r>
            <a:r>
              <a:rPr lang="en-US" altLang="zh-CN" sz="2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sym typeface="+mn-ea"/>
              </a:rPr>
              <a:t> </a:t>
            </a:r>
            <a:r>
              <a:rPr lang="zh-CN" altLang="en-US" sz="2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sym typeface="+mn-ea"/>
              </a:rPr>
              <a:t>的布尔函数</a:t>
            </a:r>
            <a:endParaRPr lang="zh-CN" altLang="en-US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29" name="Line 4"/>
          <p:cNvSpPr>
            <a:spLocks noChangeShapeType="1"/>
          </p:cNvSpPr>
          <p:nvPr/>
        </p:nvSpPr>
        <p:spPr bwMode="auto">
          <a:xfrm>
            <a:off x="1638537" y="2933498"/>
            <a:ext cx="3429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0" name="Line 5"/>
          <p:cNvSpPr>
            <a:spLocks noChangeShapeType="1"/>
          </p:cNvSpPr>
          <p:nvPr/>
        </p:nvSpPr>
        <p:spPr bwMode="auto">
          <a:xfrm>
            <a:off x="1638537" y="5441748"/>
            <a:ext cx="3429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1" name="Line 6"/>
          <p:cNvSpPr>
            <a:spLocks noChangeShapeType="1"/>
          </p:cNvSpPr>
          <p:nvPr/>
        </p:nvSpPr>
        <p:spPr bwMode="auto">
          <a:xfrm>
            <a:off x="1714737" y="346531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2" name="Line 7"/>
          <p:cNvSpPr>
            <a:spLocks noChangeShapeType="1"/>
          </p:cNvSpPr>
          <p:nvPr/>
        </p:nvSpPr>
        <p:spPr bwMode="auto">
          <a:xfrm flipH="1">
            <a:off x="3616562" y="2895398"/>
            <a:ext cx="3175" cy="2600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2046833" y="2945558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 b="1" i="1" dirty="0" smtClean="0">
                <a:latin typeface="Times New Roman" panose="02020603050405020304" pitchFamily="18" charset="0"/>
              </a:rPr>
              <a:t>a       b</a:t>
            </a:r>
            <a:endParaRPr kumimoji="1" lang="en-US" altLang="zh-CN" sz="2400" b="1" i="1" dirty="0">
              <a:latin typeface="Times New Roman" panose="02020603050405020304" pitchFamily="18" charset="0"/>
            </a:endParaRPr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2030649" y="3541510"/>
            <a:ext cx="1447800" cy="234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kumimoji="1" lang="en-US" altLang="zh-CN" sz="2400" b="1">
                <a:latin typeface="Times New Roman" panose="02020603050405020304" pitchFamily="18" charset="0"/>
              </a:rPr>
              <a:t>0       0</a:t>
            </a:r>
            <a:endParaRPr kumimoji="1" lang="en-US" altLang="zh-CN" sz="2400" b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kumimoji="1" lang="en-US" altLang="zh-CN" sz="2400" b="1">
                <a:latin typeface="Times New Roman" panose="02020603050405020304" pitchFamily="18" charset="0"/>
              </a:rPr>
              <a:t>0       1</a:t>
            </a:r>
            <a:endParaRPr kumimoji="1" lang="en-US" altLang="zh-CN" sz="2400" b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kumimoji="1" lang="en-US" altLang="zh-CN" sz="2400" b="1">
                <a:latin typeface="Times New Roman" panose="02020603050405020304" pitchFamily="18" charset="0"/>
              </a:rPr>
              <a:t>1       0</a:t>
            </a:r>
            <a:endParaRPr kumimoji="1" lang="en-US" altLang="zh-CN" sz="2400" b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kumimoji="1" lang="en-US" altLang="zh-CN" sz="2400" b="1">
                <a:latin typeface="Times New Roman" panose="02020603050405020304" pitchFamily="18" charset="0"/>
              </a:rPr>
              <a:t>1       1</a:t>
            </a:r>
            <a:endParaRPr kumimoji="1" lang="en-US" altLang="zh-CN" sz="2400" b="1">
              <a:latin typeface="Times New Roman" panose="02020603050405020304" pitchFamily="18" charset="0"/>
            </a:endParaRPr>
          </a:p>
          <a:p>
            <a:pPr eaLnBrk="1" hangingPunct="1">
              <a:buClrTx/>
              <a:buSzTx/>
              <a:buFontTx/>
              <a:buNone/>
            </a:pPr>
            <a:endParaRPr kumimoji="1" lang="en-US" altLang="zh-CN" sz="2400" b="1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 Box 34"/>
              <p:cNvSpPr txBox="1">
                <a:spLocks noChangeArrowheads="1"/>
              </p:cNvSpPr>
              <p:nvPr/>
            </p:nvSpPr>
            <p:spPr bwMode="auto">
              <a:xfrm>
                <a:off x="3772137" y="2931910"/>
                <a:ext cx="1143000" cy="460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None/>
                </a:pPr>
                <a:r>
                  <a:rPr kumimoji="1" lang="en-US" altLang="zh-CN" sz="2400" b="1" i="1" dirty="0" smtClean="0">
                    <a:latin typeface="Times New Roman" panose="02020603050405020304" pitchFamily="18" charset="0"/>
                  </a:rPr>
                  <a:t>a</a:t>
                </a:r>
                <a:r>
                  <a:rPr lang="zh-CN" alt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zh-CN" altLang="en-US" sz="24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zh-CN" sz="2400" b="1" i="1" dirty="0" smtClean="0">
                    <a:latin typeface="Times New Roman" panose="02020603050405020304" pitchFamily="18" charset="0"/>
                    <a:sym typeface="Symbol" panose="05050102010706020507" pitchFamily="18" charset="2"/>
                  </a:rPr>
                  <a:t>b</a:t>
                </a:r>
                <a:r>
                  <a:rPr kumimoji="1" lang="en-US" altLang="zh-CN" sz="2400" b="1" dirty="0" smtClean="0">
                    <a:latin typeface="Times New Roman" panose="02020603050405020304" pitchFamily="18" charset="0"/>
                  </a:rPr>
                  <a:t> </a:t>
                </a:r>
                <a:endParaRPr kumimoji="1" lang="en-US" altLang="zh-CN" sz="2400" b="1" dirty="0">
                  <a:latin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35" name="Text 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72137" y="2931910"/>
                <a:ext cx="1143000" cy="460375"/>
              </a:xfrm>
              <a:prstGeom prst="rect">
                <a:avLst/>
              </a:prstGeom>
              <a:blipFill rotWithShape="1">
                <a:blip r:embed="rId2"/>
                <a:stretch>
                  <a:fillRect l="-21" t="-25" r="21" b="2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4032544" y="3541510"/>
            <a:ext cx="609600" cy="234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kumimoji="1" lang="en-US" altLang="zh-CN" sz="2400" b="1" dirty="0" smtClean="0">
                <a:latin typeface="Times New Roman" panose="02020603050405020304" pitchFamily="18" charset="0"/>
              </a:rPr>
              <a:t>0</a:t>
            </a:r>
            <a:endParaRPr kumimoji="1" lang="en-US" altLang="zh-CN" sz="2400" b="1" dirty="0" smtClean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kumimoji="1" lang="en-US" altLang="zh-CN" sz="2400" b="1" dirty="0">
                <a:latin typeface="Times New Roman" panose="02020603050405020304" pitchFamily="18" charset="0"/>
              </a:rPr>
              <a:t>0</a:t>
            </a:r>
            <a:endParaRPr kumimoji="1" lang="en-US" altLang="zh-CN" sz="2400" b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kumimoji="1" lang="en-US" altLang="zh-CN" sz="2400" b="1" dirty="0" smtClean="0">
                <a:latin typeface="Times New Roman" panose="02020603050405020304" pitchFamily="18" charset="0"/>
              </a:rPr>
              <a:t>0 </a:t>
            </a:r>
            <a:endParaRPr kumimoji="1" lang="en-US" altLang="zh-CN" sz="2400" b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kumimoji="1" lang="en-US" altLang="zh-CN" sz="2400" b="1" dirty="0">
                <a:latin typeface="Times New Roman" panose="02020603050405020304" pitchFamily="18" charset="0"/>
              </a:rPr>
              <a:t>1</a:t>
            </a:r>
            <a:endParaRPr kumimoji="1" lang="en-US" altLang="zh-CN" sz="2400" b="1" dirty="0">
              <a:latin typeface="Times New Roman" panose="02020603050405020304" pitchFamily="18" charset="0"/>
            </a:endParaRPr>
          </a:p>
          <a:p>
            <a:pPr eaLnBrk="1" hangingPunct="1">
              <a:buClrTx/>
              <a:buSzTx/>
              <a:buFontTx/>
              <a:buNone/>
            </a:pPr>
            <a:endParaRPr kumimoji="1" lang="en-US" altLang="zh-CN" sz="24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627797"/>
            <a:ext cx="10515600" cy="582759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/>
              <a:t>探索：</a:t>
            </a:r>
            <a:r>
              <a:rPr lang="zh-CN" altLang="en-US" sz="3200" b="1" dirty="0" smtClean="0"/>
              <a:t>能否只使用一个逻辑运算符号（可以自定义二元运算）构建出全部的命题？（不限制使用次数）</a:t>
            </a:r>
            <a:br>
              <a:rPr lang="en-US" altLang="zh-CN" sz="3200" dirty="0"/>
            </a:br>
            <a:r>
              <a:rPr lang="en-US" altLang="zh-CN" sz="3200" dirty="0" smtClean="0"/>
              <a:t>3. </a:t>
            </a:r>
            <a:r>
              <a:rPr lang="zh-CN" altLang="en-US" sz="3200" dirty="0" smtClean="0"/>
              <a:t>存在</a:t>
            </a:r>
            <a:r>
              <a:rPr lang="zh-CN" altLang="en-US" sz="3200" dirty="0"/>
              <a:t>多少个不同的逻辑运算，满足题目条件</a:t>
            </a:r>
            <a:r>
              <a:rPr lang="zh-CN" altLang="en-US" sz="3200" dirty="0" smtClean="0"/>
              <a:t>？</a:t>
            </a:r>
            <a:br>
              <a:rPr lang="en-US" altLang="zh-CN" sz="3200" dirty="0" smtClean="0"/>
            </a:br>
            <a:r>
              <a:rPr lang="zh-CN" altLang="en-US" sz="3200" dirty="0" smtClean="0"/>
              <a:t>尝试：能否逐个验证所有的二元逻辑运算？</a:t>
            </a:r>
            <a:br>
              <a:rPr lang="en-US" altLang="zh-CN" sz="3200" dirty="0" smtClean="0"/>
            </a:br>
            <a:br>
              <a:rPr lang="en-US" altLang="zh-CN" sz="3200" dirty="0" smtClean="0"/>
            </a:br>
            <a:br>
              <a:rPr lang="en-US" altLang="zh-CN" sz="3200" dirty="0"/>
            </a:br>
            <a:endParaRPr lang="zh-CN" altLang="en-US" sz="32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92" y="176578"/>
            <a:ext cx="3002180" cy="7431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627797"/>
            <a:ext cx="10515600" cy="582759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/>
              <a:t>探索：</a:t>
            </a:r>
            <a:r>
              <a:rPr lang="zh-CN" altLang="en-US" sz="3200" b="1" dirty="0" smtClean="0"/>
              <a:t>能否只使用一个逻辑运算符号（可以自定义二元运算）构建出全部的命题？（不限制使用次数）</a:t>
            </a:r>
            <a:br>
              <a:rPr lang="en-US" altLang="zh-CN" sz="3200" dirty="0"/>
            </a:br>
            <a:r>
              <a:rPr lang="en-US" altLang="zh-CN" sz="3200" dirty="0" smtClean="0"/>
              <a:t>3. </a:t>
            </a:r>
            <a:r>
              <a:rPr lang="zh-CN" altLang="en-US" sz="3200" dirty="0" smtClean="0"/>
              <a:t>存在</a:t>
            </a:r>
            <a:r>
              <a:rPr lang="zh-CN" altLang="en-US" sz="3200" dirty="0"/>
              <a:t>多少个不同的逻辑运算，满足题目条件</a:t>
            </a:r>
            <a:r>
              <a:rPr lang="zh-CN" altLang="en-US" sz="3200" dirty="0" smtClean="0"/>
              <a:t>？</a:t>
            </a:r>
            <a:br>
              <a:rPr lang="en-US" altLang="zh-CN" sz="3200" dirty="0" smtClean="0"/>
            </a:br>
            <a:r>
              <a:rPr lang="zh-CN" altLang="en-US" sz="3200" dirty="0" smtClean="0"/>
              <a:t>尝试：能否逐个验证所有的二元逻辑运算？</a:t>
            </a:r>
            <a:br>
              <a:rPr lang="en-US" altLang="zh-CN" sz="3200" dirty="0" smtClean="0"/>
            </a:br>
            <a:br>
              <a:rPr lang="en-US" altLang="zh-CN" sz="3200" dirty="0" smtClean="0"/>
            </a:br>
            <a:br>
              <a:rPr lang="en-US" altLang="zh-CN" sz="3200" dirty="0"/>
            </a:br>
            <a:endParaRPr lang="zh-CN" altLang="en-US" sz="32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92" y="176578"/>
            <a:ext cx="3002180" cy="743114"/>
          </a:xfrm>
          <a:prstGeom prst="rect">
            <a:avLst/>
          </a:prstGeom>
        </p:spPr>
      </p:pic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976929" y="4067105"/>
            <a:ext cx="3429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976929" y="6575355"/>
            <a:ext cx="3429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1053129" y="4598917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H="1">
            <a:off x="2954954" y="4029005"/>
            <a:ext cx="3175" cy="2600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385225" y="4079165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 b="1" i="1" dirty="0" smtClean="0">
                <a:latin typeface="Times New Roman" panose="02020603050405020304" pitchFamily="18" charset="0"/>
              </a:rPr>
              <a:t>a       b</a:t>
            </a:r>
            <a:endParaRPr kumimoji="1" lang="en-US" altLang="zh-CN" sz="2400" b="1" i="1" dirty="0">
              <a:latin typeface="Times New Roman" panose="02020603050405020304" pitchFamily="18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369041" y="4675117"/>
            <a:ext cx="1447800" cy="234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kumimoji="1" lang="en-US" altLang="zh-CN" sz="2400" b="1">
                <a:latin typeface="Times New Roman" panose="02020603050405020304" pitchFamily="18" charset="0"/>
              </a:rPr>
              <a:t>0       0</a:t>
            </a:r>
            <a:endParaRPr kumimoji="1" lang="en-US" altLang="zh-CN" sz="2400" b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kumimoji="1" lang="en-US" altLang="zh-CN" sz="2400" b="1">
                <a:latin typeface="Times New Roman" panose="02020603050405020304" pitchFamily="18" charset="0"/>
              </a:rPr>
              <a:t>0       1</a:t>
            </a:r>
            <a:endParaRPr kumimoji="1" lang="en-US" altLang="zh-CN" sz="2400" b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kumimoji="1" lang="en-US" altLang="zh-CN" sz="2400" b="1">
                <a:latin typeface="Times New Roman" panose="02020603050405020304" pitchFamily="18" charset="0"/>
              </a:rPr>
              <a:t>1       0</a:t>
            </a:r>
            <a:endParaRPr kumimoji="1" lang="en-US" altLang="zh-CN" sz="2400" b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kumimoji="1" lang="en-US" altLang="zh-CN" sz="2400" b="1">
                <a:latin typeface="Times New Roman" panose="02020603050405020304" pitchFamily="18" charset="0"/>
              </a:rPr>
              <a:t>1       1</a:t>
            </a:r>
            <a:endParaRPr kumimoji="1" lang="en-US" altLang="zh-CN" sz="2400" b="1">
              <a:latin typeface="Times New Roman" panose="02020603050405020304" pitchFamily="18" charset="0"/>
            </a:endParaRPr>
          </a:p>
          <a:p>
            <a:pPr eaLnBrk="1" hangingPunct="1">
              <a:buClrTx/>
              <a:buSzTx/>
              <a:buFontTx/>
              <a:buNone/>
            </a:pPr>
            <a:endParaRPr kumimoji="1" lang="en-US" altLang="zh-CN" sz="2400" b="1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 Box 10"/>
              <p:cNvSpPr txBox="1">
                <a:spLocks noChangeArrowheads="1"/>
              </p:cNvSpPr>
              <p:nvPr/>
            </p:nvSpPr>
            <p:spPr bwMode="auto">
              <a:xfrm>
                <a:off x="3110529" y="4065517"/>
                <a:ext cx="1143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None/>
                </a:pPr>
                <a:r>
                  <a:rPr kumimoji="1" lang="en-US" altLang="zh-CN" sz="2400" b="1" i="1" dirty="0" err="1" smtClean="0">
                    <a:latin typeface="Times New Roman" panose="02020603050405020304" pitchFamily="18" charset="0"/>
                  </a:rPr>
                  <a:t>a</a:t>
                </a:r>
                <a:r>
                  <a:rPr lang="zh-CN" alt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zh-CN" altLang="en-US" sz="2400" i="1">
                        <a:latin typeface="Cambria Math" panose="02040503050406030204" pitchFamily="18" charset="0"/>
                      </a:rPr>
                      <m:t>⊚ </m:t>
                    </m:r>
                  </m:oMath>
                </a14:m>
                <a:r>
                  <a:rPr kumimoji="1" lang="en-US" altLang="zh-CN" sz="2400" b="1" i="1" dirty="0" smtClean="0">
                    <a:latin typeface="Times New Roman" panose="02020603050405020304" pitchFamily="18" charset="0"/>
                    <a:sym typeface="Symbol" panose="05050102010706020507" pitchFamily="18" charset="2"/>
                  </a:rPr>
                  <a:t>b</a:t>
                </a:r>
                <a:r>
                  <a:rPr kumimoji="1" lang="en-US" altLang="zh-CN" sz="2400" b="1" dirty="0" smtClean="0">
                    <a:latin typeface="Times New Roman" panose="02020603050405020304" pitchFamily="18" charset="0"/>
                  </a:rPr>
                  <a:t> </a:t>
                </a:r>
                <a:endParaRPr kumimoji="1" lang="en-US" altLang="zh-CN" sz="2400" b="1" dirty="0">
                  <a:latin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11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10529" y="4065517"/>
                <a:ext cx="1143000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26" t="-54" r="26" b="5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409573" y="4675117"/>
            <a:ext cx="609600" cy="2345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kumimoji="1" lang="zh-CN" altLang="en-US" sz="2400" b="1" dirty="0" smtClean="0">
                <a:latin typeface="Times New Roman" panose="02020603050405020304" pitchFamily="18" charset="0"/>
              </a:rPr>
              <a:t>？</a:t>
            </a:r>
            <a:endParaRPr kumimoji="1" lang="en-US" altLang="zh-CN" sz="2400" b="1" dirty="0" smtClean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kumimoji="1" lang="zh-CN" altLang="en-US" sz="2400" b="1" dirty="0" smtClean="0">
                <a:latin typeface="Times New Roman" panose="02020603050405020304" pitchFamily="18" charset="0"/>
              </a:rPr>
              <a:t>？</a:t>
            </a:r>
            <a:endParaRPr kumimoji="1" lang="en-US" altLang="zh-CN" sz="2400" b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kumimoji="1" lang="zh-CN" altLang="en-US" sz="2400" b="1" dirty="0" smtClean="0">
                <a:latin typeface="Times New Roman" panose="02020603050405020304" pitchFamily="18" charset="0"/>
              </a:rPr>
              <a:t>？</a:t>
            </a:r>
            <a:r>
              <a:rPr kumimoji="1" lang="en-US" altLang="zh-CN" sz="2400" b="1" dirty="0" smtClean="0">
                <a:latin typeface="Times New Roman" panose="02020603050405020304" pitchFamily="18" charset="0"/>
              </a:rPr>
              <a:t> </a:t>
            </a:r>
            <a:endParaRPr kumimoji="1" lang="en-US" altLang="zh-CN" sz="2400" b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kumimoji="1" lang="zh-CN" altLang="en-US" sz="2400" b="1" dirty="0" smtClean="0">
                <a:latin typeface="Times New Roman" panose="02020603050405020304" pitchFamily="18" charset="0"/>
              </a:rPr>
              <a:t>？</a:t>
            </a:r>
            <a:endParaRPr kumimoji="1" lang="en-US" altLang="zh-CN" sz="2400" b="1" dirty="0">
              <a:latin typeface="Times New Roman" panose="02020603050405020304" pitchFamily="18" charset="0"/>
            </a:endParaRPr>
          </a:p>
          <a:p>
            <a:pPr eaLnBrk="1" hangingPunct="1">
              <a:buClrTx/>
              <a:buSzTx/>
              <a:buFontTx/>
              <a:buNone/>
            </a:pPr>
            <a:endParaRPr kumimoji="1" lang="en-US" altLang="zh-CN" sz="2400" b="1" dirty="0">
              <a:latin typeface="Times New Roman" panose="02020603050405020304" pitchFamily="18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343704" y="4718882"/>
            <a:ext cx="504968" cy="1774609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b="1">
              <a:solidFill>
                <a:srgbClr val="FF0000"/>
              </a:solidFill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>
            <a:off x="3848672" y="4885899"/>
            <a:ext cx="118735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5108231" y="4378067"/>
            <a:ext cx="6137524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每行有</a:t>
            </a:r>
            <a:r>
              <a:rPr lang="en-US" altLang="zh-CN" sz="3200" dirty="0" smtClean="0"/>
              <a:t>1</a:t>
            </a:r>
            <a:r>
              <a:rPr lang="zh-CN" altLang="en-US" sz="3200" dirty="0" smtClean="0"/>
              <a:t>或</a:t>
            </a:r>
            <a:r>
              <a:rPr lang="en-US" altLang="zh-CN" sz="3200" dirty="0" smtClean="0"/>
              <a:t>0</a:t>
            </a:r>
            <a:r>
              <a:rPr lang="zh-CN" altLang="en-US" sz="3200" dirty="0" smtClean="0"/>
              <a:t>两个选择，</a:t>
            </a:r>
            <a:endParaRPr lang="en-US" altLang="zh-CN" sz="3200" dirty="0" smtClean="0"/>
          </a:p>
          <a:p>
            <a:r>
              <a:rPr lang="zh-CN" altLang="en-US" sz="3200" dirty="0"/>
              <a:t>一共</a:t>
            </a:r>
            <a:r>
              <a:rPr lang="zh-CN" altLang="en-US" sz="3200" dirty="0" smtClean="0"/>
              <a:t>有</a:t>
            </a:r>
            <a:r>
              <a:rPr lang="en-US" altLang="zh-CN" sz="3200" dirty="0" smtClean="0"/>
              <a:t>2^4=16</a:t>
            </a:r>
            <a:r>
              <a:rPr lang="zh-CN" altLang="en-US" sz="3200" dirty="0" smtClean="0"/>
              <a:t>种二元逻辑运算！</a:t>
            </a:r>
            <a:endParaRPr lang="en-US" altLang="zh-CN" sz="3200" dirty="0" smtClean="0"/>
          </a:p>
        </p:txBody>
      </p:sp>
      <p:sp>
        <p:nvSpPr>
          <p:cNvPr id="18" name="文本框 17"/>
          <p:cNvSpPr txBox="1"/>
          <p:nvPr/>
        </p:nvSpPr>
        <p:spPr>
          <a:xfrm>
            <a:off x="5108231" y="5662950"/>
            <a:ext cx="5519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/>
              <a:t>能否快速去掉一些错误答案？</a:t>
            </a:r>
            <a:endParaRPr lang="zh-CN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92" y="176578"/>
            <a:ext cx="3002180" cy="743114"/>
          </a:xfrm>
          <a:prstGeom prst="rect">
            <a:avLst/>
          </a:prstGeom>
        </p:spPr>
      </p:pic>
      <p:sp>
        <p:nvSpPr>
          <p:cNvPr id="30" name="Line 4"/>
          <p:cNvSpPr>
            <a:spLocks noChangeShapeType="1"/>
          </p:cNvSpPr>
          <p:nvPr/>
        </p:nvSpPr>
        <p:spPr bwMode="auto">
          <a:xfrm>
            <a:off x="840452" y="1842520"/>
            <a:ext cx="3429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3" name="Line 5"/>
          <p:cNvSpPr>
            <a:spLocks noChangeShapeType="1"/>
          </p:cNvSpPr>
          <p:nvPr/>
        </p:nvSpPr>
        <p:spPr bwMode="auto">
          <a:xfrm>
            <a:off x="840452" y="4350770"/>
            <a:ext cx="3429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4" name="Line 6"/>
          <p:cNvSpPr>
            <a:spLocks noChangeShapeType="1"/>
          </p:cNvSpPr>
          <p:nvPr/>
        </p:nvSpPr>
        <p:spPr bwMode="auto">
          <a:xfrm>
            <a:off x="916652" y="2374332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5" name="Line 7"/>
          <p:cNvSpPr>
            <a:spLocks noChangeShapeType="1"/>
          </p:cNvSpPr>
          <p:nvPr/>
        </p:nvSpPr>
        <p:spPr bwMode="auto">
          <a:xfrm flipH="1">
            <a:off x="2818477" y="1804420"/>
            <a:ext cx="3175" cy="2600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6" name="Text Box 8"/>
          <p:cNvSpPr txBox="1">
            <a:spLocks noChangeArrowheads="1"/>
          </p:cNvSpPr>
          <p:nvPr/>
        </p:nvSpPr>
        <p:spPr bwMode="auto">
          <a:xfrm>
            <a:off x="1248748" y="185458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 b="1" i="1" dirty="0" smtClean="0">
                <a:latin typeface="Times New Roman" panose="02020603050405020304" pitchFamily="18" charset="0"/>
              </a:rPr>
              <a:t>a       b</a:t>
            </a:r>
            <a:endParaRPr kumimoji="1" lang="en-US" altLang="zh-CN" sz="2400" b="1" i="1" dirty="0">
              <a:latin typeface="Times New Roman" panose="02020603050405020304" pitchFamily="18" charset="0"/>
            </a:endParaRPr>
          </a:p>
        </p:txBody>
      </p:sp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1232564" y="2450532"/>
            <a:ext cx="1447800" cy="234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kumimoji="1" lang="en-US" altLang="zh-CN" sz="2400" b="1">
                <a:latin typeface="Times New Roman" panose="02020603050405020304" pitchFamily="18" charset="0"/>
              </a:rPr>
              <a:t>0       0</a:t>
            </a:r>
            <a:endParaRPr kumimoji="1" lang="en-US" altLang="zh-CN" sz="2400" b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kumimoji="1" lang="en-US" altLang="zh-CN" sz="2400" b="1">
                <a:latin typeface="Times New Roman" panose="02020603050405020304" pitchFamily="18" charset="0"/>
              </a:rPr>
              <a:t>0       1</a:t>
            </a:r>
            <a:endParaRPr kumimoji="1" lang="en-US" altLang="zh-CN" sz="2400" b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kumimoji="1" lang="en-US" altLang="zh-CN" sz="2400" b="1">
                <a:latin typeface="Times New Roman" panose="02020603050405020304" pitchFamily="18" charset="0"/>
              </a:rPr>
              <a:t>1       0</a:t>
            </a:r>
            <a:endParaRPr kumimoji="1" lang="en-US" altLang="zh-CN" sz="2400" b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kumimoji="1" lang="en-US" altLang="zh-CN" sz="2400" b="1">
                <a:latin typeface="Times New Roman" panose="02020603050405020304" pitchFamily="18" charset="0"/>
              </a:rPr>
              <a:t>1       1</a:t>
            </a:r>
            <a:endParaRPr kumimoji="1" lang="en-US" altLang="zh-CN" sz="2400" b="1">
              <a:latin typeface="Times New Roman" panose="02020603050405020304" pitchFamily="18" charset="0"/>
            </a:endParaRPr>
          </a:p>
          <a:p>
            <a:pPr eaLnBrk="1" hangingPunct="1">
              <a:buClrTx/>
              <a:buSzTx/>
              <a:buFontTx/>
              <a:buNone/>
            </a:pPr>
            <a:endParaRPr kumimoji="1" lang="en-US" altLang="zh-CN" sz="2400" b="1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 Box 10"/>
              <p:cNvSpPr txBox="1">
                <a:spLocks noChangeArrowheads="1"/>
              </p:cNvSpPr>
              <p:nvPr/>
            </p:nvSpPr>
            <p:spPr bwMode="auto">
              <a:xfrm>
                <a:off x="2974052" y="1840932"/>
                <a:ext cx="1143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None/>
                </a:pPr>
                <a:r>
                  <a:rPr kumimoji="1" lang="en-US" altLang="zh-CN" sz="2400" b="1" i="1" dirty="0" err="1" smtClean="0">
                    <a:latin typeface="Times New Roman" panose="02020603050405020304" pitchFamily="18" charset="0"/>
                  </a:rPr>
                  <a:t>a</a:t>
                </a:r>
                <a:r>
                  <a:rPr lang="zh-CN" alt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zh-CN" altLang="en-US" sz="2400" i="1">
                        <a:latin typeface="Cambria Math" panose="02040503050406030204" pitchFamily="18" charset="0"/>
                      </a:rPr>
                      <m:t>⊚ </m:t>
                    </m:r>
                  </m:oMath>
                </a14:m>
                <a:r>
                  <a:rPr kumimoji="1" lang="en-US" altLang="zh-CN" sz="2400" b="1" i="1" dirty="0" smtClean="0">
                    <a:latin typeface="Times New Roman" panose="02020603050405020304" pitchFamily="18" charset="0"/>
                    <a:sym typeface="Symbol" panose="05050102010706020507" pitchFamily="18" charset="2"/>
                  </a:rPr>
                  <a:t>b</a:t>
                </a:r>
                <a:r>
                  <a:rPr kumimoji="1" lang="en-US" altLang="zh-CN" sz="2400" b="1" dirty="0" smtClean="0">
                    <a:latin typeface="Times New Roman" panose="02020603050405020304" pitchFamily="18" charset="0"/>
                  </a:rPr>
                  <a:t> </a:t>
                </a:r>
                <a:endParaRPr kumimoji="1" lang="en-US" altLang="zh-CN" sz="2400" b="1" dirty="0">
                  <a:latin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48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74052" y="1840932"/>
                <a:ext cx="1143000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30" t="-15" r="30" b="1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 Box 11"/>
          <p:cNvSpPr txBox="1">
            <a:spLocks noChangeArrowheads="1"/>
          </p:cNvSpPr>
          <p:nvPr/>
        </p:nvSpPr>
        <p:spPr bwMode="auto">
          <a:xfrm>
            <a:off x="3273096" y="2450532"/>
            <a:ext cx="609600" cy="2345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kumimoji="1" lang="en-US" altLang="zh-CN" sz="2400" b="1" dirty="0" smtClean="0">
                <a:latin typeface="Times New Roman" panose="02020603050405020304" pitchFamily="18" charset="0"/>
              </a:rPr>
              <a:t>1</a:t>
            </a:r>
            <a:endParaRPr kumimoji="1" lang="en-US" altLang="zh-CN" sz="2400" b="1" dirty="0" smtClean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kumimoji="1" lang="zh-CN" altLang="en-US" sz="2400" b="1" dirty="0" smtClean="0">
                <a:latin typeface="Times New Roman" panose="02020603050405020304" pitchFamily="18" charset="0"/>
              </a:rPr>
              <a:t>？</a:t>
            </a:r>
            <a:endParaRPr kumimoji="1" lang="en-US" altLang="zh-CN" sz="2400" b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kumimoji="1" lang="zh-CN" altLang="en-US" sz="2400" b="1" dirty="0" smtClean="0">
                <a:latin typeface="Times New Roman" panose="02020603050405020304" pitchFamily="18" charset="0"/>
              </a:rPr>
              <a:t>？</a:t>
            </a:r>
            <a:r>
              <a:rPr kumimoji="1" lang="en-US" altLang="zh-CN" sz="2400" b="1" dirty="0" smtClean="0">
                <a:latin typeface="Times New Roman" panose="02020603050405020304" pitchFamily="18" charset="0"/>
              </a:rPr>
              <a:t> </a:t>
            </a:r>
            <a:endParaRPr kumimoji="1" lang="en-US" altLang="zh-CN" sz="2400" b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kumimoji="1" lang="en-US" altLang="zh-CN" sz="2400" b="1" dirty="0" smtClean="0">
                <a:latin typeface="Times New Roman" panose="02020603050405020304" pitchFamily="18" charset="0"/>
              </a:rPr>
              <a:t>0</a:t>
            </a:r>
            <a:endParaRPr kumimoji="1" lang="en-US" altLang="zh-CN" sz="2400" b="1" dirty="0">
              <a:latin typeface="Times New Roman" panose="02020603050405020304" pitchFamily="18" charset="0"/>
            </a:endParaRPr>
          </a:p>
          <a:p>
            <a:pPr eaLnBrk="1" hangingPunct="1">
              <a:buClrTx/>
              <a:buSzTx/>
              <a:buFontTx/>
              <a:buNone/>
            </a:pPr>
            <a:endParaRPr kumimoji="1" lang="en-US" altLang="zh-CN" sz="2400" b="1" dirty="0">
              <a:latin typeface="Times New Roman" panose="02020603050405020304" pitchFamily="18" charset="0"/>
            </a:endParaRPr>
          </a:p>
        </p:txBody>
      </p:sp>
      <p:sp>
        <p:nvSpPr>
          <p:cNvPr id="50" name="Rectangle 3"/>
          <p:cNvSpPr>
            <a:spLocks noChangeArrowheads="1"/>
          </p:cNvSpPr>
          <p:nvPr/>
        </p:nvSpPr>
        <p:spPr bwMode="auto">
          <a:xfrm>
            <a:off x="1050878" y="2494298"/>
            <a:ext cx="2661317" cy="411846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b="1">
              <a:solidFill>
                <a:srgbClr val="FF0000"/>
              </a:solidFill>
            </a:endParaRPr>
          </a:p>
        </p:txBody>
      </p:sp>
      <p:sp>
        <p:nvSpPr>
          <p:cNvPr id="69" name="Rectangle 3"/>
          <p:cNvSpPr>
            <a:spLocks noChangeArrowheads="1"/>
          </p:cNvSpPr>
          <p:nvPr/>
        </p:nvSpPr>
        <p:spPr bwMode="auto">
          <a:xfrm>
            <a:off x="1050878" y="3876371"/>
            <a:ext cx="2661317" cy="411846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b="1">
              <a:solidFill>
                <a:srgbClr val="FF0000"/>
              </a:solidFill>
            </a:endParaRPr>
          </a:p>
        </p:txBody>
      </p:sp>
      <p:sp>
        <p:nvSpPr>
          <p:cNvPr id="70" name="Text Box 10"/>
          <p:cNvSpPr txBox="1">
            <a:spLocks noChangeArrowheads="1"/>
          </p:cNvSpPr>
          <p:nvPr/>
        </p:nvSpPr>
        <p:spPr bwMode="auto">
          <a:xfrm>
            <a:off x="4624112" y="2842740"/>
            <a:ext cx="66237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9pPr>
          </a:lstStyle>
          <a:p>
            <a:pPr>
              <a:spcBef>
                <a:spcPct val="50000"/>
              </a:spcBef>
              <a:buClrTx/>
              <a:buSzTx/>
              <a:buNone/>
            </a:pPr>
            <a:r>
              <a:rPr kumimoji="1" lang="zh-CN" altLang="en-US" sz="3200" b="1" dirty="0" smtClean="0">
                <a:latin typeface="Times New Roman" panose="02020603050405020304" pitchFamily="18" charset="0"/>
              </a:rPr>
              <a:t>答案：只有两个逻辑运算符合要求：</a:t>
            </a:r>
            <a:endParaRPr kumimoji="1" lang="en-US" altLang="zh-CN" sz="3200" b="1" dirty="0" smtClean="0">
              <a:latin typeface="Times New Roman" panose="02020603050405020304" pitchFamily="18" charset="0"/>
            </a:endParaRPr>
          </a:p>
        </p:txBody>
      </p:sp>
      <p:sp>
        <p:nvSpPr>
          <p:cNvPr id="15" name="Line 4"/>
          <p:cNvSpPr>
            <a:spLocks noChangeShapeType="1"/>
          </p:cNvSpPr>
          <p:nvPr/>
        </p:nvSpPr>
        <p:spPr bwMode="auto">
          <a:xfrm>
            <a:off x="4629865" y="4057214"/>
            <a:ext cx="3429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>
            <a:off x="4629865" y="6565464"/>
            <a:ext cx="3429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7" name="Line 6"/>
          <p:cNvSpPr>
            <a:spLocks noChangeShapeType="1"/>
          </p:cNvSpPr>
          <p:nvPr/>
        </p:nvSpPr>
        <p:spPr bwMode="auto">
          <a:xfrm>
            <a:off x="4706065" y="4589026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 flipH="1">
            <a:off x="6607890" y="4019114"/>
            <a:ext cx="3175" cy="2600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5038161" y="4069274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 b="1" i="1" dirty="0" smtClean="0">
                <a:latin typeface="Times New Roman" panose="02020603050405020304" pitchFamily="18" charset="0"/>
              </a:rPr>
              <a:t>a       b</a:t>
            </a:r>
            <a:endParaRPr kumimoji="1" lang="en-US" altLang="zh-CN" sz="2400" b="1" i="1" dirty="0">
              <a:latin typeface="Times New Roman" panose="02020603050405020304" pitchFamily="18" charset="0"/>
            </a:endParaRP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5021977" y="4665226"/>
            <a:ext cx="1447800" cy="234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kumimoji="1" lang="en-US" altLang="zh-CN" sz="2400" b="1">
                <a:latin typeface="Times New Roman" panose="02020603050405020304" pitchFamily="18" charset="0"/>
              </a:rPr>
              <a:t>0       0</a:t>
            </a:r>
            <a:endParaRPr kumimoji="1" lang="en-US" altLang="zh-CN" sz="2400" b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kumimoji="1" lang="en-US" altLang="zh-CN" sz="2400" b="1">
                <a:latin typeface="Times New Roman" panose="02020603050405020304" pitchFamily="18" charset="0"/>
              </a:rPr>
              <a:t>0       1</a:t>
            </a:r>
            <a:endParaRPr kumimoji="1" lang="en-US" altLang="zh-CN" sz="2400" b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kumimoji="1" lang="en-US" altLang="zh-CN" sz="2400" b="1">
                <a:latin typeface="Times New Roman" panose="02020603050405020304" pitchFamily="18" charset="0"/>
              </a:rPr>
              <a:t>1       0</a:t>
            </a:r>
            <a:endParaRPr kumimoji="1" lang="en-US" altLang="zh-CN" sz="2400" b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kumimoji="1" lang="en-US" altLang="zh-CN" sz="2400" b="1">
                <a:latin typeface="Times New Roman" panose="02020603050405020304" pitchFamily="18" charset="0"/>
              </a:rPr>
              <a:t>1       1</a:t>
            </a:r>
            <a:endParaRPr kumimoji="1" lang="en-US" altLang="zh-CN" sz="2400" b="1">
              <a:latin typeface="Times New Roman" panose="02020603050405020304" pitchFamily="18" charset="0"/>
            </a:endParaRPr>
          </a:p>
          <a:p>
            <a:pPr eaLnBrk="1" hangingPunct="1">
              <a:buClrTx/>
              <a:buSzTx/>
              <a:buFontTx/>
              <a:buNone/>
            </a:pPr>
            <a:endParaRPr kumimoji="1" lang="en-US" altLang="zh-CN" sz="2400" b="1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 Box 10"/>
              <p:cNvSpPr txBox="1">
                <a:spLocks noChangeArrowheads="1"/>
              </p:cNvSpPr>
              <p:nvPr/>
            </p:nvSpPr>
            <p:spPr bwMode="auto">
              <a:xfrm>
                <a:off x="6763465" y="4055626"/>
                <a:ext cx="1143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None/>
                </a:pPr>
                <a:r>
                  <a:rPr kumimoji="1" lang="en-US" altLang="zh-CN" sz="2400" b="1" i="1" dirty="0" err="1" smtClean="0">
                    <a:latin typeface="Times New Roman" panose="02020603050405020304" pitchFamily="18" charset="0"/>
                  </a:rPr>
                  <a:t>a</a:t>
                </a:r>
                <a:r>
                  <a:rPr lang="zh-CN" alt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zh-CN" altLang="en-US" sz="2400" i="1">
                        <a:latin typeface="Cambria Math" panose="02040503050406030204" pitchFamily="18" charset="0"/>
                      </a:rPr>
                      <m:t>⊚ </m:t>
                    </m:r>
                  </m:oMath>
                </a14:m>
                <a:r>
                  <a:rPr kumimoji="1" lang="en-US" altLang="zh-CN" sz="2400" b="1" i="1" dirty="0" smtClean="0">
                    <a:latin typeface="Times New Roman" panose="02020603050405020304" pitchFamily="18" charset="0"/>
                    <a:sym typeface="Symbol" panose="05050102010706020507" pitchFamily="18" charset="2"/>
                  </a:rPr>
                  <a:t>b</a:t>
                </a:r>
                <a:r>
                  <a:rPr kumimoji="1" lang="en-US" altLang="zh-CN" sz="2400" b="1" dirty="0" smtClean="0">
                    <a:latin typeface="Times New Roman" panose="02020603050405020304" pitchFamily="18" charset="0"/>
                  </a:rPr>
                  <a:t> </a:t>
                </a:r>
                <a:endParaRPr kumimoji="1" lang="en-US" altLang="zh-CN" sz="2400" b="1" dirty="0">
                  <a:latin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21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63465" y="4055626"/>
                <a:ext cx="1143000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7" t="-112" r="7" b="11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7062509" y="4665226"/>
            <a:ext cx="609600" cy="2345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kumimoji="1" lang="en-US" altLang="zh-CN" sz="2400" b="1" dirty="0" smtClean="0">
                <a:latin typeface="Times New Roman" panose="02020603050405020304" pitchFamily="18" charset="0"/>
              </a:rPr>
              <a:t>1</a:t>
            </a:r>
            <a:endParaRPr kumimoji="1" lang="en-US" altLang="zh-CN" sz="2400" b="1" dirty="0" smtClean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kumimoji="1" lang="en-US" altLang="zh-CN" sz="2400" b="1" dirty="0" smtClean="0">
                <a:latin typeface="Times New Roman" panose="02020603050405020304" pitchFamily="18" charset="0"/>
              </a:rPr>
              <a:t>1</a:t>
            </a:r>
            <a:endParaRPr kumimoji="1" lang="en-US" altLang="zh-CN" sz="2400" b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kumimoji="1" lang="en-US" altLang="zh-CN" sz="2400" b="1" dirty="0" smtClean="0">
                <a:latin typeface="Times New Roman" panose="02020603050405020304" pitchFamily="18" charset="0"/>
              </a:rPr>
              <a:t>1 </a:t>
            </a:r>
            <a:endParaRPr kumimoji="1" lang="en-US" altLang="zh-CN" sz="2400" b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kumimoji="1" lang="en-US" altLang="zh-CN" sz="2400" b="1" dirty="0" smtClean="0">
                <a:latin typeface="Times New Roman" panose="02020603050405020304" pitchFamily="18" charset="0"/>
              </a:rPr>
              <a:t>0</a:t>
            </a:r>
            <a:endParaRPr kumimoji="1" lang="en-US" altLang="zh-CN" sz="2400" b="1" dirty="0">
              <a:latin typeface="Times New Roman" panose="02020603050405020304" pitchFamily="18" charset="0"/>
            </a:endParaRPr>
          </a:p>
          <a:p>
            <a:pPr eaLnBrk="1" hangingPunct="1">
              <a:buClrTx/>
              <a:buSzTx/>
              <a:buFontTx/>
              <a:buNone/>
            </a:pPr>
            <a:endParaRPr kumimoji="1" lang="en-US" altLang="zh-CN" sz="2400" b="1" dirty="0">
              <a:latin typeface="Times New Roman" panose="02020603050405020304" pitchFamily="18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4840291" y="4708992"/>
            <a:ext cx="2661317" cy="411846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b="1">
              <a:solidFill>
                <a:srgbClr val="FF0000"/>
              </a:solidFill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4840291" y="6091065"/>
            <a:ext cx="2661317" cy="411846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b="1">
              <a:solidFill>
                <a:srgbClr val="FF0000"/>
              </a:solidFill>
            </a:endParaRPr>
          </a:p>
        </p:txBody>
      </p:sp>
      <p:sp>
        <p:nvSpPr>
          <p:cNvPr id="25" name="Line 4"/>
          <p:cNvSpPr>
            <a:spLocks noChangeShapeType="1"/>
          </p:cNvSpPr>
          <p:nvPr/>
        </p:nvSpPr>
        <p:spPr bwMode="auto">
          <a:xfrm>
            <a:off x="8440686" y="4057214"/>
            <a:ext cx="3429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" name="Line 5"/>
          <p:cNvSpPr>
            <a:spLocks noChangeShapeType="1"/>
          </p:cNvSpPr>
          <p:nvPr/>
        </p:nvSpPr>
        <p:spPr bwMode="auto">
          <a:xfrm>
            <a:off x="8440686" y="6565464"/>
            <a:ext cx="3429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7" name="Line 6"/>
          <p:cNvSpPr>
            <a:spLocks noChangeShapeType="1"/>
          </p:cNvSpPr>
          <p:nvPr/>
        </p:nvSpPr>
        <p:spPr bwMode="auto">
          <a:xfrm>
            <a:off x="8516886" y="4589026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8" name="Line 7"/>
          <p:cNvSpPr>
            <a:spLocks noChangeShapeType="1"/>
          </p:cNvSpPr>
          <p:nvPr/>
        </p:nvSpPr>
        <p:spPr bwMode="auto">
          <a:xfrm flipH="1">
            <a:off x="10418711" y="4019114"/>
            <a:ext cx="3175" cy="2600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8848982" y="4069274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 b="1" i="1" dirty="0" smtClean="0">
                <a:latin typeface="Times New Roman" panose="02020603050405020304" pitchFamily="18" charset="0"/>
              </a:rPr>
              <a:t>a       b</a:t>
            </a:r>
            <a:endParaRPr kumimoji="1" lang="en-US" altLang="zh-CN" sz="2400" b="1" i="1" dirty="0">
              <a:latin typeface="Times New Roman" panose="02020603050405020304" pitchFamily="18" charset="0"/>
            </a:endParaRPr>
          </a:p>
        </p:txBody>
      </p: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8832798" y="4665226"/>
            <a:ext cx="1447800" cy="234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kumimoji="1" lang="en-US" altLang="zh-CN" sz="2400" b="1">
                <a:latin typeface="Times New Roman" panose="02020603050405020304" pitchFamily="18" charset="0"/>
              </a:rPr>
              <a:t>0       0</a:t>
            </a:r>
            <a:endParaRPr kumimoji="1" lang="en-US" altLang="zh-CN" sz="2400" b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kumimoji="1" lang="en-US" altLang="zh-CN" sz="2400" b="1">
                <a:latin typeface="Times New Roman" panose="02020603050405020304" pitchFamily="18" charset="0"/>
              </a:rPr>
              <a:t>0       1</a:t>
            </a:r>
            <a:endParaRPr kumimoji="1" lang="en-US" altLang="zh-CN" sz="2400" b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kumimoji="1" lang="en-US" altLang="zh-CN" sz="2400" b="1">
                <a:latin typeface="Times New Roman" panose="02020603050405020304" pitchFamily="18" charset="0"/>
              </a:rPr>
              <a:t>1       0</a:t>
            </a:r>
            <a:endParaRPr kumimoji="1" lang="en-US" altLang="zh-CN" sz="2400" b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kumimoji="1" lang="en-US" altLang="zh-CN" sz="2400" b="1">
                <a:latin typeface="Times New Roman" panose="02020603050405020304" pitchFamily="18" charset="0"/>
              </a:rPr>
              <a:t>1       1</a:t>
            </a:r>
            <a:endParaRPr kumimoji="1" lang="en-US" altLang="zh-CN" sz="2400" b="1">
              <a:latin typeface="Times New Roman" panose="02020603050405020304" pitchFamily="18" charset="0"/>
            </a:endParaRPr>
          </a:p>
          <a:p>
            <a:pPr eaLnBrk="1" hangingPunct="1">
              <a:buClrTx/>
              <a:buSzTx/>
              <a:buFontTx/>
              <a:buNone/>
            </a:pPr>
            <a:endParaRPr kumimoji="1" lang="en-US" altLang="zh-CN" sz="2400" b="1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 Box 10"/>
              <p:cNvSpPr txBox="1">
                <a:spLocks noChangeArrowheads="1"/>
              </p:cNvSpPr>
              <p:nvPr/>
            </p:nvSpPr>
            <p:spPr bwMode="auto">
              <a:xfrm>
                <a:off x="10574286" y="4055626"/>
                <a:ext cx="1143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None/>
                </a:pPr>
                <a:r>
                  <a:rPr kumimoji="1" lang="en-US" altLang="zh-CN" sz="2400" b="1" i="1" dirty="0" err="1" smtClean="0">
                    <a:latin typeface="Times New Roman" panose="02020603050405020304" pitchFamily="18" charset="0"/>
                  </a:rPr>
                  <a:t>a</a:t>
                </a:r>
                <a:r>
                  <a:rPr lang="zh-CN" alt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zh-CN" altLang="en-US" sz="2400" i="1">
                        <a:latin typeface="Cambria Math" panose="02040503050406030204" pitchFamily="18" charset="0"/>
                      </a:rPr>
                      <m:t>⊚ </m:t>
                    </m:r>
                  </m:oMath>
                </a14:m>
                <a:r>
                  <a:rPr kumimoji="1" lang="en-US" altLang="zh-CN" sz="2400" b="1" i="1" dirty="0" smtClean="0">
                    <a:latin typeface="Times New Roman" panose="02020603050405020304" pitchFamily="18" charset="0"/>
                    <a:sym typeface="Symbol" panose="05050102010706020507" pitchFamily="18" charset="2"/>
                  </a:rPr>
                  <a:t>b</a:t>
                </a:r>
                <a:r>
                  <a:rPr kumimoji="1" lang="en-US" altLang="zh-CN" sz="2400" b="1" dirty="0" smtClean="0">
                    <a:latin typeface="Times New Roman" panose="02020603050405020304" pitchFamily="18" charset="0"/>
                  </a:rPr>
                  <a:t> </a:t>
                </a:r>
                <a:endParaRPr kumimoji="1" lang="en-US" altLang="zh-CN" sz="2400" b="1" dirty="0">
                  <a:latin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32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74286" y="4055626"/>
                <a:ext cx="1143000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23" t="-112" r="23" b="11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10873330" y="4665226"/>
            <a:ext cx="609600" cy="2345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kumimoji="1" lang="en-US" altLang="zh-CN" sz="2400" b="1" dirty="0" smtClean="0">
                <a:latin typeface="Times New Roman" panose="02020603050405020304" pitchFamily="18" charset="0"/>
              </a:rPr>
              <a:t>1</a:t>
            </a:r>
            <a:endParaRPr kumimoji="1" lang="en-US" altLang="zh-CN" sz="2400" b="1" dirty="0" smtClean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kumimoji="1" lang="en-US" altLang="zh-CN" sz="2400" b="1" dirty="0" smtClean="0">
                <a:latin typeface="Times New Roman" panose="02020603050405020304" pitchFamily="18" charset="0"/>
              </a:rPr>
              <a:t>0</a:t>
            </a:r>
            <a:endParaRPr kumimoji="1" lang="en-US" altLang="zh-CN" sz="2400" b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kumimoji="1" lang="en-US" altLang="zh-CN" sz="2400" b="1" dirty="0" smtClean="0">
                <a:latin typeface="Times New Roman" panose="02020603050405020304" pitchFamily="18" charset="0"/>
              </a:rPr>
              <a:t>0 </a:t>
            </a:r>
            <a:endParaRPr kumimoji="1" lang="en-US" altLang="zh-CN" sz="2400" b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kumimoji="1" lang="en-US" altLang="zh-CN" sz="2400" b="1" dirty="0" smtClean="0">
                <a:latin typeface="Times New Roman" panose="02020603050405020304" pitchFamily="18" charset="0"/>
              </a:rPr>
              <a:t>0</a:t>
            </a:r>
            <a:endParaRPr kumimoji="1" lang="en-US" altLang="zh-CN" sz="2400" b="1" dirty="0">
              <a:latin typeface="Times New Roman" panose="02020603050405020304" pitchFamily="18" charset="0"/>
            </a:endParaRPr>
          </a:p>
          <a:p>
            <a:pPr eaLnBrk="1" hangingPunct="1">
              <a:buClrTx/>
              <a:buSzTx/>
              <a:buFontTx/>
              <a:buNone/>
            </a:pPr>
            <a:endParaRPr kumimoji="1" lang="en-US" altLang="zh-CN" sz="2400" b="1" dirty="0">
              <a:latin typeface="Times New Roman" panose="02020603050405020304" pitchFamily="18" charset="0"/>
            </a:endParaRPr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8651112" y="4708992"/>
            <a:ext cx="2661317" cy="411846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b="1">
              <a:solidFill>
                <a:srgbClr val="FF0000"/>
              </a:solidFill>
            </a:endParaRPr>
          </a:p>
        </p:txBody>
      </p:sp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8651112" y="6091065"/>
            <a:ext cx="2661317" cy="411846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b="1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/>
              <p:cNvSpPr/>
              <p:nvPr/>
            </p:nvSpPr>
            <p:spPr>
              <a:xfrm>
                <a:off x="4640131" y="3439574"/>
                <a:ext cx="348967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sz="3200" b="1" i="1" dirty="0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zh-CN" altLang="en-US" sz="3200" i="1">
                        <a:latin typeface="Cambria Math" panose="02040503050406030204" pitchFamily="18" charset="0"/>
                      </a:rPr>
                      <m:t>⊚</m:t>
                    </m:r>
                    <m:r>
                      <a:rPr kumimoji="1" lang="en-US" altLang="zh-CN" sz="32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𝒃</m:t>
                    </m:r>
                    <m:r>
                      <a:rPr kumimoji="1" lang="en-US" altLang="zh-CN" sz="32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=¬(</m:t>
                    </m:r>
                    <m:r>
                      <a:rPr kumimoji="1" lang="en-US" altLang="zh-CN" sz="32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𝒂</m:t>
                    </m:r>
                    <m:r>
                      <a:rPr kumimoji="1" lang="en-US" altLang="zh-CN" sz="32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∧</m:t>
                    </m:r>
                    <m:r>
                      <a:rPr kumimoji="1" lang="en-US" altLang="zh-CN" sz="32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𝒃</m:t>
                    </m:r>
                    <m:r>
                      <a:rPr kumimoji="1" lang="en-US" altLang="zh-CN" sz="32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kumimoji="1" lang="en-US" altLang="zh-CN" sz="3200" b="1" i="1" dirty="0" smtClean="0">
                    <a:latin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endParaRPr lang="zh-CN" altLang="en-US" sz="3200" dirty="0"/>
              </a:p>
            </p:txBody>
          </p:sp>
        </mc:Choice>
        <mc:Fallback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0131" y="3439574"/>
                <a:ext cx="3489673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5" t="-71" r="-10557" b="6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矩形 35"/>
              <p:cNvSpPr/>
              <p:nvPr/>
            </p:nvSpPr>
            <p:spPr>
              <a:xfrm>
                <a:off x="8456859" y="3452453"/>
                <a:ext cx="348967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sz="3200" b="1" i="1" dirty="0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zh-CN" altLang="en-US" sz="3200" i="1">
                        <a:latin typeface="Cambria Math" panose="02040503050406030204" pitchFamily="18" charset="0"/>
                      </a:rPr>
                      <m:t>⊚</m:t>
                    </m:r>
                    <m:r>
                      <a:rPr kumimoji="1" lang="en-US" altLang="zh-CN" sz="32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𝒃</m:t>
                    </m:r>
                    <m:r>
                      <a:rPr kumimoji="1" lang="en-US" altLang="zh-CN" sz="32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=¬(</m:t>
                    </m:r>
                    <m:r>
                      <a:rPr kumimoji="1" lang="en-US" altLang="zh-CN" sz="32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𝒂</m:t>
                    </m:r>
                    <m:r>
                      <a:rPr kumimoji="1" lang="en-US" altLang="zh-CN" sz="32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∨</m:t>
                    </m:r>
                    <m:r>
                      <a:rPr kumimoji="1" lang="en-US" altLang="zh-CN" sz="32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𝒃</m:t>
                    </m:r>
                    <m:r>
                      <a:rPr kumimoji="1" lang="en-US" altLang="zh-CN" sz="32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kumimoji="1" lang="en-US" altLang="zh-CN" sz="3200" b="1" i="1" dirty="0" smtClean="0">
                    <a:latin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endParaRPr lang="zh-CN" altLang="en-US" sz="3200" dirty="0"/>
              </a:p>
            </p:txBody>
          </p:sp>
        </mc:Choice>
        <mc:Fallback>
          <p:sp>
            <p:nvSpPr>
              <p:cNvPr id="36" name="矩形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6859" y="3452453"/>
                <a:ext cx="3489673" cy="584775"/>
              </a:xfrm>
              <a:prstGeom prst="rect">
                <a:avLst/>
              </a:prstGeom>
              <a:blipFill rotWithShape="1">
                <a:blip r:embed="rId4"/>
                <a:stretch>
                  <a:fillRect l="-16" t="-101" r="-10546" b="9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>
          <a:xfrm>
            <a:off x="590081" y="1660301"/>
            <a:ext cx="3928056" cy="30306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标题 1"/>
              <p:cNvSpPr txBox="1"/>
              <p:nvPr/>
            </p:nvSpPr>
            <p:spPr>
              <a:xfrm>
                <a:off x="840452" y="751535"/>
                <a:ext cx="10515600" cy="258317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3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提示：可以</a:t>
                </a:r>
                <a:r>
                  <a:rPr lang="zh-CN" altLang="en-US" sz="3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先</a:t>
                </a:r>
                <a:r>
                  <a:rPr lang="zh-CN" altLang="en-US" sz="3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考虑该运算符能否表示</a:t>
                </a:r>
                <a14:m>
                  <m:oMath xmlns:m="http://schemas.openxmlformats.org/officeDocument/2006/math">
                    <m:r>
                      <a:rPr kumimoji="1" lang="en-US" altLang="zh-CN" sz="3200" b="1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¬</m:t>
                    </m:r>
                    <m:r>
                      <a:rPr kumimoji="1" lang="en-US" altLang="zh-CN" sz="3200" b="1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𝒂</m:t>
                    </m:r>
                  </m:oMath>
                </a14:m>
                <a:r>
                  <a:rPr lang="zh-CN" altLang="en-US" sz="3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。</a:t>
                </a:r>
                <a:br>
                  <a:rPr lang="en-US" altLang="zh-CN" sz="3200" dirty="0" smtClean="0"/>
                </a:br>
                <a:br>
                  <a:rPr lang="en-US" altLang="zh-CN" sz="3200" dirty="0" smtClean="0"/>
                </a:br>
                <a:endParaRPr lang="zh-CN" altLang="en-US" sz="3200" dirty="0"/>
              </a:p>
            </p:txBody>
          </p:sp>
        </mc:Choice>
        <mc:Fallback>
          <p:sp>
            <p:nvSpPr>
              <p:cNvPr id="39" name="标题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452" y="751535"/>
                <a:ext cx="10515600" cy="2583178"/>
              </a:xfrm>
              <a:prstGeom prst="rect">
                <a:avLst/>
              </a:prstGeom>
              <a:blipFill rotWithShape="1">
                <a:blip r:embed="rId5"/>
                <a:stretch>
                  <a:fillRect l="-3" t="-13" r="3" b="1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846161"/>
                <a:ext cx="10515600" cy="5049672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3200" dirty="0">
                    <a:latin typeface="+mn-ea"/>
                    <a:ea typeface="+mn-ea"/>
                  </a:rPr>
                  <a:t>课后</a:t>
                </a:r>
                <a:r>
                  <a:rPr lang="zh-CN" altLang="en-US" sz="3200" dirty="0" smtClean="0">
                    <a:latin typeface="+mn-ea"/>
                    <a:ea typeface="+mn-ea"/>
                  </a:rPr>
                  <a:t>探索：</a:t>
                </a:r>
                <a:br>
                  <a:rPr lang="en-US" altLang="zh-CN" sz="3200" dirty="0" smtClean="0">
                    <a:latin typeface="+mn-ea"/>
                    <a:ea typeface="+mn-ea"/>
                  </a:rPr>
                </a:br>
                <a:br>
                  <a:rPr lang="en-US" altLang="zh-CN" sz="3200" dirty="0" smtClean="0">
                    <a:latin typeface="+mn-ea"/>
                    <a:ea typeface="+mn-ea"/>
                  </a:rPr>
                </a:br>
                <a:r>
                  <a:rPr lang="zh-CN" altLang="en-US" sz="3200" dirty="0" smtClean="0">
                    <a:latin typeface="+mn-ea"/>
                    <a:ea typeface="+mn-ea"/>
                  </a:rPr>
                  <a:t>（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+mn-ea"/>
                      </a:rPr>
                      <m:t>¬</m:t>
                    </m:r>
                  </m:oMath>
                </a14:m>
                <a:r>
                  <a:rPr lang="zh-CN" altLang="en-US" sz="3200" dirty="0" smtClean="0">
                    <a:latin typeface="+mn-ea"/>
                    <a:ea typeface="+mn-ea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3200" i="1" dirty="0" smtClean="0">
                        <a:latin typeface="Cambria Math" panose="02040503050406030204" pitchFamily="18" charset="0"/>
                        <a:ea typeface="+mn-ea"/>
                      </a:rPr>
                      <m:t>∧</m:t>
                    </m:r>
                  </m:oMath>
                </a14:m>
                <a:r>
                  <a:rPr lang="zh-CN" altLang="en-US" sz="3200" dirty="0" smtClean="0">
                    <a:latin typeface="+mn-ea"/>
                    <a:ea typeface="+mn-ea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3200" b="0" i="1" dirty="0" smtClean="0">
                        <a:latin typeface="Cambria Math" panose="02040503050406030204" pitchFamily="18" charset="0"/>
                        <a:ea typeface="+mn-ea"/>
                      </a:rPr>
                      <m:t>∨</m:t>
                    </m:r>
                  </m:oMath>
                </a14:m>
                <a:r>
                  <a:rPr lang="zh-CN" altLang="en-US" sz="3200" dirty="0" smtClean="0">
                    <a:latin typeface="+mn-ea"/>
                    <a:ea typeface="+mn-ea"/>
                  </a:rPr>
                  <a:t>，</a:t>
                </a:r>
                <a14:m>
                  <m:oMath xmlns:m="http://schemas.openxmlformats.org/officeDocument/2006/math">
                    <m:r>
                      <a:rPr lang="zh-CN" altLang="en-US" sz="3200" i="1" dirty="0" smtClean="0">
                        <a:latin typeface="Cambria Math" panose="02040503050406030204" pitchFamily="18" charset="0"/>
                        <a:ea typeface="+mn-ea"/>
                      </a:rPr>
                      <m:t>→</m:t>
                    </m:r>
                  </m:oMath>
                </a14:m>
                <a:r>
                  <a:rPr lang="zh-CN" altLang="en-US" sz="3200" dirty="0" smtClean="0">
                    <a:latin typeface="+mn-ea"/>
                    <a:ea typeface="+mn-ea"/>
                  </a:rPr>
                  <a:t>，</a:t>
                </a:r>
                <a14:m>
                  <m:oMath xmlns:m="http://schemas.openxmlformats.org/officeDocument/2006/math">
                    <m:r>
                      <a:rPr lang="zh-CN" altLang="en-US" sz="3200" i="1" dirty="0" smtClean="0">
                        <a:latin typeface="Cambria Math" panose="02040503050406030204" pitchFamily="18" charset="0"/>
                        <a:ea typeface="+mn-ea"/>
                      </a:rPr>
                      <m:t>↔</m:t>
                    </m:r>
                  </m:oMath>
                </a14:m>
                <a:r>
                  <a:rPr lang="zh-CN" altLang="en-US" sz="3200" dirty="0" smtClean="0">
                    <a:latin typeface="+mn-ea"/>
                    <a:ea typeface="+mn-ea"/>
                  </a:rPr>
                  <a:t>）中，每次仅使用两个运算，有哪些</a:t>
                </a:r>
                <a:r>
                  <a:rPr lang="zh-CN" altLang="en-US" sz="3200" b="1" dirty="0" smtClean="0">
                    <a:latin typeface="+mn-ea"/>
                    <a:ea typeface="+mn-ea"/>
                  </a:rPr>
                  <a:t>组合</a:t>
                </a:r>
                <a:r>
                  <a:rPr lang="zh-CN" altLang="en-US" sz="3200" dirty="0" smtClean="0">
                    <a:latin typeface="+mn-ea"/>
                    <a:ea typeface="+mn-ea"/>
                  </a:rPr>
                  <a:t>可以构建出全部的命题？</a:t>
                </a:r>
                <a:br>
                  <a:rPr lang="zh-CN" altLang="en-US" sz="3200" dirty="0" smtClean="0"/>
                </a:br>
                <a:endParaRPr lang="zh-CN" altLang="en-US" sz="3200" dirty="0"/>
              </a:p>
            </p:txBody>
          </p:sp>
        </mc:Choice>
        <mc:Fallback>
          <p:sp>
            <p:nvSpPr>
              <p:cNvPr id="2" name="标题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846161"/>
                <a:ext cx="10515600" cy="5049672"/>
              </a:xfrm>
              <a:blipFill rotWithShape="1">
                <a:blip r:embed="rId1"/>
                <a:stretch>
                  <a:fillRect t="-7" b="1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92" y="176578"/>
            <a:ext cx="3002180" cy="7431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92" y="176578"/>
            <a:ext cx="3002180" cy="74311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内容占位符 2"/>
              <p:cNvSpPr txBox="1"/>
              <p:nvPr/>
            </p:nvSpPr>
            <p:spPr bwMode="auto">
              <a:xfrm>
                <a:off x="1123315" y="1946275"/>
                <a:ext cx="8640763" cy="701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1pPr>
                <a:lvl2pPr marL="692150" indent="-34798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2pPr>
                <a:lvl3pPr marL="987425" indent="-294005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3pPr>
                <a:lvl4pPr marL="1281430" indent="-2921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4pPr>
                <a:lvl5pPr marL="1598930" indent="-31623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5pPr>
                <a:lvl6pPr marL="2056130" indent="-31623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6pPr>
                <a:lvl7pPr marL="2513330" indent="-31623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7pPr>
                <a:lvl8pPr marL="2970530" indent="-31623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8pPr>
                <a:lvl9pPr marL="3427730" indent="-31623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9pPr>
              </a:lstStyle>
              <a:p>
                <a:pPr algn="l"/>
                <a:r>
                  <a:rPr lang="en-US" sz="2400"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一元联结词的个数</a:t>
                </a:r>
                <a:endParaRPr lang="en-US" sz="240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pPr lvl="1" algn="l"/>
                <a:r>
                  <a:rPr lang="en-US" sz="2080"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一元联结词是联结一个命题变项(如</a:t>
                </a:r>
                <a:r>
                  <a:rPr lang="en-US" sz="2080" i="1"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sym typeface="+mn-ea"/>
                  </a:rPr>
                  <a:t>P</a:t>
                </a:r>
                <a:r>
                  <a:rPr lang="en-US" sz="2080"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)的</a:t>
                </a:r>
                <a:endParaRPr lang="en-US" sz="208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pPr lvl="1" algn="l"/>
                <a:r>
                  <a:rPr lang="en-US" sz="2080" i="1"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sym typeface="+mn-ea"/>
                  </a:rPr>
                  <a:t>P</a:t>
                </a:r>
                <a:r>
                  <a:rPr lang="en-US" sz="2080"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有真假2种取值，可定义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80" i="1"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pPr>
                      <m:e>
                        <m:r>
                          <a:rPr lang="en-US" sz="2080" i="1"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2</m:t>
                        </m:r>
                      </m:e>
                      <m:sup>
                        <m:r>
                          <a:rPr lang="en-US" sz="2080" i="1"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80"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sym typeface="+mn-ea"/>
                  </a:rPr>
                  <a:t>个</a:t>
                </a:r>
                <a:r>
                  <a:rPr lang="en-US" sz="2080"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不同的</a:t>
                </a:r>
                <a:r>
                  <a:rPr lang="en-US" sz="2080"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sym typeface="+mn-ea"/>
                  </a:rPr>
                  <a:t>布尔函数</a:t>
                </a:r>
                <a:endParaRPr lang="en-US" sz="208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pPr marL="344170" lvl="1" indent="0" algn="l">
                  <a:buNone/>
                </a:pPr>
                <a:endParaRPr lang="en-US" sz="208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pPr algn="l"/>
                <a:r>
                  <a:rPr lang="en-US" sz="2400"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sym typeface="+mn-ea"/>
                  </a:rPr>
                  <a:t>二元联结词的个数</a:t>
                </a:r>
                <a:endParaRPr lang="en-US" sz="240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sym typeface="+mn-ea"/>
                </a:endParaRPr>
              </a:p>
              <a:p>
                <a:pPr lvl="1" algn="l"/>
                <a:r>
                  <a:rPr lang="en-US" sz="2080"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sym typeface="+mn-ea"/>
                  </a:rPr>
                  <a:t>二元联结词联结两个命题变项</a:t>
                </a:r>
                <a:r>
                  <a:rPr lang="en-US" sz="2080" i="1"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sym typeface="+mn-ea"/>
                  </a:rPr>
                  <a:t>P</a:t>
                </a:r>
                <a:r>
                  <a:rPr lang="en-US" sz="2080" i="1"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sym typeface="+mn-ea"/>
                  </a:rPr>
                  <a:t>, Q</a:t>
                </a:r>
                <a:endParaRPr lang="en-US" sz="208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sym typeface="+mn-ea"/>
                </a:endParaRPr>
              </a:p>
              <a:p>
                <a:pPr lvl="1" algn="l"/>
                <a:r>
                  <a:rPr lang="en-US" sz="2080"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sym typeface="+mn-ea"/>
                  </a:rPr>
                  <a:t>两个变项共有4种取值组合,</a:t>
                </a:r>
                <a:r>
                  <a:rPr lang="en-US" sz="2080"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sym typeface="+mn-ea"/>
                  </a:rPr>
                  <a:t>可定义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80" i="1"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pPr>
                      <m:e>
                        <m:r>
                          <a:rPr lang="en-US" sz="2080" i="1"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2</m:t>
                        </m:r>
                      </m:e>
                      <m:sup>
                        <m:r>
                          <a:rPr lang="en-US" sz="2080" i="1"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080"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sym typeface="+mn-ea"/>
                  </a:rPr>
                  <a:t>个</a:t>
                </a:r>
                <a:r>
                  <a:rPr lang="en-US" sz="2080"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sym typeface="+mn-ea"/>
                  </a:rPr>
                  <a:t>布尔函数</a:t>
                </a:r>
                <a:endParaRPr lang="en-US" sz="208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pPr marL="0" indent="0" algn="l">
                  <a:buNone/>
                </a:pPr>
                <a:endParaRPr lang="en-US" sz="208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sym typeface="+mn-ea"/>
                </a:endParaRPr>
              </a:p>
            </p:txBody>
          </p:sp>
        </mc:Choice>
        <mc:Fallback>
          <p:sp>
            <p:nvSpPr>
              <p:cNvPr id="6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23315" y="1946275"/>
                <a:ext cx="8640763" cy="701675"/>
              </a:xfrm>
              <a:prstGeom prst="rect">
                <a:avLst/>
              </a:prstGeom>
              <a:blipFill rotWithShape="1">
                <a:blip r:embed="rId2"/>
                <a:stretch>
                  <a:fillRect r="4" b="-3576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Box 1"/>
          <p:cNvSpPr txBox="1"/>
          <p:nvPr/>
        </p:nvSpPr>
        <p:spPr>
          <a:xfrm>
            <a:off x="836295" y="1343660"/>
            <a:ext cx="3738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可定义多少个联结词？</a:t>
            </a:r>
            <a:endParaRPr 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Line 4"/>
          <p:cNvSpPr>
            <a:spLocks noChangeShapeType="1"/>
          </p:cNvSpPr>
          <p:nvPr/>
        </p:nvSpPr>
        <p:spPr bwMode="auto">
          <a:xfrm>
            <a:off x="7834294" y="1277550"/>
            <a:ext cx="3429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7910494" y="2919660"/>
            <a:ext cx="3429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>
            <a:off x="7910494" y="1809362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6" name="Line 7"/>
          <p:cNvSpPr>
            <a:spLocks noChangeShapeType="1"/>
          </p:cNvSpPr>
          <p:nvPr/>
        </p:nvSpPr>
        <p:spPr bwMode="auto">
          <a:xfrm flipH="1">
            <a:off x="9812020" y="1239520"/>
            <a:ext cx="20320" cy="168021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8242300" y="1289685"/>
            <a:ext cx="584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 i="1" dirty="0" smtClean="0">
                <a:latin typeface="Times New Roman" panose="02020603050405020304" pitchFamily="18" charset="0"/>
              </a:rPr>
              <a:t>P</a:t>
            </a:r>
            <a:r>
              <a:rPr kumimoji="1" lang="en-US" altLang="zh-CN" sz="2400" b="1" i="1" dirty="0" smtClean="0">
                <a:latin typeface="Times New Roman" panose="02020603050405020304" pitchFamily="18" charset="0"/>
              </a:rPr>
              <a:t>  </a:t>
            </a:r>
            <a:endParaRPr kumimoji="1" lang="en-US" altLang="zh-CN" sz="2400" b="1" i="1" dirty="0">
              <a:latin typeface="Times New Roman" panose="02020603050405020304" pitchFamily="18" charset="0"/>
            </a:endParaRP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8226406" y="1885562"/>
            <a:ext cx="1447800" cy="1383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kumimoji="1" lang="en-US" altLang="zh-CN" sz="2400" b="1">
                <a:latin typeface="Times New Roman" panose="02020603050405020304" pitchFamily="18" charset="0"/>
              </a:rPr>
              <a:t>0 </a:t>
            </a:r>
            <a:endParaRPr kumimoji="1" lang="en-US" altLang="zh-CN" sz="2400" b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kumimoji="1" lang="en-US" altLang="zh-CN" sz="2400" b="1">
                <a:latin typeface="Times New Roman" panose="02020603050405020304" pitchFamily="18" charset="0"/>
              </a:rPr>
              <a:t>1</a:t>
            </a:r>
            <a:endParaRPr kumimoji="1" lang="en-US" altLang="zh-CN" sz="2400" b="1">
              <a:latin typeface="Times New Roman" panose="02020603050405020304" pitchFamily="18" charset="0"/>
            </a:endParaRPr>
          </a:p>
          <a:p>
            <a:pPr eaLnBrk="1" hangingPunct="1">
              <a:buClrTx/>
              <a:buSzTx/>
              <a:buFontTx/>
              <a:buNone/>
            </a:pPr>
            <a:endParaRPr kumimoji="1" lang="en-US" altLang="zh-CN" sz="2400" b="1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 Box 18"/>
              <p:cNvSpPr txBox="1">
                <a:spLocks noChangeArrowheads="1"/>
              </p:cNvSpPr>
              <p:nvPr/>
            </p:nvSpPr>
            <p:spPr bwMode="auto">
              <a:xfrm>
                <a:off x="9967595" y="1275715"/>
                <a:ext cx="1297940" cy="460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None/>
                </a:pPr>
                <a:r>
                  <a:rPr lang="zh-CN" alt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400" i="1" dirty="0" err="1" smtClean="0">
                        <a:latin typeface="Times New Roman" panose="02020603050405020304" pitchFamily="18" charset="0"/>
                        <a:sym typeface="+mn-ea"/>
                      </a:rPr>
                      <m:t>𝑃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zh-CN" sz="2400" b="1" dirty="0" smtClean="0">
                    <a:latin typeface="Times New Roman" panose="02020603050405020304" pitchFamily="18" charset="0"/>
                  </a:rPr>
                  <a:t> </a:t>
                </a:r>
                <a:endParaRPr kumimoji="1" lang="en-US" altLang="zh-CN" sz="2400" b="1" dirty="0">
                  <a:latin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19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67595" y="1275715"/>
                <a:ext cx="1297940" cy="4603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10266938" y="1885562"/>
            <a:ext cx="609600" cy="1383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kumimoji="1" lang="zh-CN" altLang="en-US" sz="2400" b="1" dirty="0" smtClean="0">
                <a:latin typeface="Times New Roman" panose="02020603050405020304" pitchFamily="18" charset="0"/>
              </a:rPr>
              <a:t>？</a:t>
            </a:r>
            <a:endParaRPr kumimoji="1" lang="en-US" altLang="zh-CN" sz="2400" b="1" dirty="0" smtClean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kumimoji="1" lang="zh-CN" altLang="en-US" sz="2400" b="1" dirty="0" smtClean="0">
                <a:latin typeface="Times New Roman" panose="02020603050405020304" pitchFamily="18" charset="0"/>
              </a:rPr>
              <a:t>？</a:t>
            </a:r>
            <a:endParaRPr kumimoji="1" lang="en-US" altLang="zh-CN" sz="2400" b="1" dirty="0">
              <a:latin typeface="Times New Roman" panose="02020603050405020304" pitchFamily="18" charset="0"/>
            </a:endParaRPr>
          </a:p>
          <a:p>
            <a:pPr eaLnBrk="1" hangingPunct="1">
              <a:buClrTx/>
              <a:buSzTx/>
              <a:buFontTx/>
              <a:buNone/>
            </a:pPr>
            <a:endParaRPr kumimoji="1" lang="en-US" altLang="zh-CN" sz="2400" b="1" dirty="0">
              <a:latin typeface="Times New Roman" panose="02020603050405020304" pitchFamily="18" charset="0"/>
            </a:endParaRPr>
          </a:p>
        </p:txBody>
      </p:sp>
      <p:sp>
        <p:nvSpPr>
          <p:cNvPr id="32" name="Line 4"/>
          <p:cNvSpPr>
            <a:spLocks noChangeShapeType="1"/>
          </p:cNvSpPr>
          <p:nvPr/>
        </p:nvSpPr>
        <p:spPr bwMode="auto">
          <a:xfrm>
            <a:off x="7910494" y="3280975"/>
            <a:ext cx="3429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3" name="Line 5"/>
          <p:cNvSpPr>
            <a:spLocks noChangeShapeType="1"/>
          </p:cNvSpPr>
          <p:nvPr/>
        </p:nvSpPr>
        <p:spPr bwMode="auto">
          <a:xfrm>
            <a:off x="7910494" y="5789225"/>
            <a:ext cx="3429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4" name="Line 6"/>
          <p:cNvSpPr>
            <a:spLocks noChangeShapeType="1"/>
          </p:cNvSpPr>
          <p:nvPr/>
        </p:nvSpPr>
        <p:spPr bwMode="auto">
          <a:xfrm>
            <a:off x="7986694" y="3812787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5" name="Line 7"/>
          <p:cNvSpPr>
            <a:spLocks noChangeShapeType="1"/>
          </p:cNvSpPr>
          <p:nvPr/>
        </p:nvSpPr>
        <p:spPr bwMode="auto">
          <a:xfrm flipH="1">
            <a:off x="9888519" y="3242875"/>
            <a:ext cx="3175" cy="2600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 Box 35"/>
              <p:cNvSpPr txBox="1">
                <a:spLocks noChangeArrowheads="1"/>
              </p:cNvSpPr>
              <p:nvPr/>
            </p:nvSpPr>
            <p:spPr bwMode="auto">
              <a:xfrm>
                <a:off x="8212110" y="3354630"/>
                <a:ext cx="1524000" cy="460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1" i="1" dirty="0" err="1" smtClean="0">
                            <a:latin typeface="DejaVu Math TeX Gyre" panose="02000503000000000000" charset="0"/>
                            <a:cs typeface="DejaVu Math TeX Gyre" panose="02000503000000000000" charset="0"/>
                            <a:sym typeface="+mn-ea"/>
                          </a:rPr>
                        </m:ctrlPr>
                      </m:sSubPr>
                      <m:e>
                        <m:r>
                          <a:rPr kumimoji="1" lang="en-US" altLang="zh-CN" sz="2400" i="1" dirty="0" err="1" smtClean="0">
                            <a:latin typeface="DejaVu Math TeX Gyre" panose="02000503000000000000" charset="0"/>
                            <a:cs typeface="DejaVu Math TeX Gyre" panose="02000503000000000000" charset="0"/>
                            <a:sym typeface="+mn-ea"/>
                          </a:rPr>
                          <m:t>𝑃</m:t>
                        </m:r>
                      </m:e>
                      <m:sub/>
                    </m:sSub>
                  </m:oMath>
                </a14:m>
                <a:r>
                  <a:rPr kumimoji="1" lang="en-US" altLang="zh-CN" sz="2400" b="1" i="1" dirty="0" smtClean="0">
                    <a:latin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i="1" dirty="0" err="1" smtClean="0">
                            <a:latin typeface="DejaVu Math TeX Gyre" panose="02000503000000000000" charset="0"/>
                            <a:cs typeface="DejaVu Math TeX Gyre" panose="02000503000000000000" charset="0"/>
                            <a:sym typeface="+mn-ea"/>
                          </a:rPr>
                        </m:ctrlPr>
                      </m:sSubPr>
                      <m:e>
                        <m:r>
                          <a:rPr kumimoji="1" lang="en-US" altLang="zh-CN" sz="2400" i="1" dirty="0" err="1" smtClean="0">
                            <a:latin typeface="DejaVu Math TeX Gyre" panose="02000503000000000000" charset="0"/>
                            <a:cs typeface="DejaVu Math TeX Gyre" panose="02000503000000000000" charset="0"/>
                            <a:sym typeface="+mn-ea"/>
                          </a:rPr>
                          <m:t>𝑄</m:t>
                        </m:r>
                      </m:e>
                      <m:sub/>
                    </m:sSub>
                  </m:oMath>
                </a14:m>
                <a:endParaRPr kumimoji="1" lang="en-US" altLang="zh-CN" sz="2400" i="1" dirty="0"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6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12110" y="3354630"/>
                <a:ext cx="1524000" cy="460375"/>
              </a:xfrm>
              <a:prstGeom prst="rect">
                <a:avLst/>
              </a:prstGeom>
              <a:blipFill rotWithShape="1">
                <a:blip r:embed="rId4"/>
                <a:stretch>
                  <a:fillRect l="-19" t="-122" r="19" b="12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8302606" y="3888987"/>
            <a:ext cx="1447800" cy="234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kumimoji="1" lang="en-US" altLang="zh-CN" sz="2400" b="1">
                <a:latin typeface="Times New Roman" panose="02020603050405020304" pitchFamily="18" charset="0"/>
              </a:rPr>
              <a:t>0       0</a:t>
            </a:r>
            <a:endParaRPr kumimoji="1" lang="en-US" altLang="zh-CN" sz="2400" b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kumimoji="1" lang="en-US" altLang="zh-CN" sz="2400" b="1">
                <a:latin typeface="Times New Roman" panose="02020603050405020304" pitchFamily="18" charset="0"/>
              </a:rPr>
              <a:t>0       1</a:t>
            </a:r>
            <a:endParaRPr kumimoji="1" lang="en-US" altLang="zh-CN" sz="2400" b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kumimoji="1" lang="en-US" altLang="zh-CN" sz="2400" b="1">
                <a:latin typeface="Times New Roman" panose="02020603050405020304" pitchFamily="18" charset="0"/>
              </a:rPr>
              <a:t>1       0</a:t>
            </a:r>
            <a:endParaRPr kumimoji="1" lang="en-US" altLang="zh-CN" sz="2400" b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kumimoji="1" lang="en-US" altLang="zh-CN" sz="2400" b="1">
                <a:latin typeface="Times New Roman" panose="02020603050405020304" pitchFamily="18" charset="0"/>
              </a:rPr>
              <a:t>1       1</a:t>
            </a:r>
            <a:endParaRPr kumimoji="1" lang="en-US" altLang="zh-CN" sz="2400" b="1">
              <a:latin typeface="Times New Roman" panose="02020603050405020304" pitchFamily="18" charset="0"/>
            </a:endParaRPr>
          </a:p>
          <a:p>
            <a:pPr eaLnBrk="1" hangingPunct="1">
              <a:buClrTx/>
              <a:buSzTx/>
              <a:buFontTx/>
              <a:buNone/>
            </a:pPr>
            <a:endParaRPr kumimoji="1" lang="en-US" altLang="zh-CN" sz="2400" b="1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 Box 37"/>
              <p:cNvSpPr txBox="1">
                <a:spLocks noChangeArrowheads="1"/>
              </p:cNvSpPr>
              <p:nvPr/>
            </p:nvSpPr>
            <p:spPr bwMode="auto">
              <a:xfrm>
                <a:off x="10044094" y="3279387"/>
                <a:ext cx="1143000" cy="4648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None/>
                </a:pP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400" i="1" dirty="0" err="1" smtClean="0">
                        <a:latin typeface="DejaVu Math TeX Gyre" panose="02000503000000000000" charset="0"/>
                        <a:cs typeface="DejaVu Math TeX Gyre" panose="02000503000000000000" charset="0"/>
                        <a:sym typeface="+mn-ea"/>
                      </a:rPr>
                      <m:t>𝑃</m:t>
                    </m:r>
                    <m:r>
                      <a:rPr kumimoji="1" lang="en-US" altLang="zh-CN" sz="2400" i="1" dirty="0" err="1" smtClean="0">
                        <a:latin typeface="DejaVu Math TeX Gyre" panose="02000503000000000000" charset="0"/>
                        <a:cs typeface="DejaVu Math TeX Gyre" panose="02000503000000000000" charset="0"/>
                        <a:sym typeface="+mn-ea"/>
                      </a:rPr>
                      <m:t>,</m:t>
                    </m:r>
                    <m:r>
                      <a:rPr kumimoji="1" lang="en-US" altLang="zh-CN" sz="2400" i="1" dirty="0" err="1" smtClean="0">
                        <a:latin typeface="DejaVu Math TeX Gyre" panose="02000503000000000000" charset="0"/>
                        <a:cs typeface="DejaVu Math TeX Gyre" panose="02000503000000000000" charset="0"/>
                        <a:sym typeface="+mn-ea"/>
                      </a:rPr>
                      <m:t>𝑄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400" b="1" dirty="0" smtClean="0">
                    <a:latin typeface="Times New Roman" panose="02020603050405020304" pitchFamily="18" charset="0"/>
                  </a:rPr>
                  <a:t> </a:t>
                </a:r>
                <a:endParaRPr kumimoji="1" lang="en-US" altLang="zh-CN" sz="2400" b="1" dirty="0">
                  <a:latin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38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44094" y="3279387"/>
                <a:ext cx="1143000" cy="464820"/>
              </a:xfrm>
              <a:prstGeom prst="rect">
                <a:avLst/>
              </a:prstGeom>
              <a:blipFill rotWithShape="1">
                <a:blip r:embed="rId5"/>
                <a:stretch>
                  <a:fillRect l="-26" t="-53" r="-9252" b="5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 Box 38"/>
          <p:cNvSpPr txBox="1">
            <a:spLocks noChangeArrowheads="1"/>
          </p:cNvSpPr>
          <p:nvPr/>
        </p:nvSpPr>
        <p:spPr bwMode="auto">
          <a:xfrm>
            <a:off x="10343138" y="3888987"/>
            <a:ext cx="609600" cy="2345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kumimoji="1" lang="zh-CN" altLang="en-US" sz="2400" b="1" dirty="0" smtClean="0">
                <a:latin typeface="Times New Roman" panose="02020603050405020304" pitchFamily="18" charset="0"/>
              </a:rPr>
              <a:t>？</a:t>
            </a:r>
            <a:endParaRPr kumimoji="1" lang="en-US" altLang="zh-CN" sz="2400" b="1" dirty="0" smtClean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kumimoji="1" lang="zh-CN" altLang="en-US" sz="2400" b="1" dirty="0" smtClean="0">
                <a:latin typeface="Times New Roman" panose="02020603050405020304" pitchFamily="18" charset="0"/>
              </a:rPr>
              <a:t>？</a:t>
            </a:r>
            <a:endParaRPr kumimoji="1" lang="en-US" altLang="zh-CN" sz="2400" b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kumimoji="1" lang="zh-CN" altLang="en-US" sz="2400" b="1" dirty="0" smtClean="0">
                <a:latin typeface="Times New Roman" panose="02020603050405020304" pitchFamily="18" charset="0"/>
              </a:rPr>
              <a:t>？</a:t>
            </a:r>
            <a:r>
              <a:rPr kumimoji="1" lang="en-US" altLang="zh-CN" sz="2400" b="1" dirty="0" smtClean="0">
                <a:latin typeface="Times New Roman" panose="02020603050405020304" pitchFamily="18" charset="0"/>
              </a:rPr>
              <a:t> </a:t>
            </a:r>
            <a:endParaRPr kumimoji="1" lang="en-US" altLang="zh-CN" sz="2400" b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kumimoji="1" lang="zh-CN" altLang="en-US" sz="2400" b="1" dirty="0" smtClean="0">
                <a:latin typeface="Times New Roman" panose="02020603050405020304" pitchFamily="18" charset="0"/>
              </a:rPr>
              <a:t>？</a:t>
            </a:r>
            <a:endParaRPr kumimoji="1" lang="en-US" altLang="zh-CN" sz="2400" b="1" dirty="0">
              <a:latin typeface="Times New Roman" panose="02020603050405020304" pitchFamily="18" charset="0"/>
            </a:endParaRPr>
          </a:p>
          <a:p>
            <a:pPr eaLnBrk="1" hangingPunct="1">
              <a:buClrTx/>
              <a:buSzTx/>
              <a:buFontTx/>
              <a:buNone/>
            </a:pPr>
            <a:endParaRPr kumimoji="1" lang="en-US" altLang="zh-CN" sz="24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92" y="176578"/>
            <a:ext cx="3002180" cy="74311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内容占位符 2"/>
              <p:cNvSpPr txBox="1"/>
              <p:nvPr/>
            </p:nvSpPr>
            <p:spPr bwMode="auto">
              <a:xfrm>
                <a:off x="1123315" y="1946275"/>
                <a:ext cx="8640763" cy="701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1pPr>
                <a:lvl2pPr marL="692150" indent="-34798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2pPr>
                <a:lvl3pPr marL="987425" indent="-294005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3pPr>
                <a:lvl4pPr marL="1281430" indent="-2921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4pPr>
                <a:lvl5pPr marL="1598930" indent="-31623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5pPr>
                <a:lvl6pPr marL="2056130" indent="-31623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6pPr>
                <a:lvl7pPr marL="2513330" indent="-31623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7pPr>
                <a:lvl8pPr marL="2970530" indent="-31623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8pPr>
                <a:lvl9pPr marL="3427730" indent="-31623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9pPr>
              </a:lstStyle>
              <a:p>
                <a:pPr algn="l"/>
                <a:r>
                  <a:rPr lang="en-US" sz="2400" i="1"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sym typeface="+mn-ea"/>
                  </a:rPr>
                  <a:t>n</a:t>
                </a:r>
                <a:r>
                  <a:rPr lang="en-US" sz="2400"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sym typeface="+mn-ea"/>
                  </a:rPr>
                  <a:t>元联结词</a:t>
                </a:r>
                <a:endParaRPr lang="en-US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sym typeface="+mn-ea"/>
                </a:endParaRPr>
              </a:p>
              <a:p>
                <a:pPr lvl="1" algn="l"/>
                <a:r>
                  <a:rPr lang="en-US" sz="2400"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sym typeface="+mn-ea"/>
                  </a:rPr>
                  <a:t>对n个命题变</a:t>
                </a:r>
                <a:r>
                  <a:rPr lang="en-US" sz="2400"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sym typeface="+mn-ea"/>
                  </a:rPr>
                  <a:t>项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sym typeface="+mn-ea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DejaVu Math TeX Gyre" panose="02000503000000000000" charset="0"/>
                            <a:sym typeface="+mn-ea"/>
                          </a:rPr>
                          <m:t>P</m:t>
                        </m:r>
                      </m:e>
                      <m:sub>
                        <m:r>
                          <a:rPr lang="en-US" sz="2400"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DejaVu Math TeX Gyre" panose="02000503000000000000" charset="0"/>
                            <a:sym typeface="+mn-ea"/>
                          </a:rPr>
                          <m:t>1</m:t>
                        </m:r>
                      </m:sub>
                    </m:sSub>
                    <m:r>
                      <a:rPr lang="en-US" sz="2400"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DejaVu Math TeX Gyre" panose="02000503000000000000" charset="0"/>
                        <a:sym typeface="+mn-ea"/>
                      </a:rPr>
                      <m:t>,</m:t>
                    </m:r>
                    <m:sSub>
                      <m:sSubPr>
                        <m:ctrlPr>
                          <a:rPr lang="en-US" sz="2400"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sym typeface="+mn-ea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DejaVu Math TeX Gyre" panose="02000503000000000000" charset="0"/>
                            <a:sym typeface="+mn-ea"/>
                          </a:rPr>
                          <m:t>P</m:t>
                        </m:r>
                      </m:e>
                      <m:sub>
                        <m:r>
                          <a:rPr lang="en-US" sz="2400"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DejaVu Math TeX Gyre" panose="02000503000000000000" charset="0"/>
                            <a:sym typeface="+mn-ea"/>
                          </a:rPr>
                          <m:t>2</m:t>
                        </m:r>
                      </m:sub>
                    </m:sSub>
                    <m:r>
                      <a:rPr lang="en-US" sz="2400"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DejaVu Math TeX Gyre" panose="02000503000000000000" charset="0"/>
                        <a:sym typeface="+mn-ea"/>
                      </a:rPr>
                      <m:t>,...,</m:t>
                    </m:r>
                    <m:sSub>
                      <m:sSubPr>
                        <m:ctrlPr>
                          <a:rPr lang="en-US" sz="2400"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sym typeface="+mn-ea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DejaVu Math TeX Gyre" panose="02000503000000000000" charset="0"/>
                            <a:sym typeface="+mn-ea"/>
                          </a:rPr>
                          <m:t>P</m:t>
                        </m:r>
                      </m:e>
                      <m:sub>
                        <m:r>
                          <a:rPr lang="en-US" sz="2400"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DejaVu Math TeX Gyre" panose="02000503000000000000" charset="0"/>
                            <a:sym typeface="+mn-ea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sym typeface="+mn-ea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2400"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DejaVu Math TeX Gyre" panose="02000503000000000000" charset="0"/>
                        <a:sym typeface="+mn-ea"/>
                      </a:rPr>
                      <m:t> </m:t>
                    </m:r>
                    <m:sSub>
                      <m:sSubPr>
                        <m:ctrlPr>
                          <a:rPr lang="en-US" sz="2400"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sym typeface="+mn-ea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DejaVu Math TeX Gyre" panose="02000503000000000000" charset="0"/>
                            <a:sym typeface="+mn-ea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DejaVu Math TeX Gyre" panose="02000503000000000000" charset="0"/>
                            <a:sym typeface="+mn-ea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2400"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sym typeface="+mn-ea"/>
                  </a:rPr>
                  <a:t>有两种取值,</a:t>
                </a:r>
                <a:endParaRPr lang="en-US" sz="240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sym typeface="+mn-ea"/>
                </a:endParaRPr>
              </a:p>
              <a:p>
                <a:pPr marL="344170" lvl="1" indent="0" algn="l">
                  <a:buNone/>
                </a:pPr>
                <a:r>
                  <a:rPr lang="en-US" sz="2400"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sym typeface="+mn-ea"/>
                  </a:rPr>
                  <a:t>共有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sym typeface="+mn-ea"/>
                  </a:rPr>
                  <a:t>种取值</a:t>
                </a:r>
                <a:r>
                  <a:rPr lang="en-US" sz="2400"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sym typeface="+mn-ea"/>
                  </a:rPr>
                  <a:t>组合,</a:t>
                </a:r>
                <a:r>
                  <a:rPr lang="en-US" sz="2400"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sym typeface="+mn-ea"/>
                  </a:rPr>
                  <a:t>可定义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DejaVu Math TeX Gyre" panose="02000503000000000000" charset="0"/>
                                <a:cs typeface="DejaVu Math TeX Gyre" panose="02000503000000000000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DejaVu Math TeX Gyre" panose="02000503000000000000" charset="0"/>
                                <a:cs typeface="DejaVu Math TeX Gyre" panose="02000503000000000000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DejaVu Math TeX Gyre" panose="02000503000000000000" charset="0"/>
                                <a:cs typeface="DejaVu Math TeX Gyre" panose="02000503000000000000" charset="0"/>
                              </a:rPr>
                              <m:t>𝑛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400"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sym typeface="+mn-ea"/>
                  </a:rPr>
                  <a:t>个</a:t>
                </a:r>
                <a:r>
                  <a:rPr lang="en-US" sz="2400"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sym typeface="+mn-ea"/>
                  </a:rPr>
                  <a:t>布尔函数</a:t>
                </a:r>
                <a:r>
                  <a:rPr lang="en-US" sz="2400"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sym typeface="+mn-ea"/>
                  </a:rPr>
                  <a:t>, </a:t>
                </a:r>
                <a:endParaRPr lang="en-US" sz="240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sym typeface="+mn-ea"/>
                </a:endParaRPr>
              </a:p>
              <a:p>
                <a:pPr marL="344170" lvl="1" indent="0" algn="l">
                  <a:buNone/>
                </a:pPr>
                <a:r>
                  <a:rPr lang="en-US" sz="2400"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sym typeface="+mn-ea"/>
                  </a:rPr>
                  <a:t>或可定义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DejaVu Math TeX Gyre" panose="02000503000000000000" charset="0"/>
                                <a:cs typeface="DejaVu Math TeX Gyre" panose="02000503000000000000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DejaVu Math TeX Gyre" panose="02000503000000000000" charset="0"/>
                                <a:cs typeface="DejaVu Math TeX Gyre" panose="02000503000000000000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DejaVu Math TeX Gyre" panose="02000503000000000000" charset="0"/>
                                <a:cs typeface="DejaVu Math TeX Gyre" panose="02000503000000000000" charset="0"/>
                              </a:rPr>
                              <m:t>𝑛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400"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sym typeface="+mn-ea"/>
                  </a:rPr>
                  <a:t>个</a:t>
                </a:r>
                <a:r>
                  <a:rPr lang="en-US" sz="2400" i="1"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sym typeface="+mn-ea"/>
                  </a:rPr>
                  <a:t>n</a:t>
                </a:r>
                <a:r>
                  <a:rPr lang="en-US" sz="2400"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sym typeface="+mn-ea"/>
                  </a:rPr>
                  <a:t>元联结词</a:t>
                </a:r>
                <a:endParaRPr lang="en-US" sz="240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sym typeface="+mn-ea"/>
                </a:endParaRPr>
              </a:p>
              <a:p>
                <a:pPr marL="344170" lvl="1" indent="0" algn="l">
                  <a:buNone/>
                </a:pPr>
                <a:endParaRPr lang="en-US" sz="240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sym typeface="+mn-ea"/>
                </a:endParaRPr>
              </a:p>
              <a:p>
                <a:pPr marL="344170" lvl="1" indent="0" algn="l">
                  <a:buNone/>
                </a:pPr>
                <a:endParaRPr lang="en-US" sz="208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sym typeface="+mn-ea"/>
                </a:endParaRPr>
              </a:p>
            </p:txBody>
          </p:sp>
        </mc:Choice>
        <mc:Fallback>
          <p:sp>
            <p:nvSpPr>
              <p:cNvPr id="6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23315" y="1946275"/>
                <a:ext cx="8640763" cy="701675"/>
              </a:xfrm>
              <a:prstGeom prst="rect">
                <a:avLst/>
              </a:prstGeom>
              <a:blipFill rotWithShape="1">
                <a:blip r:embed="rId2"/>
                <a:stretch>
                  <a:fillRect r="4" b="-28886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Box 1"/>
          <p:cNvSpPr txBox="1"/>
          <p:nvPr/>
        </p:nvSpPr>
        <p:spPr>
          <a:xfrm>
            <a:off x="836295" y="1343660"/>
            <a:ext cx="3738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可定义多少个联结词？</a:t>
            </a:r>
            <a:endParaRPr 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92" y="176578"/>
            <a:ext cx="3002180" cy="74311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1" name="内容占位符 2"/>
              <p:cNvSpPr txBox="1"/>
              <p:nvPr/>
            </p:nvSpPr>
            <p:spPr bwMode="auto">
              <a:xfrm>
                <a:off x="218440" y="1329055"/>
                <a:ext cx="9530715" cy="701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1pPr>
                <a:lvl2pPr marL="692150" indent="-34798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2pPr>
                <a:lvl3pPr marL="987425" indent="-294005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3pPr>
                <a:lvl4pPr marL="1281430" indent="-2921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4pPr>
                <a:lvl5pPr marL="1598930" indent="-31623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5pPr>
                <a:lvl6pPr marL="2056130" indent="-31623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6pPr>
                <a:lvl7pPr marL="2513330" indent="-31623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7pPr>
                <a:lvl8pPr marL="2970530" indent="-31623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8pPr>
                <a:lvl9pPr marL="3427730" indent="-31623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9pPr>
              </a:lstStyle>
              <a:p>
                <a:pPr lvl="1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b="1"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sym typeface="+mn-ea"/>
                  </a:rPr>
                  <a:t>如果任意一个布尔函数都可以用</a:t>
                </a:r>
                <a:r>
                  <a:rPr lang="en-US" sz="2400" b="1">
                    <a:solidFill>
                      <a:schemeClr val="accent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sym typeface="+mn-ea"/>
                  </a:rPr>
                  <a:t>仅</a:t>
                </a:r>
                <a:r>
                  <a:rPr lang="en-US" sz="2400" b="1"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sym typeface="+mn-ea"/>
                  </a:rPr>
                  <a:t>涉及联结词集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DejaVu Math TeX Gyre" panose="02000503000000000000" charset="0"/>
                        <a:cs typeface="DejaVu Math TeX Gyre" panose="02000503000000000000" charset="0"/>
                      </a:rPr>
                      <m:t>𝑪</m:t>
                    </m:r>
                  </m:oMath>
                </a14:m>
                <a:r>
                  <a:rPr lang="en-US" sz="2400" b="1"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sym typeface="+mn-ea"/>
                  </a:rPr>
                  <a:t>中的公式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latin typeface="DejaVu Math TeX Gyre" panose="02000503000000000000" charset="0"/>
                        <a:cs typeface="DejaVu Math TeX Gyre" panose="02000503000000000000" charset="0"/>
                      </a:rPr>
                      <m:t>𝛼</m:t>
                    </m:r>
                  </m:oMath>
                </a14:m>
                <a:r>
                  <a:rPr lang="en-US" sz="2400" b="1"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sym typeface="+mn-ea"/>
                  </a:rPr>
                  <a:t>表达,则称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DejaVu Math TeX Gyre" panose="02000503000000000000" charset="0"/>
                        <a:cs typeface="DejaVu Math TeX Gyre" panose="02000503000000000000" charset="0"/>
                      </a:rPr>
                      <m:t>𝑪</m:t>
                    </m:r>
                  </m:oMath>
                </a14:m>
                <a:r>
                  <a:rPr lang="en-US" sz="2400" b="1"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sym typeface="+mn-ea"/>
                  </a:rPr>
                  <a:t>为</a:t>
                </a:r>
                <a:r>
                  <a:rPr lang="en-US" sz="2400" b="1">
                    <a:solidFill>
                      <a:schemeClr val="accent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sym typeface="+mn-ea"/>
                  </a:rPr>
                  <a:t>功能完备</a:t>
                </a:r>
                <a:r>
                  <a:rPr lang="en-US" sz="2400" b="1"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sym typeface="+mn-ea"/>
                  </a:rPr>
                  <a:t>集</a:t>
                </a:r>
                <a:endParaRPr lang="en-US" sz="2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sym typeface="+mn-ea"/>
                </a:endParaRPr>
              </a:p>
              <a:p>
                <a:pPr lvl="1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+mn-ea"/>
                      </a:rPr>
                      <m:t>{¬</m:t>
                    </m:r>
                  </m:oMath>
                </a14:m>
                <a:r>
                  <a:rPr lang="zh-CN" altLang="en-US" sz="2400" dirty="0" smtClean="0"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n-ea"/>
                    <a:ea typeface="+mn-ea"/>
                    <a:sym typeface="+mn-ea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+mn-ea"/>
                      </a:rPr>
                      <m:t>∧</m:t>
                    </m:r>
                  </m:oMath>
                </a14:m>
                <a:r>
                  <a:rPr lang="zh-CN" altLang="en-US" sz="2400" dirty="0" smtClean="0"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n-ea"/>
                    <a:ea typeface="+mn-ea"/>
                    <a:sym typeface="+mn-ea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+mn-ea"/>
                      </a:rPr>
                      <m:t>∨</m:t>
                    </m:r>
                  </m:oMath>
                </a14:m>
                <a:r>
                  <a:rPr lang="zh-CN" altLang="en-US" sz="2400" dirty="0" smtClean="0"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n-ea"/>
                    <a:ea typeface="+mn-ea"/>
                    <a:sym typeface="+mn-ea"/>
                  </a:rPr>
                  <a:t>，</a:t>
                </a:r>
                <a14:m>
                  <m:oMath xmlns:m="http://schemas.openxmlformats.org/officeDocument/2006/math">
                    <m:r>
                      <a:rPr lang="zh-CN" altLang="en-US" sz="2400" i="1" dirty="0" smtClean="0"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+mn-ea"/>
                      </a:rPr>
                      <m:t>→</m:t>
                    </m:r>
                  </m:oMath>
                </a14:m>
                <a:r>
                  <a:rPr lang="zh-CN" altLang="en-US" sz="2400" dirty="0" smtClean="0"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n-ea"/>
                    <a:ea typeface="+mn-ea"/>
                    <a:sym typeface="+mn-ea"/>
                  </a:rPr>
                  <a:t>，</a:t>
                </a:r>
                <a14:m>
                  <m:oMath xmlns:m="http://schemas.openxmlformats.org/officeDocument/2006/math">
                    <m:r>
                      <a:rPr lang="zh-CN" altLang="en-US" sz="2400" i="1" dirty="0" smtClean="0"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+mn-ea"/>
                      </a:rPr>
                      <m:t>↔</m:t>
                    </m:r>
                    <m:r>
                      <a:rPr lang="en-US" altLang="zh-CN" sz="2400" i="1" dirty="0" smtClean="0"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+mn-ea"/>
                      </a:rPr>
                      <m:t>} </m:t>
                    </m:r>
                  </m:oMath>
                </a14:m>
                <a:r>
                  <a:rPr lang="en-US" altLang="zh-CN" sz="2400" b="1" dirty="0" smtClean="0"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n-ea"/>
                    <a:ea typeface="+mn-ea"/>
                    <a:sym typeface="+mn-ea"/>
                  </a:rPr>
                  <a:t>是功能完备的</a:t>
                </a:r>
                <a:endParaRPr lang="en-US" altLang="zh-CN" sz="2400" b="1" dirty="0" smtClean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ea"/>
                  <a:ea typeface="+mn-ea"/>
                  <a:sym typeface="+mn-ea"/>
                </a:endParaRPr>
              </a:p>
              <a:p>
                <a:pPr marL="344170" lvl="1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endParaRPr lang="en-US" sz="2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sym typeface="+mn-ea"/>
                </a:endParaRPr>
              </a:p>
              <a:p>
                <a:pPr marL="344170" lvl="1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endParaRPr lang="en-US" altLang="zh-CN" sz="2400" b="1" dirty="0" smtClean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+mn-ea"/>
                  <a:sym typeface="+mn-ea"/>
                </a:endParaRPr>
              </a:p>
            </p:txBody>
          </p:sp>
        </mc:Choice>
        <mc:Fallback>
          <p:sp>
            <p:nvSpPr>
              <p:cNvPr id="21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8440" y="1329055"/>
                <a:ext cx="9530715" cy="701675"/>
              </a:xfrm>
              <a:prstGeom prst="rect">
                <a:avLst/>
              </a:prstGeom>
              <a:blipFill rotWithShape="1">
                <a:blip r:embed="rId2"/>
                <a:stretch>
                  <a:fillRect b="-23230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92" y="176578"/>
            <a:ext cx="3002180" cy="74311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内容占位符 2"/>
              <p:cNvSpPr txBox="1"/>
              <p:nvPr/>
            </p:nvSpPr>
            <p:spPr bwMode="auto">
              <a:xfrm>
                <a:off x="1123315" y="1946275"/>
                <a:ext cx="8640763" cy="701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1pPr>
                <a:lvl2pPr marL="692150" indent="-34798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2pPr>
                <a:lvl3pPr marL="987425" indent="-294005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3pPr>
                <a:lvl4pPr marL="1281430" indent="-2921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4pPr>
                <a:lvl5pPr marL="1598930" indent="-31623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5pPr>
                <a:lvl6pPr marL="2056130" indent="-31623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6pPr>
                <a:lvl7pPr marL="2513330" indent="-31623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7pPr>
                <a:lvl8pPr marL="2970530" indent="-31623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8pPr>
                <a:lvl9pPr marL="3427730" indent="-31623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9pPr>
              </a:lstStyle>
              <a:p>
                <a:pPr algn="l"/>
                <a:r>
                  <a:rPr lang="en-US" sz="2400"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sym typeface="+mn-ea"/>
                  </a:rPr>
                  <a:t>情形1:函数</a:t>
                </a:r>
                <a:r>
                  <a:rPr lang="en-US" sz="2400" i="1"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sym typeface="+mn-ea"/>
                  </a:rPr>
                  <a:t>G</a:t>
                </a:r>
                <a:r>
                  <a:rPr lang="en-US" sz="2400"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sym typeface="+mn-ea"/>
                  </a:rPr>
                  <a:t>的值域为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+mn-ea"/>
                      </a:rPr>
                      <m:t>{</m:t>
                    </m:r>
                  </m:oMath>
                </a14:m>
                <a:r>
                  <a:rPr lang="en-US" altLang="zh-CN" sz="2400" i="1" smtClean="0">
                    <a:latin typeface="Cambria Math" panose="02040503050406030204" pitchFamily="18" charset="0"/>
                    <a:ea typeface="+mn-ea"/>
                    <a:sym typeface="+mn-ea"/>
                  </a:rPr>
                  <a:t>F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+mn-ea"/>
                      </a:rPr>
                      <m:t>}</m:t>
                    </m:r>
                  </m:oMath>
                </a14:m>
                <a:endParaRPr lang="en-US" altLang="zh-CN" sz="2400" i="1" dirty="0" smtClean="0">
                  <a:latin typeface="Cambria Math" panose="02040503050406030204" pitchFamily="18" charset="0"/>
                  <a:ea typeface="+mn-ea"/>
                </a:endParaRPr>
              </a:p>
              <a:p>
                <a:pPr lvl="1" algn="l"/>
                <a:r>
                  <a:rPr lang="en-US" sz="2400" b="1"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只要令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latin typeface="DejaVu Math TeX Gyre" panose="02000503000000000000" charset="0"/>
                        <a:cs typeface="DejaVu Math TeX Gyre" panose="02000503000000000000" charset="0"/>
                      </a:rPr>
                      <m:t> </m:t>
                    </m:r>
                    <m:r>
                      <a:rPr lang="en-US" altLang="zh-CN" sz="2400" i="1" smtClean="0">
                        <a:latin typeface="DejaVu Math TeX Gyre" panose="02000503000000000000" charset="0"/>
                        <a:cs typeface="DejaVu Math TeX Gyre" panose="02000503000000000000" charset="0"/>
                      </a:rPr>
                      <m:t>𝛼</m:t>
                    </m:r>
                    <m:r>
                      <a:rPr lang="en-US" altLang="zh-CN" sz="2400" i="1" smtClean="0">
                        <a:latin typeface="DejaVu Math TeX Gyre" panose="02000503000000000000" charset="0"/>
                        <a:cs typeface="DejaVu Math TeX Gyre" panose="02000503000000000000" charset="0"/>
                      </a:rPr>
                      <m:t>=(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altLang="zh-CN" sz="2400" i="1" smtClean="0">
                        <a:latin typeface="DejaVu Math TeX Gyre" panose="02000503000000000000" charset="0"/>
                        <a:cs typeface="DejaVu Math TeX Gyre" panose="02000503000000000000" charset="0"/>
                      </a:rPr>
                      <m:t>𝐴</m:t>
                    </m:r>
                    <m:r>
                      <a:rPr lang="en-US" altLang="zh-CN" sz="2400" i="1" smtClean="0">
                        <a:latin typeface="DejaVu Math TeX Gyre" panose="02000503000000000000" charset="0"/>
                        <a:cs typeface="DejaVu Math TeX Gyre" panose="02000503000000000000" charset="0"/>
                      </a:rPr>
                      <m:t>) </m:t>
                    </m:r>
                  </m:oMath>
                </a14:m>
                <a:r>
                  <a:rPr lang="en-US" sz="2400" b="1"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即可</a:t>
                </a:r>
                <a:endParaRPr lang="en-US" altLang="zh-CN" sz="2080" i="1" dirty="0" smtClean="0">
                  <a:latin typeface="Cambria Math" panose="02040503050406030204" pitchFamily="18" charset="0"/>
                  <a:ea typeface="+mn-ea"/>
                </a:endParaRPr>
              </a:p>
              <a:p>
                <a:pPr algn="l"/>
                <a:endParaRPr lang="en-US" altLang="zh-CN" sz="2400" i="1" dirty="0" smtClean="0">
                  <a:latin typeface="Cambria Math" panose="02040503050406030204" pitchFamily="18" charset="0"/>
                  <a:ea typeface="+mn-ea"/>
                </a:endParaRPr>
              </a:p>
              <a:p>
                <a:pPr algn="l"/>
                <a:r>
                  <a:rPr lang="en-US" sz="2400"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sym typeface="+mn-ea"/>
                  </a:rPr>
                  <a:t>情形2:情形1不成立.假定</a:t>
                </a:r>
                <a:r>
                  <a:rPr lang="en-US" sz="2400" i="1"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sym typeface="+mn-ea"/>
                  </a:rPr>
                  <a:t>G</a:t>
                </a:r>
                <a:r>
                  <a:rPr lang="en-US" sz="2400"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sym typeface="+mn-ea"/>
                  </a:rPr>
                  <a:t>在k个n-元组上的取值为为</a:t>
                </a:r>
                <a:r>
                  <a:rPr lang="en-US" sz="2400" i="1"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sym typeface="+mn-ea"/>
                  </a:rPr>
                  <a:t>T</a:t>
                </a:r>
                <a:endParaRPr lang="en-US" sz="240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sym typeface="+mn-ea"/>
                </a:endParaRPr>
              </a:p>
              <a:p>
                <a:pPr algn="l"/>
                <a:endParaRPr lang="en-US" altLang="zh-CN" sz="2400" b="1" dirty="0" smtClean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+mn-ea"/>
                  <a:sym typeface="+mn-ea"/>
                </a:endParaRPr>
              </a:p>
            </p:txBody>
          </p:sp>
        </mc:Choice>
        <mc:Fallback>
          <p:sp>
            <p:nvSpPr>
              <p:cNvPr id="6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23315" y="1946275"/>
                <a:ext cx="8640763" cy="701675"/>
              </a:xfrm>
              <a:prstGeom prst="rect">
                <a:avLst/>
              </a:prstGeom>
              <a:blipFill rotWithShape="1">
                <a:blip r:embed="rId2"/>
                <a:stretch>
                  <a:fillRect r="4" b="-20877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Box 1"/>
          <p:cNvSpPr txBox="1"/>
          <p:nvPr/>
        </p:nvSpPr>
        <p:spPr>
          <a:xfrm>
            <a:off x="1123315" y="1434465"/>
            <a:ext cx="10248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证明:</a:t>
            </a:r>
            <a:endParaRPr 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92" y="176578"/>
            <a:ext cx="3002180" cy="743114"/>
          </a:xfrm>
          <a:prstGeom prst="rect">
            <a:avLst/>
          </a:prstGeom>
        </p:spPr>
      </p:pic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1225550" y="1927860"/>
            <a:ext cx="4145280" cy="63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1225550" y="6391910"/>
            <a:ext cx="4104640" cy="63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1301750" y="2459355"/>
            <a:ext cx="3966845" cy="6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H="1">
            <a:off x="3765550" y="1927860"/>
            <a:ext cx="3810" cy="44507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617980" y="2535555"/>
            <a:ext cx="2060575" cy="470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kumimoji="1" lang="en-US" altLang="zh-CN" sz="2400" b="1">
                <a:latin typeface="Times New Roman" panose="02020603050405020304" pitchFamily="18" charset="0"/>
                <a:sym typeface="+mn-ea"/>
              </a:rPr>
              <a:t>0       0</a:t>
            </a:r>
            <a:r>
              <a:rPr kumimoji="1" lang="en-US" altLang="zh-CN" sz="2400" b="1">
                <a:latin typeface="Times New Roman" panose="02020603050405020304" pitchFamily="18" charset="0"/>
                <a:sym typeface="+mn-ea"/>
              </a:rPr>
              <a:t>       0</a:t>
            </a:r>
            <a:endParaRPr kumimoji="1" lang="en-US" altLang="zh-CN" sz="2400" b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kumimoji="1" lang="en-US" altLang="zh-CN" sz="2400" b="1">
                <a:latin typeface="Times New Roman" panose="02020603050405020304" pitchFamily="18" charset="0"/>
                <a:sym typeface="+mn-ea"/>
              </a:rPr>
              <a:t>0       </a:t>
            </a:r>
            <a:r>
              <a:rPr kumimoji="1" lang="en-US" altLang="zh-CN" sz="2400" b="1">
                <a:latin typeface="Times New Roman" panose="02020603050405020304" pitchFamily="18" charset="0"/>
                <a:sym typeface="+mn-ea"/>
              </a:rPr>
              <a:t>0       1</a:t>
            </a:r>
            <a:endParaRPr kumimoji="1" lang="en-US" altLang="zh-CN" sz="2400" b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kumimoji="1" lang="en-US" altLang="zh-CN" sz="2400" b="1">
                <a:latin typeface="Times New Roman" panose="02020603050405020304" pitchFamily="18" charset="0"/>
                <a:sym typeface="+mn-ea"/>
              </a:rPr>
              <a:t>0       </a:t>
            </a:r>
            <a:r>
              <a:rPr kumimoji="1" lang="en-US" altLang="zh-CN" sz="2400" b="1">
                <a:latin typeface="Times New Roman" panose="02020603050405020304" pitchFamily="18" charset="0"/>
                <a:sym typeface="+mn-ea"/>
              </a:rPr>
              <a:t>1       0</a:t>
            </a:r>
            <a:endParaRPr kumimoji="1" lang="en-US" altLang="zh-CN" sz="2400" b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kumimoji="1" lang="en-US" altLang="zh-CN" sz="2400" b="1">
                <a:latin typeface="Times New Roman" panose="02020603050405020304" pitchFamily="18" charset="0"/>
                <a:sym typeface="+mn-ea"/>
              </a:rPr>
              <a:t>0       </a:t>
            </a:r>
            <a:r>
              <a:rPr kumimoji="1" lang="en-US" altLang="zh-CN" sz="2400" b="1">
                <a:latin typeface="Times New Roman" panose="02020603050405020304" pitchFamily="18" charset="0"/>
                <a:sym typeface="+mn-ea"/>
              </a:rPr>
              <a:t>1       1</a:t>
            </a:r>
            <a:endParaRPr kumimoji="1" lang="en-US" altLang="zh-CN" sz="2400" b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kumimoji="1" lang="en-US" altLang="zh-CN" sz="2400" b="1">
                <a:latin typeface="Times New Roman" panose="02020603050405020304" pitchFamily="18" charset="0"/>
                <a:sym typeface="+mn-ea"/>
              </a:rPr>
              <a:t>1       </a:t>
            </a:r>
            <a:r>
              <a:rPr kumimoji="1" lang="en-US" altLang="zh-CN" sz="2400" b="1">
                <a:latin typeface="Times New Roman" panose="02020603050405020304" pitchFamily="18" charset="0"/>
                <a:sym typeface="+mn-ea"/>
              </a:rPr>
              <a:t>0       0</a:t>
            </a:r>
            <a:endParaRPr kumimoji="1" lang="en-US" altLang="zh-CN" sz="2400" b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kumimoji="1" lang="en-US" altLang="zh-CN" sz="2400" b="1">
                <a:latin typeface="Times New Roman" panose="02020603050405020304" pitchFamily="18" charset="0"/>
                <a:sym typeface="+mn-ea"/>
              </a:rPr>
              <a:t>1       </a:t>
            </a:r>
            <a:r>
              <a:rPr kumimoji="1" lang="en-US" altLang="zh-CN" sz="2400" b="1">
                <a:latin typeface="Times New Roman" panose="02020603050405020304" pitchFamily="18" charset="0"/>
                <a:sym typeface="+mn-ea"/>
              </a:rPr>
              <a:t>0       1</a:t>
            </a:r>
            <a:endParaRPr kumimoji="1" lang="en-US" altLang="zh-CN" sz="2400" b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kumimoji="1" lang="en-US" altLang="zh-CN" sz="2400" b="1">
                <a:latin typeface="Times New Roman" panose="02020603050405020304" pitchFamily="18" charset="0"/>
                <a:sym typeface="+mn-ea"/>
              </a:rPr>
              <a:t>1       </a:t>
            </a:r>
            <a:r>
              <a:rPr kumimoji="1" lang="en-US" altLang="zh-CN" sz="2400" b="1">
                <a:latin typeface="Times New Roman" panose="02020603050405020304" pitchFamily="18" charset="0"/>
                <a:sym typeface="+mn-ea"/>
              </a:rPr>
              <a:t>1       0</a:t>
            </a:r>
            <a:endParaRPr kumimoji="1" lang="en-US" altLang="zh-CN" sz="2400" b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kumimoji="1" lang="en-US" altLang="zh-CN" sz="2400" b="1">
                <a:latin typeface="Times New Roman" panose="02020603050405020304" pitchFamily="18" charset="0"/>
                <a:sym typeface="+mn-ea"/>
              </a:rPr>
              <a:t>1       </a:t>
            </a:r>
            <a:r>
              <a:rPr kumimoji="1" lang="en-US" altLang="zh-CN" sz="2400" b="1">
                <a:latin typeface="Times New Roman" panose="02020603050405020304" pitchFamily="18" charset="0"/>
                <a:sym typeface="+mn-ea"/>
              </a:rPr>
              <a:t>1       1</a:t>
            </a:r>
            <a:endParaRPr kumimoji="1" lang="en-US" altLang="zh-CN" sz="2400" b="1">
              <a:latin typeface="Times New Roman" panose="02020603050405020304" pitchFamily="18" charset="0"/>
            </a:endParaRPr>
          </a:p>
          <a:p>
            <a:pPr eaLnBrk="1" hangingPunct="1">
              <a:buClrTx/>
              <a:buSzTx/>
              <a:buFontTx/>
              <a:buNone/>
            </a:pPr>
            <a:endParaRPr kumimoji="1" lang="en-US" altLang="zh-CN" sz="2400" b="1">
              <a:latin typeface="Times New Roman" panose="02020603050405020304" pitchFamily="18" charset="0"/>
            </a:endParaRPr>
          </a:p>
          <a:p>
            <a:pPr eaLnBrk="1" hangingPunct="1">
              <a:buClrTx/>
              <a:buSzTx/>
              <a:buFontTx/>
              <a:buNone/>
            </a:pPr>
            <a:endParaRPr kumimoji="1" lang="en-US" altLang="zh-CN" sz="2400" b="1">
              <a:latin typeface="Times New Roman" panose="02020603050405020304" pitchFamily="18" charset="0"/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4340860" y="2519045"/>
            <a:ext cx="834390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kumimoji="1" lang="en-US" altLang="zh-CN" sz="2400" b="1">
                <a:latin typeface="Times New Roman" panose="02020603050405020304" pitchFamily="18" charset="0"/>
                <a:sym typeface="+mn-ea"/>
              </a:rPr>
              <a:t>0</a:t>
            </a:r>
            <a:endParaRPr kumimoji="1" lang="en-US" altLang="zh-CN" sz="2400" b="1">
              <a:latin typeface="Times New Roman" panose="02020603050405020304" pitchFamily="18" charset="0"/>
              <a:sym typeface="+mn-ea"/>
            </a:endParaRP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kumimoji="1" lang="en-US" altLang="zh-CN" sz="2400" b="1">
                <a:latin typeface="Times New Roman" panose="02020603050405020304" pitchFamily="18" charset="0"/>
                <a:sym typeface="+mn-ea"/>
              </a:rPr>
              <a:t>0</a:t>
            </a:r>
            <a:endParaRPr kumimoji="1" lang="en-US" altLang="zh-CN" sz="2400" b="1">
              <a:latin typeface="Times New Roman" panose="02020603050405020304" pitchFamily="18" charset="0"/>
              <a:sym typeface="+mn-ea"/>
            </a:endParaRP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kumimoji="1" lang="en-US" altLang="zh-CN" sz="2400" b="1">
                <a:latin typeface="Times New Roman" panose="02020603050405020304" pitchFamily="18" charset="0"/>
                <a:sym typeface="+mn-ea"/>
              </a:rPr>
              <a:t>0</a:t>
            </a:r>
            <a:endParaRPr kumimoji="1" lang="en-US" altLang="zh-CN" sz="2400" b="1">
              <a:latin typeface="Times New Roman" panose="02020603050405020304" pitchFamily="18" charset="0"/>
              <a:sym typeface="+mn-ea"/>
            </a:endParaRP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kumimoji="1" lang="en-US" altLang="zh-CN" sz="2400" b="1">
                <a:latin typeface="Times New Roman" panose="02020603050405020304" pitchFamily="18" charset="0"/>
                <a:sym typeface="+mn-ea"/>
              </a:rPr>
              <a:t>1</a:t>
            </a:r>
            <a:endParaRPr kumimoji="1" lang="en-US" altLang="zh-CN" sz="2400" b="1">
              <a:latin typeface="Times New Roman" panose="02020603050405020304" pitchFamily="18" charset="0"/>
              <a:sym typeface="+mn-ea"/>
            </a:endParaRP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kumimoji="1" lang="en-US" altLang="zh-CN" sz="2400" b="1">
                <a:latin typeface="Times New Roman" panose="02020603050405020304" pitchFamily="18" charset="0"/>
                <a:sym typeface="+mn-ea"/>
              </a:rPr>
              <a:t>0</a:t>
            </a:r>
            <a:endParaRPr kumimoji="1" lang="en-US" altLang="zh-CN" sz="2400" b="1">
              <a:latin typeface="Times New Roman" panose="02020603050405020304" pitchFamily="18" charset="0"/>
              <a:sym typeface="+mn-ea"/>
            </a:endParaRP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kumimoji="1" lang="en-US" altLang="zh-CN" sz="2400" b="1">
                <a:latin typeface="Times New Roman" panose="02020603050405020304" pitchFamily="18" charset="0"/>
                <a:sym typeface="+mn-ea"/>
              </a:rPr>
              <a:t>1</a:t>
            </a:r>
            <a:endParaRPr kumimoji="1" lang="en-US" altLang="zh-CN" sz="2400" b="1">
              <a:latin typeface="Times New Roman" panose="02020603050405020304" pitchFamily="18" charset="0"/>
              <a:sym typeface="+mn-ea"/>
            </a:endParaRP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kumimoji="1" lang="en-US" altLang="zh-CN" sz="2400" b="1">
                <a:latin typeface="Times New Roman" panose="02020603050405020304" pitchFamily="18" charset="0"/>
                <a:sym typeface="+mn-ea"/>
              </a:rPr>
              <a:t>1</a:t>
            </a:r>
            <a:endParaRPr kumimoji="1" lang="en-US" altLang="zh-CN" sz="2400" b="1">
              <a:latin typeface="Times New Roman" panose="02020603050405020304" pitchFamily="18" charset="0"/>
              <a:sym typeface="+mn-ea"/>
            </a:endParaRP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kumimoji="1" lang="en-US" altLang="zh-CN" sz="2400" b="1">
                <a:latin typeface="Times New Roman" panose="02020603050405020304" pitchFamily="18" charset="0"/>
                <a:sym typeface="+mn-ea"/>
              </a:rPr>
              <a:t>1 </a:t>
            </a:r>
            <a:endParaRPr kumimoji="1" lang="en-US" altLang="zh-CN" sz="2400" b="1">
              <a:latin typeface="Times New Roman" panose="02020603050405020304" pitchFamily="18" charset="0"/>
            </a:endParaRPr>
          </a:p>
          <a:p>
            <a:pPr eaLnBrk="1" hangingPunct="1">
              <a:buClrTx/>
              <a:buSzTx/>
              <a:buFontTx/>
              <a:buNone/>
            </a:pPr>
            <a:endParaRPr kumimoji="1" lang="en-US" altLang="zh-CN" sz="2400" b="1">
              <a:latin typeface="Times New Roman" panose="02020603050405020304" pitchFamily="18" charset="0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1633855" y="1939925"/>
            <a:ext cx="213550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 b="1" i="1" dirty="0" smtClean="0">
                <a:latin typeface="Times New Roman" panose="02020603050405020304" pitchFamily="18" charset="0"/>
              </a:rPr>
              <a:t>A</a:t>
            </a:r>
            <a:r>
              <a:rPr kumimoji="1" lang="en-US" altLang="zh-CN" sz="2400" b="1" i="1" dirty="0" smtClean="0">
                <a:latin typeface="Times New Roman" panose="02020603050405020304" pitchFamily="18" charset="0"/>
                <a:sym typeface="+mn-ea"/>
              </a:rPr>
              <a:t>       B       C</a:t>
            </a:r>
            <a:endParaRPr kumimoji="1" lang="en-US" altLang="zh-CN" sz="2400" b="1" i="1" dirty="0">
              <a:latin typeface="Times New Roman" panose="02020603050405020304" pitchFamily="18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3921125" y="1964055"/>
            <a:ext cx="167449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9pPr>
          </a:lstStyle>
          <a:p>
            <a:pPr>
              <a:spcBef>
                <a:spcPct val="50000"/>
              </a:spcBef>
              <a:buClrTx/>
              <a:buSzTx/>
              <a:buNone/>
            </a:pPr>
            <a:r>
              <a:rPr kumimoji="1" lang="en-US" sz="2400" b="1" i="1" dirty="0" smtClean="0">
                <a:latin typeface="Times New Roman" panose="02020603050405020304" pitchFamily="18" charset="0"/>
              </a:rPr>
              <a:t>M(A, B, C)</a:t>
            </a:r>
            <a:endParaRPr kumimoji="1" lang="en-US" sz="2400" b="1" dirty="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0" name="文本框 16"/>
          <p:cNvSpPr txBox="1"/>
          <p:nvPr/>
        </p:nvSpPr>
        <p:spPr>
          <a:xfrm>
            <a:off x="5905500" y="3421380"/>
            <a:ext cx="5605145" cy="5219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pPr>
              <a:spcBef>
                <a:spcPct val="50000"/>
              </a:spcBef>
              <a:buClrTx/>
              <a:buSzTx/>
              <a:buNone/>
            </a:pPr>
            <a:r>
              <a:rPr kumimoji="1" lang="en-US" sz="2800" b="1" i="1" dirty="0" smtClean="0">
                <a:latin typeface="Times New Roman" panose="02020603050405020304" pitchFamily="18" charset="0"/>
                <a:sym typeface="+mn-ea"/>
              </a:rPr>
              <a:t>定义M(A, B, C) = A, B, C 中的多数</a:t>
            </a:r>
            <a:endParaRPr kumimoji="1" lang="en-US" altLang="zh-CN" sz="2800" b="1" i="1" dirty="0" smtClean="0"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878205" y="1146175"/>
            <a:ext cx="420433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情形2: 通过真值表写逻辑公式</a:t>
            </a:r>
            <a:endParaRPr 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92" y="176578"/>
            <a:ext cx="3002180" cy="743114"/>
          </a:xfrm>
          <a:prstGeom prst="rect">
            <a:avLst/>
          </a:prstGeom>
        </p:spPr>
      </p:pic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1225550" y="1927860"/>
            <a:ext cx="4145280" cy="63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1225550" y="6391910"/>
            <a:ext cx="4104640" cy="63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1301750" y="2459355"/>
            <a:ext cx="3966845" cy="6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H="1">
            <a:off x="3765550" y="1927860"/>
            <a:ext cx="3810" cy="44507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617980" y="2535555"/>
            <a:ext cx="2060575" cy="470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kumimoji="1" lang="en-US" altLang="zh-CN" sz="2400" b="1">
                <a:latin typeface="Times New Roman" panose="02020603050405020304" pitchFamily="18" charset="0"/>
                <a:sym typeface="+mn-ea"/>
              </a:rPr>
              <a:t>0       0</a:t>
            </a:r>
            <a:r>
              <a:rPr kumimoji="1" lang="en-US" altLang="zh-CN" sz="2400" b="1">
                <a:latin typeface="Times New Roman" panose="02020603050405020304" pitchFamily="18" charset="0"/>
                <a:sym typeface="+mn-ea"/>
              </a:rPr>
              <a:t>       0</a:t>
            </a:r>
            <a:endParaRPr kumimoji="1" lang="en-US" altLang="zh-CN" sz="2400" b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kumimoji="1" lang="en-US" altLang="zh-CN" sz="2400" b="1">
                <a:latin typeface="Times New Roman" panose="02020603050405020304" pitchFamily="18" charset="0"/>
                <a:sym typeface="+mn-ea"/>
              </a:rPr>
              <a:t>0       </a:t>
            </a:r>
            <a:r>
              <a:rPr kumimoji="1" lang="en-US" altLang="zh-CN" sz="2400" b="1">
                <a:latin typeface="Times New Roman" panose="02020603050405020304" pitchFamily="18" charset="0"/>
                <a:sym typeface="+mn-ea"/>
              </a:rPr>
              <a:t>0       1</a:t>
            </a:r>
            <a:endParaRPr kumimoji="1" lang="en-US" altLang="zh-CN" sz="2400" b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kumimoji="1" lang="en-US" altLang="zh-CN" sz="2400" b="1">
                <a:latin typeface="Times New Roman" panose="02020603050405020304" pitchFamily="18" charset="0"/>
                <a:sym typeface="+mn-ea"/>
              </a:rPr>
              <a:t>0       </a:t>
            </a:r>
            <a:r>
              <a:rPr kumimoji="1" lang="en-US" altLang="zh-CN" sz="2400" b="1">
                <a:latin typeface="Times New Roman" panose="02020603050405020304" pitchFamily="18" charset="0"/>
                <a:sym typeface="+mn-ea"/>
              </a:rPr>
              <a:t>1       0</a:t>
            </a:r>
            <a:endParaRPr kumimoji="1" lang="en-US" altLang="zh-CN" sz="2400" b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kumimoji="1" lang="en-US" altLang="zh-CN" sz="2400" b="1">
                <a:latin typeface="Times New Roman" panose="02020603050405020304" pitchFamily="18" charset="0"/>
                <a:sym typeface="+mn-ea"/>
              </a:rPr>
              <a:t>0       </a:t>
            </a:r>
            <a:r>
              <a:rPr kumimoji="1" lang="en-US" altLang="zh-CN" sz="2400" b="1">
                <a:latin typeface="Times New Roman" panose="02020603050405020304" pitchFamily="18" charset="0"/>
                <a:sym typeface="+mn-ea"/>
              </a:rPr>
              <a:t>1       1</a:t>
            </a:r>
            <a:endParaRPr kumimoji="1" lang="en-US" altLang="zh-CN" sz="2400" b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kumimoji="1" lang="en-US" altLang="zh-CN" sz="2400" b="1">
                <a:latin typeface="Times New Roman" panose="02020603050405020304" pitchFamily="18" charset="0"/>
                <a:sym typeface="+mn-ea"/>
              </a:rPr>
              <a:t>1       </a:t>
            </a:r>
            <a:r>
              <a:rPr kumimoji="1" lang="en-US" altLang="zh-CN" sz="2400" b="1">
                <a:latin typeface="Times New Roman" panose="02020603050405020304" pitchFamily="18" charset="0"/>
                <a:sym typeface="+mn-ea"/>
              </a:rPr>
              <a:t>0       0</a:t>
            </a:r>
            <a:endParaRPr kumimoji="1" lang="en-US" altLang="zh-CN" sz="2400" b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kumimoji="1" lang="en-US" altLang="zh-CN" sz="2400" b="1">
                <a:latin typeface="Times New Roman" panose="02020603050405020304" pitchFamily="18" charset="0"/>
                <a:sym typeface="+mn-ea"/>
              </a:rPr>
              <a:t>1       </a:t>
            </a:r>
            <a:r>
              <a:rPr kumimoji="1" lang="en-US" altLang="zh-CN" sz="2400" b="1">
                <a:latin typeface="Times New Roman" panose="02020603050405020304" pitchFamily="18" charset="0"/>
                <a:sym typeface="+mn-ea"/>
              </a:rPr>
              <a:t>0       1</a:t>
            </a:r>
            <a:endParaRPr kumimoji="1" lang="en-US" altLang="zh-CN" sz="2400" b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kumimoji="1" lang="en-US" altLang="zh-CN" sz="2400" b="1">
                <a:latin typeface="Times New Roman" panose="02020603050405020304" pitchFamily="18" charset="0"/>
                <a:sym typeface="+mn-ea"/>
              </a:rPr>
              <a:t>1       </a:t>
            </a:r>
            <a:r>
              <a:rPr kumimoji="1" lang="en-US" altLang="zh-CN" sz="2400" b="1">
                <a:latin typeface="Times New Roman" panose="02020603050405020304" pitchFamily="18" charset="0"/>
                <a:sym typeface="+mn-ea"/>
              </a:rPr>
              <a:t>1       0</a:t>
            </a:r>
            <a:endParaRPr kumimoji="1" lang="en-US" altLang="zh-CN" sz="2400" b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kumimoji="1" lang="en-US" altLang="zh-CN" sz="2400" b="1">
                <a:latin typeface="Times New Roman" panose="02020603050405020304" pitchFamily="18" charset="0"/>
                <a:sym typeface="+mn-ea"/>
              </a:rPr>
              <a:t>1       </a:t>
            </a:r>
            <a:r>
              <a:rPr kumimoji="1" lang="en-US" altLang="zh-CN" sz="2400" b="1">
                <a:latin typeface="Times New Roman" panose="02020603050405020304" pitchFamily="18" charset="0"/>
                <a:sym typeface="+mn-ea"/>
              </a:rPr>
              <a:t>1       1</a:t>
            </a:r>
            <a:endParaRPr kumimoji="1" lang="en-US" altLang="zh-CN" sz="2400" b="1">
              <a:latin typeface="Times New Roman" panose="02020603050405020304" pitchFamily="18" charset="0"/>
            </a:endParaRPr>
          </a:p>
          <a:p>
            <a:pPr eaLnBrk="1" hangingPunct="1">
              <a:buClrTx/>
              <a:buSzTx/>
              <a:buFontTx/>
              <a:buNone/>
            </a:pPr>
            <a:endParaRPr kumimoji="1" lang="en-US" altLang="zh-CN" sz="2400" b="1">
              <a:latin typeface="Times New Roman" panose="02020603050405020304" pitchFamily="18" charset="0"/>
            </a:endParaRPr>
          </a:p>
          <a:p>
            <a:pPr eaLnBrk="1" hangingPunct="1">
              <a:buClrTx/>
              <a:buSzTx/>
              <a:buFontTx/>
              <a:buNone/>
            </a:pPr>
            <a:endParaRPr kumimoji="1" lang="en-US" altLang="zh-CN" sz="2400" b="1">
              <a:latin typeface="Times New Roman" panose="02020603050405020304" pitchFamily="18" charset="0"/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4340860" y="2519045"/>
            <a:ext cx="834390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kumimoji="1" lang="en-US" altLang="zh-CN" sz="2400" b="1">
                <a:latin typeface="Times New Roman" panose="02020603050405020304" pitchFamily="18" charset="0"/>
                <a:sym typeface="+mn-ea"/>
              </a:rPr>
              <a:t>0</a:t>
            </a:r>
            <a:endParaRPr kumimoji="1" lang="en-US" altLang="zh-CN" sz="2400" b="1">
              <a:latin typeface="Times New Roman" panose="02020603050405020304" pitchFamily="18" charset="0"/>
              <a:sym typeface="+mn-ea"/>
            </a:endParaRP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kumimoji="1" lang="en-US" altLang="zh-CN" sz="2400" b="1">
                <a:latin typeface="Times New Roman" panose="02020603050405020304" pitchFamily="18" charset="0"/>
                <a:sym typeface="+mn-ea"/>
              </a:rPr>
              <a:t>0</a:t>
            </a:r>
            <a:endParaRPr kumimoji="1" lang="en-US" altLang="zh-CN" sz="2400" b="1">
              <a:latin typeface="Times New Roman" panose="02020603050405020304" pitchFamily="18" charset="0"/>
              <a:sym typeface="+mn-ea"/>
            </a:endParaRP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kumimoji="1" lang="en-US" altLang="zh-CN" sz="2400" b="1">
                <a:latin typeface="Times New Roman" panose="02020603050405020304" pitchFamily="18" charset="0"/>
                <a:sym typeface="+mn-ea"/>
              </a:rPr>
              <a:t>0</a:t>
            </a:r>
            <a:endParaRPr kumimoji="1" lang="en-US" altLang="zh-CN" sz="2400" b="1">
              <a:latin typeface="Times New Roman" panose="02020603050405020304" pitchFamily="18" charset="0"/>
              <a:sym typeface="+mn-ea"/>
            </a:endParaRP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kumimoji="1" lang="en-US" altLang="zh-CN" sz="2400" b="1">
                <a:latin typeface="Times New Roman" panose="02020603050405020304" pitchFamily="18" charset="0"/>
                <a:sym typeface="+mn-ea"/>
              </a:rPr>
              <a:t>1</a:t>
            </a:r>
            <a:endParaRPr kumimoji="1" lang="en-US" altLang="zh-CN" sz="2400" b="1">
              <a:latin typeface="Times New Roman" panose="02020603050405020304" pitchFamily="18" charset="0"/>
              <a:sym typeface="+mn-ea"/>
            </a:endParaRP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kumimoji="1" lang="en-US" altLang="zh-CN" sz="2400" b="1">
                <a:latin typeface="Times New Roman" panose="02020603050405020304" pitchFamily="18" charset="0"/>
                <a:sym typeface="+mn-ea"/>
              </a:rPr>
              <a:t>0</a:t>
            </a:r>
            <a:endParaRPr kumimoji="1" lang="en-US" altLang="zh-CN" sz="2400" b="1">
              <a:latin typeface="Times New Roman" panose="02020603050405020304" pitchFamily="18" charset="0"/>
              <a:sym typeface="+mn-ea"/>
            </a:endParaRP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kumimoji="1" lang="en-US" altLang="zh-CN" sz="2400" b="1">
                <a:latin typeface="Times New Roman" panose="02020603050405020304" pitchFamily="18" charset="0"/>
                <a:sym typeface="+mn-ea"/>
              </a:rPr>
              <a:t>1</a:t>
            </a:r>
            <a:endParaRPr kumimoji="1" lang="en-US" altLang="zh-CN" sz="2400" b="1">
              <a:latin typeface="Times New Roman" panose="02020603050405020304" pitchFamily="18" charset="0"/>
              <a:sym typeface="+mn-ea"/>
            </a:endParaRP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kumimoji="1" lang="en-US" altLang="zh-CN" sz="2400" b="1">
                <a:latin typeface="Times New Roman" panose="02020603050405020304" pitchFamily="18" charset="0"/>
                <a:sym typeface="+mn-ea"/>
              </a:rPr>
              <a:t>1</a:t>
            </a:r>
            <a:endParaRPr kumimoji="1" lang="en-US" altLang="zh-CN" sz="2400" b="1">
              <a:latin typeface="Times New Roman" panose="02020603050405020304" pitchFamily="18" charset="0"/>
              <a:sym typeface="+mn-ea"/>
            </a:endParaRP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kumimoji="1" lang="en-US" altLang="zh-CN" sz="2400" b="1">
                <a:latin typeface="Times New Roman" panose="02020603050405020304" pitchFamily="18" charset="0"/>
                <a:sym typeface="+mn-ea"/>
              </a:rPr>
              <a:t>1 </a:t>
            </a:r>
            <a:endParaRPr kumimoji="1" lang="en-US" altLang="zh-CN" sz="2400" b="1">
              <a:latin typeface="Times New Roman" panose="02020603050405020304" pitchFamily="18" charset="0"/>
            </a:endParaRPr>
          </a:p>
          <a:p>
            <a:pPr eaLnBrk="1" hangingPunct="1">
              <a:buClrTx/>
              <a:buSzTx/>
              <a:buFontTx/>
              <a:buNone/>
            </a:pPr>
            <a:endParaRPr kumimoji="1" lang="en-US" altLang="zh-CN" sz="2400" b="1">
              <a:latin typeface="Times New Roman" panose="02020603050405020304" pitchFamily="18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1495425" y="3950335"/>
            <a:ext cx="3580130" cy="4191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b="1">
              <a:solidFill>
                <a:srgbClr val="FF0000"/>
              </a:solidFill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508125" y="4915535"/>
            <a:ext cx="3580130" cy="4191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b="1">
              <a:solidFill>
                <a:srgbClr val="FF0000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08125" y="5406390"/>
            <a:ext cx="3580130" cy="4191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b="1">
              <a:solidFill>
                <a:srgbClr val="FF0000"/>
              </a:solidFill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508125" y="5895340"/>
            <a:ext cx="3580130" cy="4191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b="1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 Box 14"/>
              <p:cNvSpPr txBox="1">
                <a:spLocks noChangeArrowheads="1"/>
              </p:cNvSpPr>
              <p:nvPr/>
            </p:nvSpPr>
            <p:spPr bwMode="auto">
              <a:xfrm>
                <a:off x="6323965" y="2974975"/>
                <a:ext cx="3827780" cy="3340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9pPr>
              </a:lstStyle>
              <a:p>
                <a:pPr eaLnBrk="1" hangingPunct="1">
                  <a:spcBef>
                    <a:spcPct val="3000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smtClean="0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𝛼</m:t>
                      </m:r>
                      <m:r>
                        <a:rPr lang="en-US" altLang="zh-CN" sz="2400" i="1" smtClean="0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</m:ctrlPr>
                        </m:sSubPr>
                        <m:e>
                          <m:r>
                            <a:rPr lang="en-US" altLang="zh-CN" sz="2400" i="1" smtClean="0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𝛾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i="1" dirty="0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</m:ctrlPr>
                        </m:sSubPr>
                        <m:e>
                          <m:r>
                            <a:rPr lang="en-US" altLang="zh-CN" sz="2400" i="1" smtClean="0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𝛾</m:t>
                          </m:r>
                        </m:e>
                        <m:sub>
                          <m:r>
                            <a:rPr lang="en-US" altLang="zh-CN" sz="2400" i="1" smtClean="0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400" i="1" dirty="0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</m:ctrlPr>
                        </m:sSubPr>
                        <m:e>
                          <m:r>
                            <a:rPr lang="en-US" altLang="zh-CN" sz="2400" i="1" smtClean="0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𝛾</m:t>
                          </m:r>
                        </m:e>
                        <m:sub>
                          <m:r>
                            <a:rPr lang="en-US" altLang="zh-CN" sz="2400" i="1" smtClean="0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sz="2400" i="1" dirty="0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</m:ctrlPr>
                        </m:sSubPr>
                        <m:e>
                          <m:r>
                            <a:rPr lang="en-US" altLang="zh-CN" sz="2400" i="1" smtClean="0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𝛾</m:t>
                          </m:r>
                        </m:e>
                        <m:sub>
                          <m:r>
                            <a:rPr lang="en-US" altLang="zh-CN" sz="2400" i="1" smtClean="0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altLang="zh-CN" sz="2400" i="1" smtClean="0">
                  <a:latin typeface="Cambria Math" panose="02040503050406030204" pitchFamily="18" charset="0"/>
                </a:endParaRPr>
              </a:p>
              <a:p>
                <a:pPr eaLnBrk="1" hangingPunct="1">
                  <a:spcBef>
                    <a:spcPct val="30000"/>
                  </a:spcBef>
                  <a:buClrTx/>
                  <a:buSzTx/>
                  <a:buFontTx/>
                  <a:buNone/>
                </a:pPr>
                <a:endParaRPr lang="en-US" altLang="zh-CN" sz="2400" i="1" smtClean="0">
                  <a:latin typeface="Cambria Math" panose="02040503050406030204" pitchFamily="18" charset="0"/>
                </a:endParaRPr>
              </a:p>
              <a:p>
                <a:pPr eaLnBrk="1" hangingPunct="1">
                  <a:spcBef>
                    <a:spcPct val="30000"/>
                  </a:spcBef>
                  <a:buClrTx/>
                  <a:buSzTx/>
                  <a:buFont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altLang="zh-CN" sz="2400" i="1" smtClean="0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𝛾</m:t>
                        </m:r>
                      </m:e>
                      <m:sub>
                        <m:r>
                          <a:rPr lang="en-US" altLang="zh-CN" sz="2400" b="0" i="1" smtClean="0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i="1" smtClean="0">
                    <a:latin typeface="Cambria Math" panose="02040503050406030204" pitchFamily="18" charset="0"/>
                    <a:sym typeface="+mn-ea"/>
                  </a:rPr>
                  <a:t>=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  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  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altLang="zh-CN" sz="2400" i="1" smtClean="0">
                  <a:latin typeface="Cambria Math" panose="02040503050406030204" pitchFamily="18" charset="0"/>
                </a:endParaRPr>
              </a:p>
              <a:p>
                <a:pPr eaLnBrk="1" hangingPunct="1">
                  <a:spcBef>
                    <a:spcPct val="30000"/>
                  </a:spcBef>
                  <a:buClrTx/>
                  <a:buSzTx/>
                  <a:buFontTx/>
                  <a:buNone/>
                </a:pPr>
                <a:endParaRPr lang="en-US" altLang="zh-CN" sz="2400" i="1" smtClean="0">
                  <a:latin typeface="Cambria Math" panose="02040503050406030204" pitchFamily="18" charset="0"/>
                </a:endParaRPr>
              </a:p>
              <a:p>
                <a:pPr eaLnBrk="1" hangingPunct="1">
                  <a:spcBef>
                    <a:spcPct val="30000"/>
                  </a:spcBef>
                  <a:buClrTx/>
                  <a:buSzTx/>
                  <a:buFont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altLang="zh-CN" sz="2400" i="1" smtClean="0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𝛾</m:t>
                        </m:r>
                      </m:e>
                      <m:sub>
                        <m:r>
                          <a:rPr lang="en-US" altLang="zh-CN" sz="2400" i="1" smtClean="0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i="1" smtClean="0">
                    <a:latin typeface="Cambria Math" panose="02040503050406030204" pitchFamily="18" charset="0"/>
                    <a:sym typeface="+mn-ea"/>
                  </a:rPr>
                  <a:t>=  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  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altLang="zh-CN" sz="2400" i="1" smtClean="0">
                  <a:latin typeface="Cambria Math" panose="02040503050406030204" pitchFamily="18" charset="0"/>
                </a:endParaRPr>
              </a:p>
              <a:p>
                <a:pPr eaLnBrk="1" hangingPunct="1">
                  <a:spcBef>
                    <a:spcPct val="30000"/>
                  </a:spcBef>
                  <a:buClrTx/>
                  <a:buSzTx/>
                  <a:buFont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altLang="zh-CN" sz="2400" i="1" smtClean="0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𝛾</m:t>
                        </m:r>
                      </m:e>
                      <m:sub>
                        <m:r>
                          <a:rPr lang="en-US" altLang="zh-CN" sz="2400" i="1" smtClean="0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2400" i="1" smtClean="0">
                    <a:latin typeface="Cambria Math" panose="02040503050406030204" pitchFamily="18" charset="0"/>
                    <a:sym typeface="+mn-ea"/>
                  </a:rPr>
                  <a:t>=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  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  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altLang="zh-CN" sz="2400" i="1" smtClean="0">
                  <a:latin typeface="Cambria Math" panose="02040503050406030204" pitchFamily="18" charset="0"/>
                </a:endParaRPr>
              </a:p>
              <a:p>
                <a:pPr eaLnBrk="1" hangingPunct="1">
                  <a:spcBef>
                    <a:spcPct val="30000"/>
                  </a:spcBef>
                  <a:buClrTx/>
                  <a:buSzTx/>
                  <a:buFont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altLang="zh-CN" sz="2400" i="1" smtClean="0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𝛾</m:t>
                        </m:r>
                      </m:e>
                      <m:sub>
                        <m:r>
                          <a:rPr lang="en-US" altLang="zh-CN" sz="2400" i="1" smtClean="0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altLang="zh-CN" sz="2400" i="1" smtClean="0">
                    <a:latin typeface="Cambria Math" panose="02040503050406030204" pitchFamily="18" charset="0"/>
                    <a:sym typeface="+mn-ea"/>
                  </a:rPr>
                  <a:t>=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  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  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  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altLang="zh-CN" sz="2400" i="1" smtClean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5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23965" y="2974975"/>
                <a:ext cx="3827780" cy="33401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1633855" y="1939925"/>
            <a:ext cx="213550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 b="1" i="1" dirty="0" smtClean="0">
                <a:latin typeface="Times New Roman" panose="02020603050405020304" pitchFamily="18" charset="0"/>
              </a:rPr>
              <a:t>A</a:t>
            </a:r>
            <a:r>
              <a:rPr kumimoji="1" lang="en-US" altLang="zh-CN" sz="2400" b="1" i="1" dirty="0" smtClean="0">
                <a:latin typeface="Times New Roman" panose="02020603050405020304" pitchFamily="18" charset="0"/>
                <a:sym typeface="+mn-ea"/>
              </a:rPr>
              <a:t>       B       C</a:t>
            </a:r>
            <a:endParaRPr kumimoji="1" lang="en-US" altLang="zh-CN" sz="2400" b="1" i="1" dirty="0">
              <a:latin typeface="Times New Roman" panose="02020603050405020304" pitchFamily="18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3921125" y="1964055"/>
            <a:ext cx="167449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</a:defRPr>
            </a:lvl9pPr>
          </a:lstStyle>
          <a:p>
            <a:pPr>
              <a:spcBef>
                <a:spcPct val="50000"/>
              </a:spcBef>
              <a:buClrTx/>
              <a:buSzTx/>
              <a:buNone/>
            </a:pPr>
            <a:r>
              <a:rPr kumimoji="1" lang="en-US" sz="2400" b="1" i="1" dirty="0" smtClean="0">
                <a:latin typeface="Times New Roman" panose="02020603050405020304" pitchFamily="18" charset="0"/>
              </a:rPr>
              <a:t>M(A, B, C)</a:t>
            </a:r>
            <a:endParaRPr kumimoji="1" lang="en-US" sz="2400" b="1" dirty="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本框 16"/>
              <p:cNvSpPr txBox="1"/>
              <p:nvPr/>
            </p:nvSpPr>
            <p:spPr>
              <a:xfrm>
                <a:off x="969645" y="1193165"/>
                <a:ext cx="10520680" cy="46037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p>
                <a:pPr>
                  <a:spcBef>
                    <a:spcPct val="50000"/>
                  </a:spcBef>
                  <a:buClrTx/>
                  <a:buSz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smtClean="0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𝛼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US" altLang="zh-CN" sz="2400" b="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altLang="zh-CN" sz="2400" b="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altLang="zh-CN" sz="2400" i="1" dirty="0">
                          <a:latin typeface="Cambria Math" panose="02040503050406030204" pitchFamily="18" charset="0"/>
                        </a:rPr>
                        <m:t>∨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altLang="zh-CN" sz="2400" b="0" i="1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US" altLang="zh-CN" sz="2400" b="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altLang="zh-CN" sz="2400" i="1" dirty="0">
                          <a:latin typeface="Cambria Math" panose="02040503050406030204" pitchFamily="18" charset="0"/>
                        </a:rPr>
                        <m:t>∨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altLang="zh-CN" sz="2400" b="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altLang="zh-CN" sz="2400" b="0" i="1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altLang="zh-CN" sz="2400" i="1" dirty="0">
                          <a:latin typeface="Cambria Math" panose="02040503050406030204" pitchFamily="18" charset="0"/>
                        </a:rPr>
                        <m:t>∨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altLang="zh-CN" sz="2400" b="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en-US" altLang="zh-CN" sz="2400" i="1" dirty="0">
                  <a:latin typeface="Cambria Math" panose="020405030504060302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18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45" y="1193165"/>
                <a:ext cx="10520680" cy="460375"/>
              </a:xfrm>
              <a:prstGeom prst="rect">
                <a:avLst/>
              </a:prstGeom>
              <a:blipFill rotWithShape="1">
                <a:blip r:embed="rId3"/>
                <a:stretch>
                  <a:fillRect l="-48" t="-1103" r="-42" b="-96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92" y="176578"/>
            <a:ext cx="3002180" cy="74311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1" name="内容占位符 2"/>
              <p:cNvSpPr txBox="1"/>
              <p:nvPr/>
            </p:nvSpPr>
            <p:spPr bwMode="auto">
              <a:xfrm>
                <a:off x="218440" y="1329055"/>
                <a:ext cx="9530715" cy="701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1pPr>
                <a:lvl2pPr marL="692150" indent="-34798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2pPr>
                <a:lvl3pPr marL="987425" indent="-294005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3pPr>
                <a:lvl4pPr marL="1281430" indent="-2921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4pPr>
                <a:lvl5pPr marL="1598930" indent="-31623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5pPr>
                <a:lvl6pPr marL="2056130" indent="-31623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6pPr>
                <a:lvl7pPr marL="2513330" indent="-31623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7pPr>
                <a:lvl8pPr marL="2970530" indent="-31623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8pPr>
                <a:lvl9pPr marL="3427730" indent="-31623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itchFamily="2" charset="-122"/>
                  </a:defRPr>
                </a:lvl9pPr>
              </a:lstStyle>
              <a:p>
                <a:pPr lvl="1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+mn-ea"/>
                      </a:rPr>
                      <m:t>{¬</m:t>
                    </m:r>
                  </m:oMath>
                </a14:m>
                <a:r>
                  <a:rPr lang="zh-CN" altLang="en-US" sz="2400" dirty="0" smtClean="0"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n-ea"/>
                    <a:ea typeface="+mn-ea"/>
                    <a:sym typeface="+mn-ea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+mn-ea"/>
                      </a:rPr>
                      <m:t>∧</m:t>
                    </m:r>
                  </m:oMath>
                </a14:m>
                <a:r>
                  <a:rPr lang="zh-CN" altLang="en-US" sz="2400" dirty="0" smtClean="0"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n-ea"/>
                    <a:ea typeface="+mn-ea"/>
                    <a:sym typeface="+mn-ea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+mn-ea"/>
                      </a:rPr>
                      <m:t>∨</m:t>
                    </m:r>
                  </m:oMath>
                </a14:m>
                <a:r>
                  <a:rPr lang="zh-CN" altLang="en-US" sz="2400" dirty="0" smtClean="0"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n-ea"/>
                    <a:ea typeface="+mn-ea"/>
                    <a:sym typeface="+mn-ea"/>
                  </a:rPr>
                  <a:t>，</a:t>
                </a:r>
                <a14:m>
                  <m:oMath xmlns:m="http://schemas.openxmlformats.org/officeDocument/2006/math">
                    <m:r>
                      <a:rPr lang="zh-CN" altLang="en-US" sz="2400" i="1" dirty="0" smtClean="0"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+mn-ea"/>
                      </a:rPr>
                      <m:t>→</m:t>
                    </m:r>
                  </m:oMath>
                </a14:m>
                <a:r>
                  <a:rPr lang="zh-CN" altLang="en-US" sz="2400" dirty="0" smtClean="0"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n-ea"/>
                    <a:ea typeface="+mn-ea"/>
                    <a:sym typeface="+mn-ea"/>
                  </a:rPr>
                  <a:t>，</a:t>
                </a:r>
                <a14:m>
                  <m:oMath xmlns:m="http://schemas.openxmlformats.org/officeDocument/2006/math">
                    <m:r>
                      <a:rPr lang="zh-CN" altLang="en-US" sz="2400" i="1" dirty="0" smtClean="0"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+mn-ea"/>
                      </a:rPr>
                      <m:t>↔</m:t>
                    </m:r>
                    <m:r>
                      <a:rPr lang="en-US" altLang="zh-CN" sz="2400" i="1" dirty="0" smtClean="0"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+mn-ea"/>
                      </a:rPr>
                      <m:t>} </m:t>
                    </m:r>
                  </m:oMath>
                </a14:m>
                <a:r>
                  <a:rPr lang="en-US" altLang="zh-CN" sz="2400" b="1" dirty="0" smtClean="0"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n-ea"/>
                    <a:ea typeface="+mn-ea"/>
                    <a:sym typeface="+mn-ea"/>
                  </a:rPr>
                  <a:t>是功能完备的</a:t>
                </a:r>
                <a:endParaRPr lang="en-US" sz="2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sym typeface="+mn-ea"/>
                </a:endParaRPr>
              </a:p>
              <a:p>
                <a:pPr marL="344170" lvl="1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endParaRPr lang="en-US" altLang="zh-CN" sz="2400" b="1" dirty="0" smtClean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+mn-ea"/>
                  <a:sym typeface="+mn-ea"/>
                </a:endParaRPr>
              </a:p>
            </p:txBody>
          </p:sp>
        </mc:Choice>
        <mc:Fallback>
          <p:sp>
            <p:nvSpPr>
              <p:cNvPr id="21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8440" y="1329055"/>
                <a:ext cx="9530715" cy="701675"/>
              </a:xfrm>
              <a:prstGeom prst="rect">
                <a:avLst/>
              </a:prstGeom>
              <a:blipFill rotWithShape="1">
                <a:blip r:embed="rId2"/>
                <a:stretch>
                  <a:fillRect b="-3248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3009</Words>
  <Application>WPS Presentation</Application>
  <PresentationFormat>宽屏</PresentationFormat>
  <Paragraphs>280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40" baseType="lpstr">
      <vt:lpstr>Arial</vt:lpstr>
      <vt:lpstr>SimSun</vt:lpstr>
      <vt:lpstr>Wingdings</vt:lpstr>
      <vt:lpstr>方正书宋_GBK</vt:lpstr>
      <vt:lpstr>Cambria Math</vt:lpstr>
      <vt:lpstr>DejaVu Math TeX Gyre</vt:lpstr>
      <vt:lpstr>Times New Roman</vt:lpstr>
      <vt:lpstr>Symbol</vt:lpstr>
      <vt:lpstr>SimSun</vt:lpstr>
      <vt:lpstr>Calibri</vt:lpstr>
      <vt:lpstr>Trebuchet MS</vt:lpstr>
      <vt:lpstr>Microsoft YaHei</vt:lpstr>
      <vt:lpstr>方正黑体_GBK</vt:lpstr>
      <vt:lpstr>Arial Unicode MS</vt:lpstr>
      <vt:lpstr>Calibri Light</vt:lpstr>
      <vt:lpstr>SimSun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探索：能否只使用一个逻辑运算符号（可以自定义二元运算）构建出全部的命题？（不限制使用次数） 定义逻辑运算符#：，判断#是否符合要求   </vt:lpstr>
      <vt:lpstr>探索：能否只使用一个逻辑运算符号（可以自定义二元运算）构建出全部的命题？（不限制使用次数） 定义逻辑运算符#：，判断#是否符合要求 1. 验证。 2. 尝试仅用#表示、 。 3. 存在多少个不同的逻辑运算，满足题目条件？</vt:lpstr>
      <vt:lpstr>定义逻辑运算符#：	 1. 验证。 解：	 	        	 	幂等律  2. 用表示 解： 		双重否定律  				 		</vt:lpstr>
      <vt:lpstr>定义逻辑运算符#：	 1. 验证。 解：	 	        	 	幂等律  2. 用表示 解： 		双重否定律  				定义	 		</vt:lpstr>
      <vt:lpstr>定义逻辑运算符#：	 2. 用表示  解：			德摩根律  		利用上一页的公式	 				双重否定律 		 解：  				利用上方的公式	 					双重否定律 		</vt:lpstr>
      <vt:lpstr>定义逻辑运算符#：	 2. 用表示  解：			德摩根律  		利用上一页的公式	 				双重否定律 		 解：  				利用上方的公式	 					双重否定律 		</vt:lpstr>
      <vt:lpstr>探索：能否只使用一个逻辑运算符号（可以自定义二元运算）构建出全部的命题？（不限制使用次数）     </vt:lpstr>
      <vt:lpstr>探索：能否只使用一个逻辑运算符号（可以自定义二元运算）构建出全部的命题？（不限制使用次数） 3. 存在多少个不同的逻辑运算，满足题目条件？ 尝试：能否逐个验证所有的二元逻辑运算？   </vt:lpstr>
      <vt:lpstr>探索：能否只使用一个逻辑运算符号（可以自定义二元运算）构建出全部的命题？（不限制使用次数） 3. 存在多少个不同的逻辑运算，满足题目条件？ 尝试：能否逐个验证所有的二元逻辑运算？   </vt:lpstr>
      <vt:lpstr>PowerPoint 演示文稿</vt:lpstr>
      <vt:lpstr>课后探索：  （，，，，）中，每次仅使用两个运算，有哪些组合可以构建出全部的命题？ 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zac3pio1</cp:lastModifiedBy>
  <cp:revision>98</cp:revision>
  <dcterms:created xsi:type="dcterms:W3CDTF">2023-04-04T07:33:48Z</dcterms:created>
  <dcterms:modified xsi:type="dcterms:W3CDTF">2023-04-04T07:33:48Z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/>
  </property>
  <property fmtid="{D5CDD505-2E9C-101B-9397-08002B2CF9AE}" pid="3" name="KSOProductBuildVer">
    <vt:lpwstr>1033-11.1.0.11691</vt:lpwstr>
  </property>
</Properties>
</file>