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4" r:id="rId1"/>
  </p:sldMasterIdLst>
  <p:notesMasterIdLst>
    <p:notesMasterId r:id="rId38"/>
  </p:notesMasterIdLst>
  <p:handoutMasterIdLst>
    <p:handoutMasterId r:id="rId39"/>
  </p:handoutMasterIdLst>
  <p:sldIdLst>
    <p:sldId id="325" r:id="rId2"/>
    <p:sldId id="313" r:id="rId3"/>
    <p:sldId id="838" r:id="rId4"/>
    <p:sldId id="839" r:id="rId5"/>
    <p:sldId id="843" r:id="rId6"/>
    <p:sldId id="842" r:id="rId7"/>
    <p:sldId id="841" r:id="rId8"/>
    <p:sldId id="840" r:id="rId9"/>
    <p:sldId id="274" r:id="rId10"/>
    <p:sldId id="285" r:id="rId11"/>
    <p:sldId id="279" r:id="rId12"/>
    <p:sldId id="282" r:id="rId13"/>
    <p:sldId id="275" r:id="rId14"/>
    <p:sldId id="276" r:id="rId15"/>
    <p:sldId id="277" r:id="rId16"/>
    <p:sldId id="286" r:id="rId17"/>
    <p:sldId id="302" r:id="rId18"/>
    <p:sldId id="303" r:id="rId19"/>
    <p:sldId id="844" r:id="rId20"/>
    <p:sldId id="278" r:id="rId21"/>
    <p:sldId id="845" r:id="rId22"/>
    <p:sldId id="846" r:id="rId23"/>
    <p:sldId id="847" r:id="rId24"/>
    <p:sldId id="848" r:id="rId25"/>
    <p:sldId id="849" r:id="rId26"/>
    <p:sldId id="297" r:id="rId27"/>
    <p:sldId id="287" r:id="rId28"/>
    <p:sldId id="850" r:id="rId29"/>
    <p:sldId id="851" r:id="rId30"/>
    <p:sldId id="852" r:id="rId31"/>
    <p:sldId id="294" r:id="rId32"/>
    <p:sldId id="308" r:id="rId33"/>
    <p:sldId id="309" r:id="rId34"/>
    <p:sldId id="281" r:id="rId35"/>
    <p:sldId id="292" r:id="rId36"/>
    <p:sldId id="837" r:id="rId3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315BD"/>
    <a:srgbClr val="E2F3F9"/>
    <a:srgbClr val="9900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35"/>
    <p:restoredTop sz="87730" autoAdjust="0"/>
  </p:normalViewPr>
  <p:slideViewPr>
    <p:cSldViewPr>
      <p:cViewPr varScale="1">
        <p:scale>
          <a:sx n="151" d="100"/>
          <a:sy n="151" d="100"/>
        </p:scale>
        <p:origin x="640" y="1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97348F-0B74-4747-B752-69C942F8EC99}" type="datetimeFigureOut">
              <a:rPr lang="en-US" altLang="zh-CN" smtClean="0"/>
              <a:t>3/31/22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375D53-AA90-1742-99BF-9AD77C3512D6}" type="slidenum">
              <a:rPr lang="en-US" altLang="zh-CN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34008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200">
                <a:latin typeface="Tahoma" pitchFamily="34" charset="0"/>
                <a:ea typeface="宋体" panose="02010600030101010101" pitchFamily="2" charset="-122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>
                <a:latin typeface="Tahoma" pitchFamily="34" charset="0"/>
                <a:ea typeface="宋体" panose="02010600030101010101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983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1" sz="1200">
                <a:latin typeface="Tahoma" pitchFamily="34" charset="0"/>
                <a:ea typeface="宋体" panose="02010600030101010101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83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>
                <a:latin typeface="Tahoma" panose="020B0604030504040204" pitchFamily="34" charset="0"/>
              </a:defRPr>
            </a:lvl1pPr>
          </a:lstStyle>
          <a:p>
            <a:fld id="{48C14618-CA5C-4CB3-994C-FDD68F872231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566678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宋体" pitchFamily="2" charset="-122"/>
        <a:cs typeface="宋体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800EC6-4BFD-4754-8DDC-7AEAA68FD5D9}" type="slidenum">
              <a:rPr kumimoji="1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kumimoji="0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567405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58748581-8C6E-1548-AC51-DDE205888F8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D9555D95-0497-9145-A203-7BB9B49DDA31}" type="slidenum">
              <a:rPr lang="en-US" altLang="zh-CN" smtClean="0"/>
              <a:pPr>
                <a:spcBef>
                  <a:spcPct val="0"/>
                </a:spcBef>
              </a:pPr>
              <a:t>15</a:t>
            </a:fld>
            <a:endParaRPr lang="en-US" altLang="zh-CN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D2CE45A9-81A7-A347-9540-2B24D5CE5F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FD030DD1-6FF7-B245-8A6C-D132523ACE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6726028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07BEC424-2BDB-0F4D-BED3-C71C51D9F68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8ADBC295-4EB1-A14C-979B-67C7F0F4948D}" type="slidenum">
              <a:rPr lang="en-US" altLang="zh-CN" smtClean="0"/>
              <a:pPr>
                <a:spcBef>
                  <a:spcPct val="0"/>
                </a:spcBef>
              </a:pPr>
              <a:t>16</a:t>
            </a:fld>
            <a:endParaRPr lang="en-US" altLang="zh-CN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F0CDCCE8-5E52-FE4C-8E1A-1A1795371B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7701B13E-CA06-C743-9486-95E8BE38C0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3723859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15B6AC18-0E49-3E4A-A4CA-BFF3FE711F9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665254F4-7779-9141-BFF1-620CC97A48DC}" type="slidenum">
              <a:rPr lang="en-US" altLang="zh-CN" smtClean="0"/>
              <a:pPr>
                <a:spcBef>
                  <a:spcPct val="0"/>
                </a:spcBef>
              </a:pPr>
              <a:t>17</a:t>
            </a:fld>
            <a:endParaRPr lang="en-US" altLang="zh-CN"/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FD2C10BE-BCC3-4E48-B619-1E5A2B52B8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2B404434-48DF-9641-9AC4-1809492CD1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104638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D3E534CD-F417-3149-8C3D-24C5BB59E2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720BF1DD-030D-8F4E-BEAD-F3260FCB6FAF}" type="slidenum">
              <a:rPr lang="en-US" altLang="zh-CN" smtClean="0"/>
              <a:pPr>
                <a:spcBef>
                  <a:spcPct val="0"/>
                </a:spcBef>
              </a:pPr>
              <a:t>18</a:t>
            </a:fld>
            <a:endParaRPr lang="en-US" altLang="zh-CN"/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1F8F1FF6-2430-E043-AB9F-2E894EE4687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E306F944-4429-984E-B206-23338CD2B5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1005631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BC63F4B9-27F1-F540-93E7-FAED3660536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E0D6ECD2-DBE8-8D44-90B5-EBE54B3138AD}" type="slidenum">
              <a:rPr lang="en-US" altLang="zh-CN" smtClean="0"/>
              <a:pPr>
                <a:spcBef>
                  <a:spcPct val="0"/>
                </a:spcBef>
              </a:pPr>
              <a:t>20</a:t>
            </a:fld>
            <a:endParaRPr lang="en-US" altLang="zh-CN"/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C81BA13F-4B7D-2C44-8789-018C79BF843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59EDBF29-7F6D-644B-999E-63907CEB9C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6340053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CN" sz="1200" dirty="0">
                    <a:latin typeface="Times New Roman" panose="02020603050405020304" pitchFamily="18" charset="0"/>
                  </a:rPr>
                  <a:t>: </a:t>
                </a:r>
                <a:r>
                  <a:rPr lang="zh-CN" altLang="en-US" sz="1200" dirty="0">
                    <a:latin typeface="Times New Roman" panose="02020603050405020304" pitchFamily="18" charset="0"/>
                  </a:rPr>
                  <a:t>将</a:t>
                </a:r>
                <a:r>
                  <a:rPr lang="zh-CN" altLang="en-US" sz="1200" dirty="0"/>
                  <a:t>有限偏序集</a:t>
                </a:r>
                <a:r>
                  <a:rPr lang="zh-CN" altLang="en-US" sz="1200" dirty="0">
                    <a:latin typeface="Times New Roman" panose="02020603050405020304" pitchFamily="18" charset="0"/>
                  </a:rPr>
                  <a:t>将</a:t>
                </a:r>
                <a14:m>
                  <m:oMath xmlns:m="http://schemas.openxmlformats.org/officeDocument/2006/math">
                    <m:r>
                      <a:rPr lang="zh-CN" altLang="en-US" sz="11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11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1100" i="1" dirty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sz="1100" i="1" dirty="0">
                        <a:latin typeface="Cambria Math" panose="02040503050406030204" pitchFamily="18" charset="0"/>
                      </a:rPr>
                      <m:t>,≼)</m:t>
                    </m:r>
                  </m:oMath>
                </a14:m>
                <a:r>
                  <a:rPr kumimoji="1" lang="zh-CN" altLang="en-US" sz="1200" dirty="0">
                    <a:latin typeface="Times New Roman" panose="02020603050405020304" pitchFamily="18" charset="0"/>
                  </a:rPr>
                  <a:t>划分为一系列反链的最小反链数目为</a:t>
                </a:r>
                <a14:m>
                  <m:oMath xmlns:m="http://schemas.openxmlformats.org/officeDocument/2006/math">
                    <m:r>
                      <a:rPr lang="en-US" altLang="zh-CN" sz="1200" i="1" dirty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zh-CN" altLang="en-US" sz="1200" dirty="0">
                    <a:latin typeface="Times New Roman" panose="02020603050405020304" pitchFamily="18" charset="0"/>
                  </a:rPr>
                  <a:t>的高度</a:t>
                </a:r>
                <a:endParaRPr kumimoji="1" lang="zh-CN" altLang="en-US" dirty="0"/>
              </a:p>
            </p:txBody>
          </p:sp>
        </mc:Choice>
        <mc:Fallback xmlns="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CN" sz="1200" dirty="0">
                    <a:latin typeface="Times New Roman" panose="02020603050405020304" pitchFamily="18" charset="0"/>
                  </a:rPr>
                  <a:t>: </a:t>
                </a:r>
                <a:r>
                  <a:rPr lang="zh-CN" altLang="en-US" sz="1200" dirty="0">
                    <a:latin typeface="Times New Roman" panose="02020603050405020304" pitchFamily="18" charset="0"/>
                  </a:rPr>
                  <a:t>将</a:t>
                </a:r>
                <a:r>
                  <a:rPr lang="zh-CN" altLang="en-US" sz="1200" dirty="0"/>
                  <a:t>有限偏序集</a:t>
                </a:r>
                <a:r>
                  <a:rPr lang="zh-CN" altLang="en-US" sz="1200" dirty="0">
                    <a:latin typeface="Times New Roman" panose="02020603050405020304" pitchFamily="18" charset="0"/>
                  </a:rPr>
                  <a:t>将</a:t>
                </a:r>
                <a:r>
                  <a:rPr lang="zh-CN" altLang="en-US" sz="1100" i="0" dirty="0">
                    <a:latin typeface="Cambria Math" panose="02040503050406030204" pitchFamily="18" charset="0"/>
                  </a:rPr>
                  <a:t> </a:t>
                </a:r>
                <a:r>
                  <a:rPr lang="en-US" altLang="zh-CN" sz="1100" i="0" dirty="0">
                    <a:latin typeface="Cambria Math" panose="02040503050406030204" pitchFamily="18" charset="0"/>
                  </a:rPr>
                  <a:t>(𝐴,≼)</a:t>
                </a:r>
                <a:r>
                  <a:rPr kumimoji="1" lang="zh-CN" altLang="en-US" sz="1200" dirty="0">
                    <a:latin typeface="Times New Roman" panose="02020603050405020304" pitchFamily="18" charset="0"/>
                  </a:rPr>
                  <a:t>划分为一系列反链的最小反链数目为</a:t>
                </a:r>
                <a:r>
                  <a:rPr lang="en-US" altLang="zh-CN" sz="1200" i="0" dirty="0">
                    <a:latin typeface="Cambria Math" panose="02040503050406030204" pitchFamily="18" charset="0"/>
                  </a:rPr>
                  <a:t>𝐴</a:t>
                </a:r>
                <a:r>
                  <a:rPr lang="zh-CN" altLang="en-US" sz="1200" dirty="0">
                    <a:latin typeface="Times New Roman" panose="02020603050405020304" pitchFamily="18" charset="0"/>
                  </a:rPr>
                  <a:t>的高度</a:t>
                </a:r>
                <a:endParaRPr kumimoji="1" lang="zh-CN" altLang="en-US" dirty="0"/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C14618-CA5C-4CB3-994C-FDD68F872231}" type="slidenum">
              <a:rPr lang="zh-CN" altLang="en-US" smtClean="0"/>
              <a:pPr/>
              <a:t>25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435146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724EAC56-7914-5E47-9F37-69B482B251F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7048C9DC-3DBA-684A-B0C3-82311B61F4E7}" type="slidenum">
              <a:rPr lang="en-US" altLang="zh-CN" smtClean="0"/>
              <a:pPr>
                <a:spcBef>
                  <a:spcPct val="0"/>
                </a:spcBef>
              </a:pPr>
              <a:t>26</a:t>
            </a:fld>
            <a:endParaRPr lang="en-US" altLang="zh-CN"/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42E0C06B-4556-114C-B8D0-48F57C85A0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85CE1943-8B6B-C84D-AF3E-DD4516A5CE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2539351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B475E8A7-246A-FB4E-AC27-5F645EC36A5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11A14C94-576D-9147-92E4-72384E28E02B}" type="slidenum">
              <a:rPr lang="en-US" altLang="zh-CN" smtClean="0"/>
              <a:pPr>
                <a:spcBef>
                  <a:spcPct val="0"/>
                </a:spcBef>
              </a:pPr>
              <a:t>27</a:t>
            </a:fld>
            <a:endParaRPr lang="en-US" altLang="zh-CN"/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B2DBAA0C-66BC-A547-AFB9-DCF04CAD3E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F494438A-FF7A-3941-81F1-08A480010A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8769755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zh-CN" sz="120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zh-CN" sz="1200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sz="1200" b="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zh-CN" altLang="en-US" sz="1200" dirty="0"/>
                  <a:t>的宽度是</a:t>
                </a:r>
                <a14:m>
                  <m:oMath xmlns:m="http://schemas.openxmlformats.org/officeDocument/2006/math">
                    <m:r>
                      <a:rPr lang="en-US" altLang="zh-CN" sz="1200" i="1" dirty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altLang="zh-CN" sz="1200" b="0" i="1" dirty="0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kumimoji="1" lang="en-US" altLang="zh-CN" dirty="0"/>
                  <a:t>:</a:t>
                </a:r>
                <a:r>
                  <a:rPr kumimoji="1" lang="zh-CN" altLang="en-US" dirty="0"/>
                  <a:t> 有</a:t>
                </a:r>
                <a:r>
                  <a:rPr kumimoji="1" lang="en-US" altLang="zh-CN" dirty="0"/>
                  <a:t>x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y</a:t>
                </a:r>
                <a:r>
                  <a:rPr kumimoji="1" lang="zh-CN" altLang="en-US" dirty="0"/>
                  <a:t> 不能分属</a:t>
                </a:r>
                <a14:m>
                  <m:oMath xmlns:m="http://schemas.openxmlformats.org/officeDocument/2006/math">
                    <m:r>
                      <a:rPr lang="en-US" altLang="zh-CN" sz="1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altLang="zh-CN" sz="1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1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sz="1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sz="1200" dirty="0">
                    <a:solidFill>
                      <a:srgbClr val="000000"/>
                    </a:solidFill>
                  </a:rPr>
                  <a:t>和</a:t>
                </a:r>
                <a14:m>
                  <m:oMath xmlns:m="http://schemas.openxmlformats.org/officeDocument/2006/math">
                    <m:r>
                      <a:rPr lang="en-US" altLang="zh-CN" sz="12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altLang="zh-CN" sz="12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12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sz="12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CN" dirty="0"/>
                  <a:t>,</a:t>
                </a:r>
                <a:r>
                  <a:rPr kumimoji="1" lang="zh-CN" altLang="en-US" dirty="0"/>
                  <a:t> 必至少有一个属于</a:t>
                </a:r>
                <a:r>
                  <a:rPr kumimoji="1" lang="en-US" altLang="zh-CN" dirty="0"/>
                  <a:t>A</a:t>
                </a:r>
                <a:endParaRPr kumimoji="1" lang="zh-CN" altLang="en-US" dirty="0"/>
              </a:p>
            </p:txBody>
          </p:sp>
        </mc:Choice>
        <mc:Fallback xmlns="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CN" sz="1200" i="0" dirty="0">
                    <a:latin typeface="Cambria Math" panose="02040503050406030204" pitchFamily="18" charset="0"/>
                  </a:rPr>
                  <a:t>𝑃</a:t>
                </a:r>
                <a:r>
                  <a:rPr lang="en-US" altLang="zh-CN" sz="1200" b="0" i="0" dirty="0">
                    <a:latin typeface="Cambria Math" panose="02040503050406030204" pitchFamily="18" charset="0"/>
                  </a:rPr>
                  <a:t>−𝐶</a:t>
                </a:r>
                <a:r>
                  <a:rPr lang="zh-CN" altLang="en-US" sz="1200" dirty="0"/>
                  <a:t>的宽度是</a:t>
                </a:r>
                <a:r>
                  <a:rPr lang="en-US" altLang="zh-CN" sz="1200" i="0" dirty="0">
                    <a:latin typeface="Cambria Math" panose="02040503050406030204" pitchFamily="18" charset="0"/>
                  </a:rPr>
                  <a:t>𝑤</a:t>
                </a:r>
                <a:r>
                  <a:rPr lang="en-US" altLang="zh-CN" sz="1200" b="0" i="0" dirty="0">
                    <a:latin typeface="Cambria Math" panose="02040503050406030204" pitchFamily="18" charset="0"/>
                  </a:rPr>
                  <a:t>−1</a:t>
                </a:r>
                <a:r>
                  <a:rPr kumimoji="1" lang="en-US" altLang="zh-CN" dirty="0"/>
                  <a:t>:</a:t>
                </a:r>
                <a:r>
                  <a:rPr kumimoji="1" lang="zh-CN" altLang="en-US" dirty="0"/>
                  <a:t> 有</a:t>
                </a:r>
                <a:r>
                  <a:rPr kumimoji="1" lang="en-US" altLang="zh-CN" dirty="0"/>
                  <a:t>x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y</a:t>
                </a:r>
                <a:r>
                  <a:rPr kumimoji="1" lang="zh-CN" altLang="en-US" dirty="0"/>
                  <a:t> 不能分属</a:t>
                </a:r>
                <a:r>
                  <a:rPr lang="en-US" altLang="zh-CN" sz="1200" i="0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𝐷(𝐴)</a:t>
                </a:r>
                <a:r>
                  <a:rPr lang="zh-CN" altLang="en-US" sz="1200" dirty="0">
                    <a:solidFill>
                      <a:srgbClr val="000000"/>
                    </a:solidFill>
                  </a:rPr>
                  <a:t>和</a:t>
                </a:r>
                <a:r>
                  <a:rPr lang="en-US" altLang="zh-CN" sz="1200" i="0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𝑈(𝐴)</a:t>
                </a:r>
                <a:r>
                  <a:rPr kumimoji="1" lang="en-US" altLang="zh-CN" dirty="0"/>
                  <a:t>,</a:t>
                </a:r>
                <a:r>
                  <a:rPr kumimoji="1" lang="zh-CN" altLang="en-US" dirty="0"/>
                  <a:t> 必至少有一个属于</a:t>
                </a:r>
                <a:r>
                  <a:rPr kumimoji="1" lang="en-US" altLang="zh-CN" dirty="0"/>
                  <a:t>A</a:t>
                </a:r>
                <a:endParaRPr kumimoji="1" lang="zh-CN" altLang="en-US" dirty="0"/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C14618-CA5C-4CB3-994C-FDD68F872231}" type="slidenum">
              <a:rPr lang="zh-CN" altLang="en-US" smtClean="0"/>
              <a:pPr/>
              <a:t>30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263429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FD42D861-1E35-9142-BACD-1FA5011A213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1FF87B79-49E0-B44F-B360-8C3AF2EFFA8C}" type="slidenum">
              <a:rPr lang="en-US" altLang="zh-CN" smtClean="0"/>
              <a:pPr>
                <a:spcBef>
                  <a:spcPct val="0"/>
                </a:spcBef>
              </a:pPr>
              <a:t>31</a:t>
            </a:fld>
            <a:endParaRPr lang="en-US" altLang="zh-CN"/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D9BA8022-66F9-184D-82CE-792A37FC18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43865EE6-F020-B349-8FF4-2A27DFDDD8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5689802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C14618-CA5C-4CB3-994C-FDD68F872231}" type="slidenum">
              <a:rPr lang="zh-CN" altLang="en-US" smtClean="0"/>
              <a:pPr/>
              <a:t>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80821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id="{6DAF745A-00F9-3640-B15A-B4C21059690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E81D90AE-2B3C-294C-B681-60F326BC2810}" type="slidenum">
              <a:rPr lang="en-US" altLang="zh-CN" smtClean="0"/>
              <a:pPr>
                <a:spcBef>
                  <a:spcPct val="0"/>
                </a:spcBef>
              </a:pPr>
              <a:t>33</a:t>
            </a:fld>
            <a:endParaRPr lang="en-US" altLang="zh-CN"/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17E820D3-F6E8-0D45-B401-5F734F4EFE0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189104EE-E80A-5447-A31D-F86CE340D2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6103185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DC404107-4440-6844-BAF5-C19BD95A025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3DC678F4-8D41-994F-B107-64F3F75A5951}" type="slidenum">
              <a:rPr lang="en-US" altLang="zh-CN" smtClean="0"/>
              <a:pPr>
                <a:spcBef>
                  <a:spcPct val="0"/>
                </a:spcBef>
              </a:pPr>
              <a:t>34</a:t>
            </a:fld>
            <a:endParaRPr lang="en-US" altLang="zh-CN"/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407419B3-2A3B-1241-88CD-180A6B95AA4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CE02B6B9-CABB-744E-A35D-ED00FE7DEC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5403249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id="{8FFAADC6-0565-0140-97A9-1DCBAA68D9A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DF8AD187-42D9-E349-8EAF-1F788C2BD7B8}" type="slidenum">
              <a:rPr lang="en-US" altLang="zh-CN" smtClean="0"/>
              <a:pPr>
                <a:spcBef>
                  <a:spcPct val="0"/>
                </a:spcBef>
              </a:pPr>
              <a:t>35</a:t>
            </a:fld>
            <a:endParaRPr lang="en-US" altLang="zh-CN"/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74C55893-E908-9A45-ABB8-84A7E1129B3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EBDF6F1A-04DF-F64C-8945-76D4172691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901945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kumimoji="0" lang="zh-CN" altLang="en-US" dirty="0">
                <a:solidFill>
                  <a:srgbClr val="FF0000"/>
                </a:solidFill>
              </a:rPr>
              <a:t>关系作为特殊的集合，其核心是“序”：而作为关系之元素的有序对无法反映关系整体序的性质，因此引入偏序关系。</a:t>
            </a:r>
            <a:endParaRPr kumimoji="0" lang="en-US" altLang="zh-CN" dirty="0">
              <a:solidFill>
                <a:srgbClr val="FF0000"/>
              </a:solidFill>
            </a:endParaRPr>
          </a:p>
          <a:p>
            <a:pPr eaLnBrk="1" hangingPunct="1"/>
            <a:r>
              <a:rPr kumimoji="0" lang="zh-CN" altLang="en-US" dirty="0"/>
              <a:t>小于关系因不满足自反因而不是偏序关系。</a:t>
            </a:r>
          </a:p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C14618-CA5C-4CB3-994C-FDD68F872231}" type="slidenum">
              <a:rPr lang="zh-CN" altLang="en-US" smtClean="0"/>
              <a:pPr/>
              <a:t>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103352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90262B41-42C3-014F-9903-4F66CB89D9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8B031096-922D-3A49-BEDF-8924A925D360}" type="slidenum">
              <a:rPr lang="en-US" altLang="zh-CN" smtClean="0"/>
              <a:pPr>
                <a:spcBef>
                  <a:spcPct val="0"/>
                </a:spcBef>
              </a:pPr>
              <a:t>9</a:t>
            </a:fld>
            <a:endParaRPr lang="en-US" altLang="zh-CN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A23DBC04-20DE-E542-BB8B-03C40D6BC0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FEFBFCC0-9808-7D48-9849-56E7E013B4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5658713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2066EB66-5260-2D4E-B45E-0383C3F310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B0059E87-A51E-4E45-AE29-118F04DB2168}" type="slidenum">
              <a:rPr lang="en-US" altLang="zh-CN" smtClean="0"/>
              <a:pPr>
                <a:spcBef>
                  <a:spcPct val="0"/>
                </a:spcBef>
              </a:pPr>
              <a:t>10</a:t>
            </a:fld>
            <a:endParaRPr lang="en-US" altLang="zh-CN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00A4B62A-B0A7-B643-9818-44F7B8EB8BC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640EAFCC-F14E-864F-B28C-5C94D99A88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7522479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D40C1A83-262F-E143-919D-747A808A871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864268DF-780D-634D-BFAA-D26E7DE27EDF}" type="slidenum">
              <a:rPr lang="en-US" altLang="zh-CN" smtClean="0"/>
              <a:pPr>
                <a:spcBef>
                  <a:spcPct val="0"/>
                </a:spcBef>
              </a:pPr>
              <a:t>11</a:t>
            </a:fld>
            <a:endParaRPr lang="en-US" altLang="zh-CN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00514AE8-464C-F943-B835-B4F9693449E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48374D1A-CB65-804B-90D0-2C8C174BD0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5389629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08531E32-777D-A743-AF18-7B5D318708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78DD37F3-831E-B447-9E61-DA11FFFCC1B5}" type="slidenum">
              <a:rPr lang="en-US" altLang="zh-CN" smtClean="0"/>
              <a:pPr>
                <a:spcBef>
                  <a:spcPct val="0"/>
                </a:spcBef>
              </a:pPr>
              <a:t>12</a:t>
            </a:fld>
            <a:endParaRPr lang="en-US" altLang="zh-CN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D57BA903-78A3-EB4B-AC87-562EC65C3F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B677D995-A24D-904B-915D-BA72AB94F1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9819759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FD9B7C32-C439-FA4A-A6AB-D294574C0B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D6D476C7-04D7-8040-A5CA-BC8EC88E2406}" type="slidenum">
              <a:rPr lang="en-US" altLang="zh-CN" smtClean="0"/>
              <a:pPr>
                <a:spcBef>
                  <a:spcPct val="0"/>
                </a:spcBef>
              </a:pPr>
              <a:t>13</a:t>
            </a:fld>
            <a:endParaRPr lang="en-US" altLang="zh-CN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69DB4124-FE68-2247-8FDE-74EADCDEC8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D551E33C-90F6-9642-8A08-E0E8E8DDA7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2264694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4B9B3835-19F6-F841-8603-3BA2C644FD9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35D4B087-10AE-5144-9FDB-D251FF333108}" type="slidenum">
              <a:rPr lang="en-US" altLang="zh-CN" smtClean="0"/>
              <a:pPr>
                <a:spcBef>
                  <a:spcPct val="0"/>
                </a:spcBef>
              </a:pPr>
              <a:t>14</a:t>
            </a:fld>
            <a:endParaRPr lang="en-US" altLang="zh-CN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2919E82D-B48F-1241-9FC6-1158B64035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1380B938-18B2-594B-B81B-E479C56AD5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991717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en-US" altLang="zh-CN"/>
              <a:t>单击此处编辑母版标题样式</a:t>
            </a:r>
          </a:p>
        </p:txBody>
      </p:sp>
      <p:sp>
        <p:nvSpPr>
          <p:cNvPr id="9626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en-US" altLang="zh-CN"/>
              <a:t>单击此处编辑母版副标题样式</a:t>
            </a:r>
          </a:p>
        </p:txBody>
      </p:sp>
      <p:sp>
        <p:nvSpPr>
          <p:cNvPr id="44" name="Rectangle 5">
            <a:extLst>
              <a:ext uri="{FF2B5EF4-FFF2-40B4-BE49-F238E27FC236}">
                <a16:creationId xmlns:a16="http://schemas.microsoft.com/office/drawing/2014/main" id="{B4324CD4-D477-694F-BEB5-326CE941ECD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37676"/>
            <a:ext cx="1259632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kumimoji="1" lang="en-US" altLang="zh-CN" sz="1600" kern="1200" dirty="0" smtClean="0">
                <a:solidFill>
                  <a:schemeClr val="tx1"/>
                </a:solidFill>
                <a:latin typeface="STFangsong" panose="02010600040101010101" pitchFamily="2" charset="-122"/>
                <a:ea typeface="STFangsong" panose="02010600040101010101" pitchFamily="2" charset="-122"/>
                <a:cs typeface="+mn-cs"/>
              </a:defRPr>
            </a:lvl1pPr>
          </a:lstStyle>
          <a:p>
            <a:pPr>
              <a:defRPr/>
            </a:pPr>
            <a: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2022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年</a:t>
            </a:r>
            <a: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3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月</a:t>
            </a:r>
          </a:p>
        </p:txBody>
      </p:sp>
      <p:sp>
        <p:nvSpPr>
          <p:cNvPr id="45" name="Rectangle 6">
            <a:extLst>
              <a:ext uri="{FF2B5EF4-FFF2-40B4-BE49-F238E27FC236}">
                <a16:creationId xmlns:a16="http://schemas.microsoft.com/office/drawing/2014/main" id="{64D07D4E-5C9D-AA4E-ACC1-B1F37198B67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59632" y="6537676"/>
            <a:ext cx="6703268" cy="303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600" b="0" i="0">
                <a:latin typeface="KaiTi" panose="02010609060101010101" pitchFamily="49" charset="-122"/>
                <a:ea typeface="KaiTi" panose="02010609060101010101" pitchFamily="49" charset="-122"/>
                <a:cs typeface="+mn-cs"/>
              </a:defRPr>
            </a:lvl1pPr>
          </a:lstStyle>
          <a:p>
            <a:pPr>
              <a:defRPr/>
            </a:pPr>
            <a:r>
              <a:rPr kumimoji="1" lang="zh-CN" altLang="en-US" dirty="0"/>
              <a:t>本投影片及相应音视频仅供修读本课程同学使用</a:t>
            </a:r>
          </a:p>
        </p:txBody>
      </p:sp>
      <p:sp>
        <p:nvSpPr>
          <p:cNvPr id="46" name="Rectangle 7">
            <a:extLst>
              <a:ext uri="{FF2B5EF4-FFF2-40B4-BE49-F238E27FC236}">
                <a16:creationId xmlns:a16="http://schemas.microsoft.com/office/drawing/2014/main" id="{10AB2F2F-A17D-5647-81DE-35B4E78CEEA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53400" y="6537678"/>
            <a:ext cx="946448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b="0" i="0">
                <a:latin typeface="KaiTi" panose="02010609060101010101" pitchFamily="49" charset="-122"/>
                <a:ea typeface="KaiTi" panose="02010609060101010101" pitchFamily="49" charset="-122"/>
              </a:defRPr>
            </a:lvl1pPr>
          </a:lstStyle>
          <a:p>
            <a:fld id="{EF2CBC89-708E-48CD-BCD6-CCB7D6409EDD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422406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0F3F737C-8326-0549-9D0D-1ED6B11F049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37676"/>
            <a:ext cx="1259632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kumimoji="1" lang="en-US" altLang="zh-CN" sz="1600" kern="1200" dirty="0" smtClean="0">
                <a:solidFill>
                  <a:schemeClr val="tx1"/>
                </a:solidFill>
                <a:latin typeface="STFangsong" panose="02010600040101010101" pitchFamily="2" charset="-122"/>
                <a:ea typeface="STFangsong" panose="02010600040101010101" pitchFamily="2" charset="-122"/>
                <a:cs typeface="+mn-cs"/>
              </a:defRPr>
            </a:lvl1pPr>
          </a:lstStyle>
          <a:p>
            <a:pPr>
              <a:defRPr/>
            </a:pPr>
            <a: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2022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年</a:t>
            </a:r>
            <a: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3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月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08BAC1DE-003D-6143-ACB1-5B7E90A53FA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59632" y="6537676"/>
            <a:ext cx="6703268" cy="303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600" b="0" i="0">
                <a:latin typeface="KaiTi" panose="02010609060101010101" pitchFamily="49" charset="-122"/>
                <a:ea typeface="KaiTi" panose="02010609060101010101" pitchFamily="49" charset="-122"/>
                <a:cs typeface="+mn-cs"/>
              </a:defRPr>
            </a:lvl1pPr>
          </a:lstStyle>
          <a:p>
            <a:pPr>
              <a:defRPr/>
            </a:pPr>
            <a:r>
              <a:rPr kumimoji="1" lang="zh-CN" altLang="en-US" dirty="0"/>
              <a:t>本投影片及相应音视频仅供修读本课程同学使用</a:t>
            </a:r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A763B2B0-9A86-CD41-9871-D0C0B604830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53400" y="6537678"/>
            <a:ext cx="946448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b="0" i="0">
                <a:latin typeface="KaiTi" panose="02010609060101010101" pitchFamily="49" charset="-122"/>
                <a:ea typeface="KaiTi" panose="02010609060101010101" pitchFamily="49" charset="-122"/>
              </a:defRPr>
            </a:lvl1pPr>
          </a:lstStyle>
          <a:p>
            <a:fld id="{EF2CBC89-708E-48CD-BCD6-CCB7D6409EDD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859194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DA2938F3-324E-C34E-B9AF-889065B5385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37676"/>
            <a:ext cx="1259632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kumimoji="1" lang="en-US" altLang="zh-CN" sz="1600" kern="1200" dirty="0" smtClean="0">
                <a:solidFill>
                  <a:schemeClr val="tx1"/>
                </a:solidFill>
                <a:latin typeface="STFangsong" panose="02010600040101010101" pitchFamily="2" charset="-122"/>
                <a:ea typeface="STFangsong" panose="02010600040101010101" pitchFamily="2" charset="-122"/>
                <a:cs typeface="+mn-cs"/>
              </a:defRPr>
            </a:lvl1pPr>
          </a:lstStyle>
          <a:p>
            <a:pPr>
              <a:defRPr/>
            </a:pPr>
            <a: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2022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年</a:t>
            </a:r>
            <a: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3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月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BA432BCD-3928-2E4A-BA0A-B32C1FB3AF8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59632" y="6537676"/>
            <a:ext cx="6703268" cy="303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600" b="0" i="0">
                <a:latin typeface="KaiTi" panose="02010609060101010101" pitchFamily="49" charset="-122"/>
                <a:ea typeface="KaiTi" panose="02010609060101010101" pitchFamily="49" charset="-122"/>
                <a:cs typeface="+mn-cs"/>
              </a:defRPr>
            </a:lvl1pPr>
          </a:lstStyle>
          <a:p>
            <a:pPr>
              <a:defRPr/>
            </a:pPr>
            <a:r>
              <a:rPr kumimoji="1" lang="zh-CN" altLang="en-US" dirty="0"/>
              <a:t>本投影片及相应音视频仅供修读本课程同学使用</a:t>
            </a:r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F68D95BD-E864-F64D-B479-45E673F5BD2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53400" y="6537678"/>
            <a:ext cx="946448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b="0" i="0">
                <a:latin typeface="KaiTi" panose="02010609060101010101" pitchFamily="49" charset="-122"/>
                <a:ea typeface="KaiTi" panose="02010609060101010101" pitchFamily="49" charset="-122"/>
              </a:defRPr>
            </a:lvl1pPr>
          </a:lstStyle>
          <a:p>
            <a:fld id="{EF2CBC89-708E-48CD-BCD6-CCB7D6409EDD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034219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0F7EB5-C1D6-8346-BD65-60A65FB472E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37676"/>
            <a:ext cx="1259632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kumimoji="1" lang="en-US" altLang="zh-CN" sz="1600" kern="1200" dirty="0" smtClean="0">
                <a:solidFill>
                  <a:schemeClr val="tx1"/>
                </a:solidFill>
                <a:latin typeface="STFangsong" panose="02010600040101010101" pitchFamily="2" charset="-122"/>
                <a:ea typeface="STFangsong" panose="02010600040101010101" pitchFamily="2" charset="-122"/>
                <a:cs typeface="+mn-cs"/>
              </a:defRPr>
            </a:lvl1pPr>
          </a:lstStyle>
          <a:p>
            <a:pPr>
              <a:defRPr/>
            </a:pPr>
            <a: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2022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年</a:t>
            </a:r>
            <a: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3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月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17653F8-BF5D-384C-AB50-39D4FB4DAEE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59632" y="6537676"/>
            <a:ext cx="6703268" cy="303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600" b="0" i="0">
                <a:latin typeface="KaiTi" panose="02010609060101010101" pitchFamily="49" charset="-122"/>
                <a:ea typeface="KaiTi" panose="02010609060101010101" pitchFamily="49" charset="-122"/>
                <a:cs typeface="+mn-cs"/>
              </a:defRPr>
            </a:lvl1pPr>
          </a:lstStyle>
          <a:p>
            <a:pPr>
              <a:defRPr/>
            </a:pPr>
            <a:r>
              <a:rPr kumimoji="1" lang="zh-CN" altLang="en-US" dirty="0"/>
              <a:t>本投影片及相应音视频仅供修读本课程同学使用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6D5C952-471B-C94E-BAA8-0D1AEBFC1A7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53400" y="6537678"/>
            <a:ext cx="946448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b="0" i="0">
                <a:latin typeface="KaiTi" panose="02010609060101010101" pitchFamily="49" charset="-122"/>
                <a:ea typeface="KaiTi" panose="02010609060101010101" pitchFamily="49" charset="-122"/>
              </a:defRPr>
            </a:lvl1pPr>
          </a:lstStyle>
          <a:p>
            <a:fld id="{EF2CBC89-708E-48CD-BCD6-CCB7D6409EDD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252762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>
            <a:extLst>
              <a:ext uri="{FF2B5EF4-FFF2-40B4-BE49-F238E27FC236}">
                <a16:creationId xmlns:a16="http://schemas.microsoft.com/office/drawing/2014/main" id="{85229101-DB26-1243-A645-E8BBF3BEF96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37676"/>
            <a:ext cx="1259632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kumimoji="1" lang="en-US" altLang="zh-CN" sz="1600" kern="1200" dirty="0" smtClean="0">
                <a:solidFill>
                  <a:schemeClr val="tx1"/>
                </a:solidFill>
                <a:latin typeface="STFangsong" panose="02010600040101010101" pitchFamily="2" charset="-122"/>
                <a:ea typeface="STFangsong" panose="02010600040101010101" pitchFamily="2" charset="-122"/>
                <a:cs typeface="+mn-cs"/>
              </a:defRPr>
            </a:lvl1pPr>
          </a:lstStyle>
          <a:p>
            <a:pPr>
              <a:defRPr/>
            </a:pPr>
            <a: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2022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年</a:t>
            </a:r>
            <a: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3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月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C14C5CF-19D0-1E48-BBCC-92BF9AEC206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59632" y="6537676"/>
            <a:ext cx="6703268" cy="303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600" b="0" i="0">
                <a:latin typeface="KaiTi" panose="02010609060101010101" pitchFamily="49" charset="-122"/>
                <a:ea typeface="KaiTi" panose="02010609060101010101" pitchFamily="49" charset="-122"/>
                <a:cs typeface="+mn-cs"/>
              </a:defRPr>
            </a:lvl1pPr>
          </a:lstStyle>
          <a:p>
            <a:pPr>
              <a:defRPr/>
            </a:pPr>
            <a:r>
              <a:rPr kumimoji="1" lang="zh-CN" altLang="en-US" dirty="0"/>
              <a:t>本投影片及相应音视频仅供修读本课程同学使用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7ED34A8B-87E2-1E40-AFF4-AF45D59BB80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53400" y="6537678"/>
            <a:ext cx="946448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b="0" i="0">
                <a:latin typeface="KaiTi" panose="02010609060101010101" pitchFamily="49" charset="-122"/>
                <a:ea typeface="KaiTi" panose="02010609060101010101" pitchFamily="49" charset="-122"/>
              </a:defRPr>
            </a:lvl1pPr>
          </a:lstStyle>
          <a:p>
            <a:fld id="{EF2CBC89-708E-48CD-BCD6-CCB7D6409EDD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755927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dirty="0" err="1"/>
              <a:t>单击此处编辑母版标题样式</a:t>
            </a:r>
            <a:endParaRPr lang="en-US" altLang="zh-CN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dirty="0" err="1"/>
              <a:t>单击此处编辑母版文本样式</a:t>
            </a:r>
            <a:endParaRPr lang="en-US" altLang="zh-CN" dirty="0"/>
          </a:p>
          <a:p>
            <a:pPr lvl="1"/>
            <a:r>
              <a:rPr lang="en-US" altLang="zh-CN" dirty="0" err="1"/>
              <a:t>第二级</a:t>
            </a:r>
            <a:endParaRPr lang="en-US" altLang="zh-CN" dirty="0"/>
          </a:p>
          <a:p>
            <a:pPr lvl="2"/>
            <a:r>
              <a:rPr lang="en-US" altLang="zh-CN" dirty="0" err="1"/>
              <a:t>第三级</a:t>
            </a:r>
            <a:endParaRPr lang="en-US" altLang="zh-CN" dirty="0"/>
          </a:p>
          <a:p>
            <a:pPr lvl="3"/>
            <a:r>
              <a:rPr lang="en-US" altLang="zh-CN" dirty="0" err="1"/>
              <a:t>第四级</a:t>
            </a:r>
            <a:endParaRPr lang="en-US" altLang="zh-CN" dirty="0"/>
          </a:p>
          <a:p>
            <a:pPr lvl="4"/>
            <a:r>
              <a:rPr lang="en-US" altLang="zh-CN" dirty="0" err="1"/>
              <a:t>第五级</a:t>
            </a:r>
            <a:endParaRPr lang="en-US" altLang="zh-CN" dirty="0"/>
          </a:p>
        </p:txBody>
      </p:sp>
      <p:sp>
        <p:nvSpPr>
          <p:cNvPr id="9523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37676"/>
            <a:ext cx="1259632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kumimoji="1" lang="en-US" altLang="zh-CN" sz="1600" kern="1200" dirty="0" smtClean="0">
                <a:solidFill>
                  <a:schemeClr val="tx1"/>
                </a:solidFill>
                <a:latin typeface="STFangsong" panose="02010600040101010101" pitchFamily="2" charset="-122"/>
                <a:ea typeface="STFangsong" panose="02010600040101010101" pitchFamily="2" charset="-122"/>
                <a:cs typeface="+mn-cs"/>
              </a:defRPr>
            </a:lvl1pPr>
          </a:lstStyle>
          <a:p>
            <a:pPr>
              <a:defRPr/>
            </a:pPr>
            <a: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2022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年</a:t>
            </a:r>
            <a: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3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月</a:t>
            </a:r>
          </a:p>
        </p:txBody>
      </p:sp>
      <p:sp>
        <p:nvSpPr>
          <p:cNvPr id="9523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59632" y="6537676"/>
            <a:ext cx="6703268" cy="303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600" b="0" i="0">
                <a:latin typeface="KaiTi" panose="02010609060101010101" pitchFamily="49" charset="-122"/>
                <a:ea typeface="KaiTi" panose="02010609060101010101" pitchFamily="49" charset="-122"/>
                <a:cs typeface="+mn-cs"/>
              </a:defRPr>
            </a:lvl1pPr>
          </a:lstStyle>
          <a:p>
            <a:pPr>
              <a:defRPr/>
            </a:pPr>
            <a:r>
              <a:rPr kumimoji="1" lang="zh-CN" altLang="en-US" dirty="0"/>
              <a:t>本投影片及相应音视频仅供修读本课程同学使用</a:t>
            </a:r>
          </a:p>
        </p:txBody>
      </p:sp>
      <p:sp>
        <p:nvSpPr>
          <p:cNvPr id="9523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53400" y="6537678"/>
            <a:ext cx="946448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b="0" i="0">
                <a:latin typeface="KaiTi" panose="02010609060101010101" pitchFamily="49" charset="-122"/>
                <a:ea typeface="KaiTi" panose="02010609060101010101" pitchFamily="49" charset="-122"/>
              </a:defRPr>
            </a:lvl1pPr>
          </a:lstStyle>
          <a:p>
            <a:fld id="{EF2CBC89-708E-48CD-BCD6-CCB7D6409EDD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  <p:grpSp>
        <p:nvGrpSpPr>
          <p:cNvPr id="1032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033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034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035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6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036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037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038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6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039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3" cy="7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040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041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042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6" cy="7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043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3" cy="7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044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045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046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047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6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048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3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049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050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051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6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052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3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053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054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055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056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6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057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3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058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059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060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6" cy="75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061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3" cy="75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062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063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3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2" r:id="rId1"/>
    <p:sldLayoutId id="2147483922" r:id="rId2"/>
    <p:sldLayoutId id="2147483923" r:id="rId3"/>
    <p:sldLayoutId id="2147483926" r:id="rId4"/>
    <p:sldLayoutId id="2147483927" r:id="rId5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ea typeface="宋体" pitchFamily="2" charset="-122"/>
          <a:cs typeface="宋体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ea typeface="宋体" pitchFamily="2" charset="-122"/>
          <a:cs typeface="宋体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ea typeface="宋体" pitchFamily="2" charset="-122"/>
          <a:cs typeface="宋体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ea typeface="宋体" pitchFamily="2" charset="-122"/>
          <a:cs typeface="宋体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l"/>
        <a:defRPr kumimoji="1" sz="3000">
          <a:solidFill>
            <a:schemeClr val="tx1"/>
          </a:solidFill>
          <a:latin typeface="+mn-ea"/>
          <a:ea typeface="+mn-ea"/>
          <a:cs typeface="Times New Roman" panose="02020603050405020304" pitchFamily="18" charset="0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kumimoji="1" sz="2600">
          <a:solidFill>
            <a:schemeClr val="tx1"/>
          </a:solidFill>
          <a:latin typeface="+mn-ea"/>
          <a:ea typeface="+mn-ea"/>
          <a:cs typeface="Times New Roman" panose="02020603050405020304" pitchFamily="18" charset="0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l"/>
        <a:defRPr kumimoji="1" sz="2300">
          <a:solidFill>
            <a:schemeClr val="tx1"/>
          </a:solidFill>
          <a:latin typeface="+mn-ea"/>
          <a:ea typeface="+mn-ea"/>
          <a:cs typeface="Times New Roman" panose="02020603050405020304" pitchFamily="18" charset="0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§"/>
        <a:defRPr kumimoji="1" sz="2000">
          <a:solidFill>
            <a:schemeClr val="tx1"/>
          </a:solidFill>
          <a:latin typeface="+mn-ea"/>
          <a:ea typeface="+mn-ea"/>
          <a:cs typeface="Times New Roman" panose="02020603050405020304" pitchFamily="18" charset="0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§"/>
        <a:defRPr kumimoji="1" sz="2000">
          <a:solidFill>
            <a:schemeClr val="tx1"/>
          </a:solidFill>
          <a:latin typeface="+mn-ea"/>
          <a:ea typeface="+mn-ea"/>
          <a:cs typeface="Times New Roman" panose="02020603050405020304" pitchFamily="18" charset="0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1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zh-CN" altLang="en-US" sz="6000" dirty="0">
                <a:latin typeface="SimSun" panose="02010600030101010101" pitchFamily="2" charset="-122"/>
                <a:ea typeface="SimSun" panose="02010600030101010101" pitchFamily="2" charset="-122"/>
              </a:rPr>
              <a:t>偏序集</a:t>
            </a:r>
            <a:endParaRPr lang="en-US" altLang="zh-CN" sz="6000" dirty="0"/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539652"/>
          </a:xfrm>
        </p:spPr>
        <p:txBody>
          <a:bodyPr/>
          <a:lstStyle/>
          <a:p>
            <a:pPr eaLnBrk="1" hangingPunct="1"/>
            <a:r>
              <a:rPr kumimoji="0" lang="zh-CN" altLang="en-US" sz="3600" dirty="0">
                <a:latin typeface="SimSun" panose="02010600030101010101" pitchFamily="2" charset="-122"/>
                <a:ea typeface="SimSun" panose="02010600030101010101" pitchFamily="2" charset="-122"/>
              </a:rPr>
              <a:t>离散数学</a:t>
            </a:r>
            <a:endParaRPr kumimoji="0" lang="en-US" altLang="zh-CN" sz="36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eaLnBrk="1" hangingPunct="1"/>
            <a:endParaRPr kumimoji="0" lang="en-US" altLang="zh-CN" sz="36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eaLnBrk="1" hangingPunct="1"/>
            <a:r>
              <a:rPr kumimoji="0" lang="zh-CN" altLang="en-US" sz="3600" dirty="0">
                <a:latin typeface="SimSun" panose="02010600030101010101" pitchFamily="2" charset="-122"/>
                <a:ea typeface="SimSun" panose="02010600030101010101" pitchFamily="2" charset="-122"/>
              </a:rPr>
              <a:t>马晓星</a:t>
            </a:r>
            <a:endParaRPr kumimoji="0" lang="en-US" altLang="zh-CN" sz="36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eaLnBrk="1" hangingPunct="1">
              <a:lnSpc>
                <a:spcPct val="150000"/>
              </a:lnSpc>
            </a:pPr>
            <a:r>
              <a:rPr kumimoji="0" lang="zh-CN" altLang="en-US" sz="2400" dirty="0">
                <a:latin typeface="SimSun" panose="02010600030101010101" pitchFamily="2" charset="-122"/>
                <a:ea typeface="SimSun" panose="02010600030101010101" pitchFamily="2" charset="-122"/>
              </a:rPr>
              <a:t>南京大学・计算机科学与技术系</a:t>
            </a:r>
          </a:p>
          <a:p>
            <a:pPr eaLnBrk="1" hangingPunct="1"/>
            <a:endParaRPr kumimoji="0" lang="zh-CN" altLang="en-US" sz="3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410FD03-B7FC-9F47-831D-541B062E7B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537676"/>
            <a:ext cx="1259632" cy="303212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2022</a:t>
            </a:r>
            <a:r>
              <a:rPr kumimoji="1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年</a:t>
            </a:r>
            <a:r>
              <a:rPr kumimoji="1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3</a:t>
            </a:r>
            <a:r>
              <a:rPr kumimoji="1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月</a:t>
            </a:r>
          </a:p>
        </p:txBody>
      </p:sp>
      <p:sp>
        <p:nvSpPr>
          <p:cNvPr id="7" name="页脚占位符 6">
            <a:extLst>
              <a:ext uri="{FF2B5EF4-FFF2-40B4-BE49-F238E27FC236}">
                <a16:creationId xmlns:a16="http://schemas.microsoft.com/office/drawing/2014/main" id="{249CDF43-0717-4043-9BE9-95CC2358ED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31640" y="6537676"/>
            <a:ext cx="6631259" cy="303214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本投影片及相应音视频仅供修读本课程同学使用</a:t>
            </a:r>
          </a:p>
        </p:txBody>
      </p:sp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4450AEBB-96DA-7444-9C6F-86140D5CBA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53400" y="6537678"/>
            <a:ext cx="946448" cy="303212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F2CBC89-708E-48CD-BCD6-CCB7D6409EDD}" type="slidenum">
              <a:rPr kumimoji="0" lang="en-US" altLang="zh-CN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zh-CN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82845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3">
            <a:extLst>
              <a:ext uri="{FF2B5EF4-FFF2-40B4-BE49-F238E27FC236}">
                <a16:creationId xmlns:a16="http://schemas.microsoft.com/office/drawing/2014/main" id="{656DFA93-F332-8B4F-B4DE-9A3A5C377E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2133600"/>
            <a:ext cx="3048000" cy="2590800"/>
          </a:xfrm>
          <a:prstGeom prst="diamond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 b="1" i="1"/>
          </a:p>
        </p:txBody>
      </p:sp>
      <p:sp>
        <p:nvSpPr>
          <p:cNvPr id="18435" name="AutoShape 6">
            <a:extLst>
              <a:ext uri="{FF2B5EF4-FFF2-40B4-BE49-F238E27FC236}">
                <a16:creationId xmlns:a16="http://schemas.microsoft.com/office/drawing/2014/main" id="{22B6C555-D888-DA4E-81AD-AC9689B01D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3352800"/>
            <a:ext cx="3048000" cy="2590800"/>
          </a:xfrm>
          <a:prstGeom prst="diamond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 b="1" i="1"/>
          </a:p>
        </p:txBody>
      </p:sp>
      <p:sp>
        <p:nvSpPr>
          <p:cNvPr id="18436" name="Oval 7">
            <a:extLst>
              <a:ext uri="{FF2B5EF4-FFF2-40B4-BE49-F238E27FC236}">
                <a16:creationId xmlns:a16="http://schemas.microsoft.com/office/drawing/2014/main" id="{DA511156-4533-9C4D-89E3-9589A2F832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4825" y="5791200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 b="1" i="1"/>
          </a:p>
        </p:txBody>
      </p:sp>
      <p:sp>
        <p:nvSpPr>
          <p:cNvPr id="18437" name="Oval 8">
            <a:extLst>
              <a:ext uri="{FF2B5EF4-FFF2-40B4-BE49-F238E27FC236}">
                <a16:creationId xmlns:a16="http://schemas.microsoft.com/office/drawing/2014/main" id="{A13480F9-D2F7-924A-BC47-5EBDECFD7E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4538" y="452913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 b="1" i="1"/>
          </a:p>
        </p:txBody>
      </p:sp>
      <p:sp>
        <p:nvSpPr>
          <p:cNvPr id="18438" name="Oval 9">
            <a:extLst>
              <a:ext uri="{FF2B5EF4-FFF2-40B4-BE49-F238E27FC236}">
                <a16:creationId xmlns:a16="http://schemas.microsoft.com/office/drawing/2014/main" id="{E16ECD37-838E-E24B-9443-FA1BFDFC92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9588" y="462438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 b="1" i="1"/>
          </a:p>
        </p:txBody>
      </p:sp>
      <p:sp>
        <p:nvSpPr>
          <p:cNvPr id="18439" name="Oval 10">
            <a:extLst>
              <a:ext uri="{FF2B5EF4-FFF2-40B4-BE49-F238E27FC236}">
                <a16:creationId xmlns:a16="http://schemas.microsoft.com/office/drawing/2014/main" id="{248505CF-A8E8-ED45-8DED-D9FE192B23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8925" y="456247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 b="1" i="1"/>
          </a:p>
        </p:txBody>
      </p:sp>
      <p:sp>
        <p:nvSpPr>
          <p:cNvPr id="18440" name="Oval 11">
            <a:extLst>
              <a:ext uri="{FF2B5EF4-FFF2-40B4-BE49-F238E27FC236}">
                <a16:creationId xmlns:a16="http://schemas.microsoft.com/office/drawing/2014/main" id="{9B278EAB-4A0D-2948-84FC-755D49D34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5963" y="332898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 b="1" i="1"/>
          </a:p>
        </p:txBody>
      </p:sp>
      <p:sp>
        <p:nvSpPr>
          <p:cNvPr id="18441" name="Oval 12">
            <a:extLst>
              <a:ext uri="{FF2B5EF4-FFF2-40B4-BE49-F238E27FC236}">
                <a16:creationId xmlns:a16="http://schemas.microsoft.com/office/drawing/2014/main" id="{3D2DF6B0-2CBD-5141-A417-4830AEA276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9588" y="3238500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 b="1" i="1"/>
          </a:p>
        </p:txBody>
      </p:sp>
      <p:sp>
        <p:nvSpPr>
          <p:cNvPr id="18442" name="Oval 13">
            <a:extLst>
              <a:ext uri="{FF2B5EF4-FFF2-40B4-BE49-F238E27FC236}">
                <a16:creationId xmlns:a16="http://schemas.microsoft.com/office/drawing/2014/main" id="{DFE219C8-314A-3647-8361-C89E013DF3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8925" y="330517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 b="1" i="1"/>
          </a:p>
        </p:txBody>
      </p:sp>
      <p:sp>
        <p:nvSpPr>
          <p:cNvPr id="18443" name="Oval 14">
            <a:extLst>
              <a:ext uri="{FF2B5EF4-FFF2-40B4-BE49-F238E27FC236}">
                <a16:creationId xmlns:a16="http://schemas.microsoft.com/office/drawing/2014/main" id="{90592626-A845-B341-997D-7EF98DBE11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5775" y="201453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 b="1" i="1"/>
          </a:p>
        </p:txBody>
      </p:sp>
      <p:sp>
        <p:nvSpPr>
          <p:cNvPr id="18444" name="Line 15">
            <a:extLst>
              <a:ext uri="{FF2B5EF4-FFF2-40B4-BE49-F238E27FC236}">
                <a16:creationId xmlns:a16="http://schemas.microsoft.com/office/drawing/2014/main" id="{3968B94E-9E58-E740-8091-30D811507DE5}"/>
              </a:ext>
            </a:extLst>
          </p:cNvPr>
          <p:cNvSpPr>
            <a:spLocks noChangeShapeType="1"/>
          </p:cNvSpPr>
          <p:nvPr/>
        </p:nvSpPr>
        <p:spPr bwMode="auto">
          <a:xfrm>
            <a:off x="2928938" y="3529013"/>
            <a:ext cx="0" cy="1028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8445" name="Line 16">
            <a:extLst>
              <a:ext uri="{FF2B5EF4-FFF2-40B4-BE49-F238E27FC236}">
                <a16:creationId xmlns:a16="http://schemas.microsoft.com/office/drawing/2014/main" id="{12F7501C-CD80-BF47-9DAC-561501045E73}"/>
              </a:ext>
            </a:extLst>
          </p:cNvPr>
          <p:cNvSpPr>
            <a:spLocks noChangeShapeType="1"/>
          </p:cNvSpPr>
          <p:nvPr/>
        </p:nvSpPr>
        <p:spPr bwMode="auto">
          <a:xfrm>
            <a:off x="5915025" y="3543300"/>
            <a:ext cx="0" cy="10001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8446" name="Line 17">
            <a:extLst>
              <a:ext uri="{FF2B5EF4-FFF2-40B4-BE49-F238E27FC236}">
                <a16:creationId xmlns:a16="http://schemas.microsoft.com/office/drawing/2014/main" id="{38DEB782-1926-2946-87B3-B544A19339DF}"/>
              </a:ext>
            </a:extLst>
          </p:cNvPr>
          <p:cNvSpPr>
            <a:spLocks noChangeShapeType="1"/>
          </p:cNvSpPr>
          <p:nvPr/>
        </p:nvSpPr>
        <p:spPr bwMode="auto">
          <a:xfrm>
            <a:off x="4429125" y="4843463"/>
            <a:ext cx="4763" cy="9477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8447" name="Line 18">
            <a:extLst>
              <a:ext uri="{FF2B5EF4-FFF2-40B4-BE49-F238E27FC236}">
                <a16:creationId xmlns:a16="http://schemas.microsoft.com/office/drawing/2014/main" id="{C9263788-30A8-864F-B4A7-DBE8DE33090B}"/>
              </a:ext>
            </a:extLst>
          </p:cNvPr>
          <p:cNvSpPr>
            <a:spLocks noChangeShapeType="1"/>
          </p:cNvSpPr>
          <p:nvPr/>
        </p:nvSpPr>
        <p:spPr bwMode="auto">
          <a:xfrm>
            <a:off x="4429125" y="2228850"/>
            <a:ext cx="0" cy="10144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8448" name="Text Box 19">
            <a:extLst>
              <a:ext uri="{FF2B5EF4-FFF2-40B4-BE49-F238E27FC236}">
                <a16:creationId xmlns:a16="http://schemas.microsoft.com/office/drawing/2014/main" id="{5EF1A9F8-500B-9445-88AA-A19A7BD3B6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18288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CN" sz="2400" b="1">
                <a:latin typeface="Times New Roman" panose="02020603050405020304" pitchFamily="18" charset="0"/>
              </a:rPr>
              <a:t>{</a:t>
            </a:r>
            <a:r>
              <a:rPr kumimoji="1" lang="en-US" altLang="zh-CN" sz="2400" b="1" i="1">
                <a:latin typeface="Times New Roman" panose="02020603050405020304" pitchFamily="18" charset="0"/>
              </a:rPr>
              <a:t>a,b,c</a:t>
            </a:r>
            <a:r>
              <a:rPr kumimoji="1" lang="en-US" altLang="zh-CN" sz="2400" b="1">
                <a:latin typeface="Times New Roman" panose="02020603050405020304" pitchFamily="18" charset="0"/>
              </a:rPr>
              <a:t>}</a:t>
            </a:r>
          </a:p>
        </p:txBody>
      </p:sp>
      <p:sp>
        <p:nvSpPr>
          <p:cNvPr id="18449" name="Text Box 20">
            <a:extLst>
              <a:ext uri="{FF2B5EF4-FFF2-40B4-BE49-F238E27FC236}">
                <a16:creationId xmlns:a16="http://schemas.microsoft.com/office/drawing/2014/main" id="{5EB03078-6AB4-FA48-A0FA-2F2D5B27B2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57912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CN" sz="2400" b="1">
                <a:latin typeface="Times New Roman" panose="02020603050405020304" pitchFamily="18" charset="0"/>
                <a:sym typeface="Symbol" pitchFamily="2" charset="2"/>
              </a:rPr>
              <a:t></a:t>
            </a:r>
            <a:endParaRPr kumimoji="1" lang="en-US" altLang="zh-CN" sz="2400" b="1">
              <a:latin typeface="Times New Roman" panose="02020603050405020304" pitchFamily="18" charset="0"/>
            </a:endParaRPr>
          </a:p>
        </p:txBody>
      </p:sp>
      <p:sp>
        <p:nvSpPr>
          <p:cNvPr id="18450" name="Text Box 21">
            <a:extLst>
              <a:ext uri="{FF2B5EF4-FFF2-40B4-BE49-F238E27FC236}">
                <a16:creationId xmlns:a16="http://schemas.microsoft.com/office/drawing/2014/main" id="{11035A20-6D7D-A54E-A0AB-F5F786C06A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42672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CN" sz="2400" b="1">
                <a:latin typeface="Times New Roman" panose="02020603050405020304" pitchFamily="18" charset="0"/>
              </a:rPr>
              <a:t>{</a:t>
            </a:r>
            <a:r>
              <a:rPr kumimoji="1" lang="en-US" altLang="zh-CN" sz="2400" b="1" i="1">
                <a:latin typeface="Times New Roman" panose="02020603050405020304" pitchFamily="18" charset="0"/>
              </a:rPr>
              <a:t>c</a:t>
            </a:r>
            <a:r>
              <a:rPr kumimoji="1" lang="en-US" altLang="zh-CN" sz="2400" b="1">
                <a:latin typeface="Times New Roman" panose="02020603050405020304" pitchFamily="18" charset="0"/>
              </a:rPr>
              <a:t>}</a:t>
            </a:r>
          </a:p>
        </p:txBody>
      </p:sp>
      <p:sp>
        <p:nvSpPr>
          <p:cNvPr id="18451" name="Text Box 22">
            <a:extLst>
              <a:ext uri="{FF2B5EF4-FFF2-40B4-BE49-F238E27FC236}">
                <a16:creationId xmlns:a16="http://schemas.microsoft.com/office/drawing/2014/main" id="{CD732DED-5C26-F74A-A3E3-72B01D4812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46482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CN" sz="2400" b="1">
                <a:latin typeface="Times New Roman" panose="02020603050405020304" pitchFamily="18" charset="0"/>
              </a:rPr>
              <a:t>{</a:t>
            </a:r>
            <a:r>
              <a:rPr kumimoji="1" lang="en-US" altLang="zh-CN" sz="2400" b="1" i="1">
                <a:latin typeface="Times New Roman" panose="02020603050405020304" pitchFamily="18" charset="0"/>
              </a:rPr>
              <a:t>b</a:t>
            </a:r>
            <a:r>
              <a:rPr kumimoji="1" lang="en-US" altLang="zh-CN" sz="2400" b="1">
                <a:latin typeface="Times New Roman" panose="02020603050405020304" pitchFamily="18" charset="0"/>
              </a:rPr>
              <a:t>}</a:t>
            </a:r>
          </a:p>
        </p:txBody>
      </p:sp>
      <p:sp>
        <p:nvSpPr>
          <p:cNvPr id="18452" name="Text Box 23">
            <a:extLst>
              <a:ext uri="{FF2B5EF4-FFF2-40B4-BE49-F238E27FC236}">
                <a16:creationId xmlns:a16="http://schemas.microsoft.com/office/drawing/2014/main" id="{52C14164-5CAA-E344-8B9A-50DDD6A0D5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41910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CN" sz="2400" b="1">
                <a:latin typeface="Times New Roman" panose="02020603050405020304" pitchFamily="18" charset="0"/>
              </a:rPr>
              <a:t>{</a:t>
            </a:r>
            <a:r>
              <a:rPr kumimoji="1" lang="en-US" altLang="zh-CN" sz="2400" b="1" i="1">
                <a:latin typeface="Times New Roman" panose="02020603050405020304" pitchFamily="18" charset="0"/>
              </a:rPr>
              <a:t>a</a:t>
            </a:r>
            <a:r>
              <a:rPr kumimoji="1" lang="en-US" altLang="zh-CN" sz="2400" b="1">
                <a:latin typeface="Times New Roman" panose="02020603050405020304" pitchFamily="18" charset="0"/>
              </a:rPr>
              <a:t>}</a:t>
            </a:r>
          </a:p>
        </p:txBody>
      </p:sp>
      <p:sp>
        <p:nvSpPr>
          <p:cNvPr id="18453" name="Text Box 24">
            <a:extLst>
              <a:ext uri="{FF2B5EF4-FFF2-40B4-BE49-F238E27FC236}">
                <a16:creationId xmlns:a16="http://schemas.microsoft.com/office/drawing/2014/main" id="{92AB62E8-4E50-234B-9A56-E896A476AE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2488" y="30480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CN" sz="2400" b="1">
                <a:latin typeface="Times New Roman" panose="02020603050405020304" pitchFamily="18" charset="0"/>
              </a:rPr>
              <a:t>{</a:t>
            </a:r>
            <a:r>
              <a:rPr kumimoji="1" lang="en-US" altLang="zh-CN" sz="2400" b="1" i="1">
                <a:latin typeface="Times New Roman" panose="02020603050405020304" pitchFamily="18" charset="0"/>
              </a:rPr>
              <a:t>b,c</a:t>
            </a:r>
            <a:r>
              <a:rPr kumimoji="1" lang="en-US" altLang="zh-CN" sz="2400" b="1">
                <a:latin typeface="Times New Roman" panose="02020603050405020304" pitchFamily="18" charset="0"/>
              </a:rPr>
              <a:t>}</a:t>
            </a:r>
          </a:p>
        </p:txBody>
      </p:sp>
      <p:sp>
        <p:nvSpPr>
          <p:cNvPr id="18454" name="Text Box 25">
            <a:extLst>
              <a:ext uri="{FF2B5EF4-FFF2-40B4-BE49-F238E27FC236}">
                <a16:creationId xmlns:a16="http://schemas.microsoft.com/office/drawing/2014/main" id="{69DE6BA6-91E2-B646-8BE0-D9242A0DFE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28956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CN" sz="2400" b="1">
                <a:latin typeface="Times New Roman" panose="02020603050405020304" pitchFamily="18" charset="0"/>
              </a:rPr>
              <a:t>{</a:t>
            </a:r>
            <a:r>
              <a:rPr kumimoji="1" lang="en-US" altLang="zh-CN" sz="2400" b="1" i="1">
                <a:latin typeface="Times New Roman" panose="02020603050405020304" pitchFamily="18" charset="0"/>
              </a:rPr>
              <a:t>a,c</a:t>
            </a:r>
            <a:r>
              <a:rPr kumimoji="1" lang="en-US" altLang="zh-CN" sz="2400" b="1">
                <a:latin typeface="Times New Roman" panose="02020603050405020304" pitchFamily="18" charset="0"/>
              </a:rPr>
              <a:t>}</a:t>
            </a:r>
          </a:p>
        </p:txBody>
      </p:sp>
      <p:sp>
        <p:nvSpPr>
          <p:cNvPr id="18455" name="Text Box 26">
            <a:extLst>
              <a:ext uri="{FF2B5EF4-FFF2-40B4-BE49-F238E27FC236}">
                <a16:creationId xmlns:a16="http://schemas.microsoft.com/office/drawing/2014/main" id="{7F57ACF4-66F3-094D-8ECF-C9F8212BF3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29718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CN" sz="2400" b="1">
                <a:latin typeface="Times New Roman" panose="02020603050405020304" pitchFamily="18" charset="0"/>
              </a:rPr>
              <a:t>{</a:t>
            </a:r>
            <a:r>
              <a:rPr kumimoji="1" lang="en-US" altLang="zh-CN" sz="2400" b="1" i="1">
                <a:latin typeface="Times New Roman" panose="02020603050405020304" pitchFamily="18" charset="0"/>
              </a:rPr>
              <a:t>a,b</a:t>
            </a:r>
            <a:r>
              <a:rPr kumimoji="1" lang="en-US" altLang="zh-CN" sz="2400" b="1">
                <a:latin typeface="Times New Roman" panose="02020603050405020304" pitchFamily="18" charset="0"/>
              </a:rPr>
              <a:t>}</a:t>
            </a:r>
          </a:p>
        </p:txBody>
      </p:sp>
      <p:sp>
        <p:nvSpPr>
          <p:cNvPr id="18456" name="Rectangle 28">
            <a:extLst>
              <a:ext uri="{FF2B5EF4-FFF2-40B4-BE49-F238E27FC236}">
                <a16:creationId xmlns:a16="http://schemas.microsoft.com/office/drawing/2014/main" id="{1F4403B6-91F9-5449-B7FA-18B64DD84E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4300" dirty="0">
                <a:sym typeface="Symbol" pitchFamily="2" charset="2"/>
              </a:rPr>
              <a:t>({a, b, c})</a:t>
            </a:r>
            <a:r>
              <a:rPr lang="zh-CN" altLang="en-US" sz="4300" dirty="0">
                <a:sym typeface="Symbol" pitchFamily="2" charset="2"/>
              </a:rPr>
              <a:t>上的包含关系</a:t>
            </a:r>
            <a:endParaRPr lang="zh-CN" altLang="en-US" sz="4300" dirty="0"/>
          </a:p>
        </p:txBody>
      </p:sp>
    </p:spTree>
    <p:extLst>
      <p:ext uri="{BB962C8B-B14F-4D97-AF65-F5344CB8AC3E}">
        <p14:creationId xmlns:p14="http://schemas.microsoft.com/office/powerpoint/2010/main" val="30027369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Oval 3">
            <a:extLst>
              <a:ext uri="{FF2B5EF4-FFF2-40B4-BE49-F238E27FC236}">
                <a16:creationId xmlns:a16="http://schemas.microsoft.com/office/drawing/2014/main" id="{1F817B20-6EB2-904F-88AF-4A58F1414E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7038" y="1939925"/>
            <a:ext cx="215900" cy="215900"/>
          </a:xfrm>
          <a:prstGeom prst="ellipse">
            <a:avLst/>
          </a:prstGeom>
          <a:solidFill>
            <a:srgbClr val="FFFFFF"/>
          </a:solidFill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/>
          </a:p>
        </p:txBody>
      </p:sp>
      <p:sp>
        <p:nvSpPr>
          <p:cNvPr id="20483" name="Oval 4">
            <a:extLst>
              <a:ext uri="{FF2B5EF4-FFF2-40B4-BE49-F238E27FC236}">
                <a16:creationId xmlns:a16="http://schemas.microsoft.com/office/drawing/2014/main" id="{D54995C9-B9DC-FD4B-92BB-AC7BBC56BC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3700" y="1939925"/>
            <a:ext cx="215900" cy="215900"/>
          </a:xfrm>
          <a:prstGeom prst="ellipse">
            <a:avLst/>
          </a:prstGeom>
          <a:solidFill>
            <a:srgbClr val="FFFFFF"/>
          </a:solidFill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/>
          </a:p>
        </p:txBody>
      </p:sp>
      <p:sp>
        <p:nvSpPr>
          <p:cNvPr id="20484" name="Oval 5">
            <a:extLst>
              <a:ext uri="{FF2B5EF4-FFF2-40B4-BE49-F238E27FC236}">
                <a16:creationId xmlns:a16="http://schemas.microsoft.com/office/drawing/2014/main" id="{DF29767E-BFA5-2E41-AA64-96CF8DBBDA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0363" y="1939925"/>
            <a:ext cx="195262" cy="230188"/>
          </a:xfrm>
          <a:prstGeom prst="ellipse">
            <a:avLst/>
          </a:prstGeom>
          <a:solidFill>
            <a:srgbClr val="FFFFFF"/>
          </a:solidFill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/>
          </a:p>
        </p:txBody>
      </p:sp>
      <p:sp>
        <p:nvSpPr>
          <p:cNvPr id="20485" name="Oval 6">
            <a:extLst>
              <a:ext uri="{FF2B5EF4-FFF2-40B4-BE49-F238E27FC236}">
                <a16:creationId xmlns:a16="http://schemas.microsoft.com/office/drawing/2014/main" id="{AF231E0B-5A72-5947-8225-5B56FAFD4F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8613" y="1939925"/>
            <a:ext cx="215900" cy="215900"/>
          </a:xfrm>
          <a:prstGeom prst="ellipse">
            <a:avLst/>
          </a:prstGeom>
          <a:solidFill>
            <a:srgbClr val="FFFFFF"/>
          </a:solidFill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/>
          </a:p>
        </p:txBody>
      </p:sp>
      <p:sp>
        <p:nvSpPr>
          <p:cNvPr id="20486" name="Oval 7">
            <a:extLst>
              <a:ext uri="{FF2B5EF4-FFF2-40B4-BE49-F238E27FC236}">
                <a16:creationId xmlns:a16="http://schemas.microsoft.com/office/drawing/2014/main" id="{471ACEE7-5BB5-A84C-8289-5732C3FBE7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5275" y="1939925"/>
            <a:ext cx="215900" cy="215900"/>
          </a:xfrm>
          <a:prstGeom prst="ellipse">
            <a:avLst/>
          </a:prstGeom>
          <a:solidFill>
            <a:srgbClr val="FFFFFF"/>
          </a:solidFill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/>
          </a:p>
        </p:txBody>
      </p:sp>
      <p:sp>
        <p:nvSpPr>
          <p:cNvPr id="20487" name="Oval 8">
            <a:extLst>
              <a:ext uri="{FF2B5EF4-FFF2-40B4-BE49-F238E27FC236}">
                <a16:creationId xmlns:a16="http://schemas.microsoft.com/office/drawing/2014/main" id="{3C318BEA-E9BA-E749-8CA4-C3E20A5F82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1938" y="1939925"/>
            <a:ext cx="215900" cy="215900"/>
          </a:xfrm>
          <a:prstGeom prst="ellipse">
            <a:avLst/>
          </a:prstGeom>
          <a:solidFill>
            <a:srgbClr val="FFFFFF"/>
          </a:solidFill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/>
          </a:p>
        </p:txBody>
      </p:sp>
      <p:sp>
        <p:nvSpPr>
          <p:cNvPr id="20488" name="Text Box 9">
            <a:extLst>
              <a:ext uri="{FF2B5EF4-FFF2-40B4-BE49-F238E27FC236}">
                <a16:creationId xmlns:a16="http://schemas.microsoft.com/office/drawing/2014/main" id="{58CF21A3-B152-EF48-A991-0DBB95E992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1752600"/>
            <a:ext cx="41116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>
                <a:latin typeface="Times New Roman" panose="02020603050405020304" pitchFamily="18" charset="0"/>
              </a:rPr>
              <a:t>9</a:t>
            </a:r>
          </a:p>
        </p:txBody>
      </p:sp>
      <p:sp>
        <p:nvSpPr>
          <p:cNvPr id="20489" name="Text Box 10">
            <a:extLst>
              <a:ext uri="{FF2B5EF4-FFF2-40B4-BE49-F238E27FC236}">
                <a16:creationId xmlns:a16="http://schemas.microsoft.com/office/drawing/2014/main" id="{70C0F942-CB7C-6B4E-A439-DE7CBB4BE4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1275" y="1709738"/>
            <a:ext cx="46355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>
                <a:latin typeface="Times New Roman" panose="02020603050405020304" pitchFamily="18" charset="0"/>
              </a:rPr>
              <a:t>12</a:t>
            </a:r>
          </a:p>
        </p:txBody>
      </p:sp>
      <p:sp>
        <p:nvSpPr>
          <p:cNvPr id="20490" name="Text Box 11">
            <a:extLst>
              <a:ext uri="{FF2B5EF4-FFF2-40B4-BE49-F238E27FC236}">
                <a16:creationId xmlns:a16="http://schemas.microsoft.com/office/drawing/2014/main" id="{8B61C4F3-A26C-C049-AA9A-D5D08F5516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3825" y="1709738"/>
            <a:ext cx="76835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20491" name="Text Box 12">
            <a:extLst>
              <a:ext uri="{FF2B5EF4-FFF2-40B4-BE49-F238E27FC236}">
                <a16:creationId xmlns:a16="http://schemas.microsoft.com/office/drawing/2014/main" id="{3A082A54-7BB1-9B40-8064-35B891953D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3963" y="1724025"/>
            <a:ext cx="446087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>
                <a:latin typeface="Times New Roman" panose="02020603050405020304" pitchFamily="18" charset="0"/>
              </a:rPr>
              <a:t>10</a:t>
            </a:r>
          </a:p>
        </p:txBody>
      </p:sp>
      <p:sp>
        <p:nvSpPr>
          <p:cNvPr id="20492" name="Text Box 13">
            <a:extLst>
              <a:ext uri="{FF2B5EF4-FFF2-40B4-BE49-F238E27FC236}">
                <a16:creationId xmlns:a16="http://schemas.microsoft.com/office/drawing/2014/main" id="{1C3324E2-B1B4-CD4F-ADF2-74F813665E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1676400"/>
            <a:ext cx="533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>
                <a:latin typeface="Times New Roman" panose="02020603050405020304" pitchFamily="18" charset="0"/>
              </a:rPr>
              <a:t>11</a:t>
            </a:r>
          </a:p>
        </p:txBody>
      </p:sp>
      <p:sp>
        <p:nvSpPr>
          <p:cNvPr id="20493" name="Oval 14">
            <a:extLst>
              <a:ext uri="{FF2B5EF4-FFF2-40B4-BE49-F238E27FC236}">
                <a16:creationId xmlns:a16="http://schemas.microsoft.com/office/drawing/2014/main" id="{A3096F5F-1C38-864D-A36A-390938B6E2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1325" y="4616450"/>
            <a:ext cx="215900" cy="215900"/>
          </a:xfrm>
          <a:prstGeom prst="ellipse">
            <a:avLst/>
          </a:prstGeom>
          <a:solidFill>
            <a:srgbClr val="FFFFFF"/>
          </a:solidFill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/>
          </a:p>
        </p:txBody>
      </p:sp>
      <p:sp>
        <p:nvSpPr>
          <p:cNvPr id="20494" name="Oval 15">
            <a:extLst>
              <a:ext uri="{FF2B5EF4-FFF2-40B4-BE49-F238E27FC236}">
                <a16:creationId xmlns:a16="http://schemas.microsoft.com/office/drawing/2014/main" id="{14DD93B3-EB37-3F49-8432-F0B02583C3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6238" y="3292475"/>
            <a:ext cx="215900" cy="215900"/>
          </a:xfrm>
          <a:prstGeom prst="ellipse">
            <a:avLst/>
          </a:prstGeom>
          <a:solidFill>
            <a:srgbClr val="FFFFFF"/>
          </a:solidFill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/>
          </a:p>
        </p:txBody>
      </p:sp>
      <p:sp>
        <p:nvSpPr>
          <p:cNvPr id="20495" name="Oval 16">
            <a:extLst>
              <a:ext uri="{FF2B5EF4-FFF2-40B4-BE49-F238E27FC236}">
                <a16:creationId xmlns:a16="http://schemas.microsoft.com/office/drawing/2014/main" id="{E78D8946-FAB4-6E40-A448-F7D4A25D14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3700" y="3292475"/>
            <a:ext cx="215900" cy="215900"/>
          </a:xfrm>
          <a:prstGeom prst="ellipse">
            <a:avLst/>
          </a:prstGeom>
          <a:solidFill>
            <a:srgbClr val="FFFFFF"/>
          </a:solidFill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/>
          </a:p>
        </p:txBody>
      </p:sp>
      <p:sp>
        <p:nvSpPr>
          <p:cNvPr id="20496" name="Oval 17">
            <a:extLst>
              <a:ext uri="{FF2B5EF4-FFF2-40B4-BE49-F238E27FC236}">
                <a16:creationId xmlns:a16="http://schemas.microsoft.com/office/drawing/2014/main" id="{9B8CDB37-A385-FA4B-BA0E-6BCE91283E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3938" y="4600575"/>
            <a:ext cx="215900" cy="215900"/>
          </a:xfrm>
          <a:prstGeom prst="ellipse">
            <a:avLst/>
          </a:prstGeom>
          <a:solidFill>
            <a:srgbClr val="FFFFFF"/>
          </a:solidFill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/>
          </a:p>
        </p:txBody>
      </p:sp>
      <p:sp>
        <p:nvSpPr>
          <p:cNvPr id="20497" name="Oval 18">
            <a:extLst>
              <a:ext uri="{FF2B5EF4-FFF2-40B4-BE49-F238E27FC236}">
                <a16:creationId xmlns:a16="http://schemas.microsoft.com/office/drawing/2014/main" id="{2F5ABF07-B0C4-2E45-AA85-67D73D8869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2425" y="3292475"/>
            <a:ext cx="215900" cy="215900"/>
          </a:xfrm>
          <a:prstGeom prst="ellipse">
            <a:avLst/>
          </a:prstGeom>
          <a:solidFill>
            <a:srgbClr val="FFFFFF"/>
          </a:solidFill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/>
          </a:p>
        </p:txBody>
      </p:sp>
      <p:sp>
        <p:nvSpPr>
          <p:cNvPr id="20498" name="Oval 19">
            <a:extLst>
              <a:ext uri="{FF2B5EF4-FFF2-40B4-BE49-F238E27FC236}">
                <a16:creationId xmlns:a16="http://schemas.microsoft.com/office/drawing/2014/main" id="{67532624-09BC-6C48-863E-4347934251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7388" y="5997575"/>
            <a:ext cx="215900" cy="215900"/>
          </a:xfrm>
          <a:prstGeom prst="ellipse">
            <a:avLst/>
          </a:prstGeom>
          <a:solidFill>
            <a:srgbClr val="FFFFFF"/>
          </a:solidFill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/>
          </a:p>
        </p:txBody>
      </p:sp>
      <p:sp>
        <p:nvSpPr>
          <p:cNvPr id="20499" name="Line 20">
            <a:extLst>
              <a:ext uri="{FF2B5EF4-FFF2-40B4-BE49-F238E27FC236}">
                <a16:creationId xmlns:a16="http://schemas.microsoft.com/office/drawing/2014/main" id="{BF0346FE-784E-794D-A81A-6CDE197391CD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0863" y="2168525"/>
            <a:ext cx="0" cy="243363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500" name="Line 21">
            <a:extLst>
              <a:ext uri="{FF2B5EF4-FFF2-40B4-BE49-F238E27FC236}">
                <a16:creationId xmlns:a16="http://schemas.microsoft.com/office/drawing/2014/main" id="{3332283D-3BF6-E247-BC5B-1EEADB40C041}"/>
              </a:ext>
            </a:extLst>
          </p:cNvPr>
          <p:cNvSpPr>
            <a:spLocks noChangeShapeType="1"/>
          </p:cNvSpPr>
          <p:nvPr/>
        </p:nvSpPr>
        <p:spPr bwMode="auto">
          <a:xfrm>
            <a:off x="3030538" y="2170113"/>
            <a:ext cx="0" cy="1122362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501" name="Line 22">
            <a:extLst>
              <a:ext uri="{FF2B5EF4-FFF2-40B4-BE49-F238E27FC236}">
                <a16:creationId xmlns:a16="http://schemas.microsoft.com/office/drawing/2014/main" id="{4B0351FE-2B2A-6A44-9718-1E95BBD0BB4C}"/>
              </a:ext>
            </a:extLst>
          </p:cNvPr>
          <p:cNvSpPr>
            <a:spLocks noChangeShapeType="1"/>
          </p:cNvSpPr>
          <p:nvPr/>
        </p:nvSpPr>
        <p:spPr bwMode="auto">
          <a:xfrm>
            <a:off x="3097213" y="3492500"/>
            <a:ext cx="485775" cy="1109663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502" name="Line 23">
            <a:extLst>
              <a:ext uri="{FF2B5EF4-FFF2-40B4-BE49-F238E27FC236}">
                <a16:creationId xmlns:a16="http://schemas.microsoft.com/office/drawing/2014/main" id="{08057116-C522-0643-9E7B-E1034F0AB61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01825" y="3473450"/>
            <a:ext cx="1039813" cy="1154113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503" name="Line 24">
            <a:extLst>
              <a:ext uri="{FF2B5EF4-FFF2-40B4-BE49-F238E27FC236}">
                <a16:creationId xmlns:a16="http://schemas.microsoft.com/office/drawing/2014/main" id="{4693597D-5D26-FB4E-8544-38B0B560F04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40150" y="3517900"/>
            <a:ext cx="523875" cy="10810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504" name="Line 25">
            <a:extLst>
              <a:ext uri="{FF2B5EF4-FFF2-40B4-BE49-F238E27FC236}">
                <a16:creationId xmlns:a16="http://schemas.microsoft.com/office/drawing/2014/main" id="{7AC6ECBF-2F72-BD46-A835-7432A48C6ED3}"/>
              </a:ext>
            </a:extLst>
          </p:cNvPr>
          <p:cNvSpPr>
            <a:spLocks noChangeShapeType="1"/>
          </p:cNvSpPr>
          <p:nvPr/>
        </p:nvSpPr>
        <p:spPr bwMode="auto">
          <a:xfrm>
            <a:off x="4270375" y="2168525"/>
            <a:ext cx="0" cy="11144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505" name="Line 26">
            <a:extLst>
              <a:ext uri="{FF2B5EF4-FFF2-40B4-BE49-F238E27FC236}">
                <a16:creationId xmlns:a16="http://schemas.microsoft.com/office/drawing/2014/main" id="{493FAB70-D887-9244-ACA0-9F33D43A00E5}"/>
              </a:ext>
            </a:extLst>
          </p:cNvPr>
          <p:cNvSpPr>
            <a:spLocks noChangeShapeType="1"/>
          </p:cNvSpPr>
          <p:nvPr/>
        </p:nvSpPr>
        <p:spPr bwMode="auto">
          <a:xfrm>
            <a:off x="5524500" y="2170113"/>
            <a:ext cx="0" cy="113347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506" name="Line 27">
            <a:extLst>
              <a:ext uri="{FF2B5EF4-FFF2-40B4-BE49-F238E27FC236}">
                <a16:creationId xmlns:a16="http://schemas.microsoft.com/office/drawing/2014/main" id="{CDFA5979-4FBC-0749-86CD-C8D713ED1852}"/>
              </a:ext>
            </a:extLst>
          </p:cNvPr>
          <p:cNvSpPr>
            <a:spLocks noChangeShapeType="1"/>
          </p:cNvSpPr>
          <p:nvPr/>
        </p:nvSpPr>
        <p:spPr bwMode="auto">
          <a:xfrm>
            <a:off x="1933575" y="4799013"/>
            <a:ext cx="2578100" cy="12461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507" name="Line 28">
            <a:extLst>
              <a:ext uri="{FF2B5EF4-FFF2-40B4-BE49-F238E27FC236}">
                <a16:creationId xmlns:a16="http://schemas.microsoft.com/office/drawing/2014/main" id="{7F638B5C-B949-1644-B14D-2F520A646695}"/>
              </a:ext>
            </a:extLst>
          </p:cNvPr>
          <p:cNvSpPr>
            <a:spLocks noChangeShapeType="1"/>
          </p:cNvSpPr>
          <p:nvPr/>
        </p:nvSpPr>
        <p:spPr bwMode="auto">
          <a:xfrm>
            <a:off x="3744913" y="4799013"/>
            <a:ext cx="792162" cy="12446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508" name="Line 29">
            <a:extLst>
              <a:ext uri="{FF2B5EF4-FFF2-40B4-BE49-F238E27FC236}">
                <a16:creationId xmlns:a16="http://schemas.microsoft.com/office/drawing/2014/main" id="{2B7A9073-4857-FD4E-AB47-C4D7E47B61E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81525" y="3506788"/>
            <a:ext cx="914400" cy="25019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509" name="Line 30">
            <a:extLst>
              <a:ext uri="{FF2B5EF4-FFF2-40B4-BE49-F238E27FC236}">
                <a16:creationId xmlns:a16="http://schemas.microsoft.com/office/drawing/2014/main" id="{19760C9B-5B29-BD47-9C20-EFB36A22056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43438" y="2139950"/>
            <a:ext cx="2085975" cy="3871913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510" name="Line 31">
            <a:extLst>
              <a:ext uri="{FF2B5EF4-FFF2-40B4-BE49-F238E27FC236}">
                <a16:creationId xmlns:a16="http://schemas.microsoft.com/office/drawing/2014/main" id="{556B5570-CB92-B44C-BAFD-FA3F32C7A82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00588" y="2125663"/>
            <a:ext cx="3230562" cy="391953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511" name="Text Box 32">
            <a:extLst>
              <a:ext uri="{FF2B5EF4-FFF2-40B4-BE49-F238E27FC236}">
                <a16:creationId xmlns:a16="http://schemas.microsoft.com/office/drawing/2014/main" id="{A6339844-8BAE-F643-BC13-8451F7CFA5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3124200"/>
            <a:ext cx="717550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20512" name="Text Box 33">
            <a:extLst>
              <a:ext uri="{FF2B5EF4-FFF2-40B4-BE49-F238E27FC236}">
                <a16:creationId xmlns:a16="http://schemas.microsoft.com/office/drawing/2014/main" id="{FCF98A76-380D-9143-9AD0-EDE4414C96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3124200"/>
            <a:ext cx="703263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20513" name="Text Box 34">
            <a:extLst>
              <a:ext uri="{FF2B5EF4-FFF2-40B4-BE49-F238E27FC236}">
                <a16:creationId xmlns:a16="http://schemas.microsoft.com/office/drawing/2014/main" id="{8B678A4C-506B-9A4A-99F5-8236CABAEA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4663" y="2924175"/>
            <a:ext cx="574675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20514" name="Text Box 35">
            <a:extLst>
              <a:ext uri="{FF2B5EF4-FFF2-40B4-BE49-F238E27FC236}">
                <a16:creationId xmlns:a16="http://schemas.microsoft.com/office/drawing/2014/main" id="{87F6E3AA-3D3E-DB4E-9D2F-5E8C6D5D50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4419600"/>
            <a:ext cx="43815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20515" name="Text Box 36">
            <a:extLst>
              <a:ext uri="{FF2B5EF4-FFF2-40B4-BE49-F238E27FC236}">
                <a16:creationId xmlns:a16="http://schemas.microsoft.com/office/drawing/2014/main" id="{74D8FC90-059A-D14C-97E2-C945419A8F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4465638"/>
            <a:ext cx="4572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20516" name="Text Box 37">
            <a:extLst>
              <a:ext uri="{FF2B5EF4-FFF2-40B4-BE49-F238E27FC236}">
                <a16:creationId xmlns:a16="http://schemas.microsoft.com/office/drawing/2014/main" id="{F3267F00-9748-1345-8E7E-332B1BC4A1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6019800"/>
            <a:ext cx="608013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20517" name="Text Box 40">
            <a:extLst>
              <a:ext uri="{FF2B5EF4-FFF2-40B4-BE49-F238E27FC236}">
                <a16:creationId xmlns:a16="http://schemas.microsoft.com/office/drawing/2014/main" id="{2C73FD43-DECC-4A42-AF46-C8BDAF4E81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1752600"/>
            <a:ext cx="717550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20518" name="Line 42">
            <a:extLst>
              <a:ext uri="{FF2B5EF4-FFF2-40B4-BE49-F238E27FC236}">
                <a16:creationId xmlns:a16="http://schemas.microsoft.com/office/drawing/2014/main" id="{2AAEF761-96C5-D646-B34B-C425EB02A9F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28800" y="5300663"/>
            <a:ext cx="6775450" cy="33337"/>
          </a:xfrm>
          <a:prstGeom prst="line">
            <a:avLst/>
          </a:prstGeom>
          <a:noFill/>
          <a:ln w="22225">
            <a:solidFill>
              <a:schemeClr val="tx2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0519" name="Rectangle 43">
            <a:extLst>
              <a:ext uri="{FF2B5EF4-FFF2-40B4-BE49-F238E27FC236}">
                <a16:creationId xmlns:a16="http://schemas.microsoft.com/office/drawing/2014/main" id="{F84DBF3B-C5AD-2D4E-898B-31BE58911D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{1,2,...,12}</a:t>
            </a:r>
            <a:r>
              <a:rPr lang="zh-CN" altLang="en-US"/>
              <a:t>上的整除关系</a:t>
            </a:r>
            <a:endParaRPr lang="zh-CN" altLang="en-US" dirty="0"/>
          </a:p>
        </p:txBody>
      </p:sp>
      <p:sp>
        <p:nvSpPr>
          <p:cNvPr id="20520" name="Line 20">
            <a:extLst>
              <a:ext uri="{FF2B5EF4-FFF2-40B4-BE49-F238E27FC236}">
                <a16:creationId xmlns:a16="http://schemas.microsoft.com/office/drawing/2014/main" id="{3732FC0A-574F-CA49-9E9E-77FB7F7C8CB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738563" y="2163763"/>
            <a:ext cx="1727200" cy="24479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521" name="Line 25">
            <a:extLst>
              <a:ext uri="{FF2B5EF4-FFF2-40B4-BE49-F238E27FC236}">
                <a16:creationId xmlns:a16="http://schemas.microsoft.com/office/drawing/2014/main" id="{06A9D344-DCD8-1346-AD22-A224DA32D0AA}"/>
              </a:ext>
            </a:extLst>
          </p:cNvPr>
          <p:cNvSpPr>
            <a:spLocks noChangeShapeType="1"/>
          </p:cNvSpPr>
          <p:nvPr/>
        </p:nvSpPr>
        <p:spPr bwMode="auto">
          <a:xfrm>
            <a:off x="3132138" y="2133600"/>
            <a:ext cx="1079500" cy="1223963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16970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Oval 3">
            <a:extLst>
              <a:ext uri="{FF2B5EF4-FFF2-40B4-BE49-F238E27FC236}">
                <a16:creationId xmlns:a16="http://schemas.microsoft.com/office/drawing/2014/main" id="{AB921A37-F893-BD4F-8913-00DE7BFD47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8313" y="1892300"/>
            <a:ext cx="215900" cy="215900"/>
          </a:xfrm>
          <a:prstGeom prst="ellips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 b="1"/>
          </a:p>
        </p:txBody>
      </p:sp>
      <p:sp>
        <p:nvSpPr>
          <p:cNvPr id="22531" name="Oval 4">
            <a:extLst>
              <a:ext uri="{FF2B5EF4-FFF2-40B4-BE49-F238E27FC236}">
                <a16:creationId xmlns:a16="http://schemas.microsoft.com/office/drawing/2014/main" id="{29972D6F-60BB-F74A-901B-BE431A1169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4700" y="2881313"/>
            <a:ext cx="215900" cy="215900"/>
          </a:xfrm>
          <a:prstGeom prst="ellips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 b="1"/>
          </a:p>
        </p:txBody>
      </p:sp>
      <p:sp>
        <p:nvSpPr>
          <p:cNvPr id="22532" name="Oval 5">
            <a:extLst>
              <a:ext uri="{FF2B5EF4-FFF2-40B4-BE49-F238E27FC236}">
                <a16:creationId xmlns:a16="http://schemas.microsoft.com/office/drawing/2014/main" id="{42539FAF-2884-304C-96F8-2366E7D5E3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4788" y="2881313"/>
            <a:ext cx="215900" cy="215900"/>
          </a:xfrm>
          <a:prstGeom prst="ellips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 b="1"/>
          </a:p>
        </p:txBody>
      </p:sp>
      <p:sp>
        <p:nvSpPr>
          <p:cNvPr id="22533" name="Oval 6">
            <a:extLst>
              <a:ext uri="{FF2B5EF4-FFF2-40B4-BE49-F238E27FC236}">
                <a16:creationId xmlns:a16="http://schemas.microsoft.com/office/drawing/2014/main" id="{7DFFF789-4AEE-F644-ACDB-B9608A9777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4788" y="3849688"/>
            <a:ext cx="215900" cy="215900"/>
          </a:xfrm>
          <a:prstGeom prst="ellips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 b="1"/>
          </a:p>
        </p:txBody>
      </p:sp>
      <p:sp>
        <p:nvSpPr>
          <p:cNvPr id="22534" name="Oval 7">
            <a:extLst>
              <a:ext uri="{FF2B5EF4-FFF2-40B4-BE49-F238E27FC236}">
                <a16:creationId xmlns:a16="http://schemas.microsoft.com/office/drawing/2014/main" id="{DE976893-661E-D043-B22F-A8E3FFE1FF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4700" y="3849688"/>
            <a:ext cx="215900" cy="215900"/>
          </a:xfrm>
          <a:prstGeom prst="ellips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 b="1"/>
          </a:p>
        </p:txBody>
      </p:sp>
      <p:sp>
        <p:nvSpPr>
          <p:cNvPr id="22535" name="Oval 8">
            <a:extLst>
              <a:ext uri="{FF2B5EF4-FFF2-40B4-BE49-F238E27FC236}">
                <a16:creationId xmlns:a16="http://schemas.microsoft.com/office/drawing/2014/main" id="{F4E822CF-3F4F-224F-A758-AD1183345B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4788" y="4816475"/>
            <a:ext cx="215900" cy="215900"/>
          </a:xfrm>
          <a:prstGeom prst="ellips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 b="1"/>
          </a:p>
        </p:txBody>
      </p:sp>
      <p:sp>
        <p:nvSpPr>
          <p:cNvPr id="22536" name="Oval 9">
            <a:extLst>
              <a:ext uri="{FF2B5EF4-FFF2-40B4-BE49-F238E27FC236}">
                <a16:creationId xmlns:a16="http://schemas.microsoft.com/office/drawing/2014/main" id="{4759BF6B-D2E8-424C-9BA2-67525652FB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4700" y="4816475"/>
            <a:ext cx="215900" cy="215900"/>
          </a:xfrm>
          <a:prstGeom prst="ellips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 b="1"/>
          </a:p>
        </p:txBody>
      </p:sp>
      <p:sp>
        <p:nvSpPr>
          <p:cNvPr id="22537" name="Oval 10">
            <a:extLst>
              <a:ext uri="{FF2B5EF4-FFF2-40B4-BE49-F238E27FC236}">
                <a16:creationId xmlns:a16="http://schemas.microsoft.com/office/drawing/2014/main" id="{41F1CBFE-1BA6-7B4B-A8C7-129D4ADD6E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8313" y="5719763"/>
            <a:ext cx="215900" cy="215900"/>
          </a:xfrm>
          <a:prstGeom prst="ellips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 b="1"/>
          </a:p>
        </p:txBody>
      </p:sp>
      <p:sp>
        <p:nvSpPr>
          <p:cNvPr id="22538" name="Text Box 11">
            <a:extLst>
              <a:ext uri="{FF2B5EF4-FFF2-40B4-BE49-F238E27FC236}">
                <a16:creationId xmlns:a16="http://schemas.microsoft.com/office/drawing/2014/main" id="{52850385-970B-2B47-92D0-33FB621ACA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1600200"/>
            <a:ext cx="960438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 b="1">
                <a:latin typeface="Times New Roman" panose="02020603050405020304" pitchFamily="18" charset="0"/>
              </a:rPr>
              <a:t>24</a:t>
            </a:r>
          </a:p>
        </p:txBody>
      </p:sp>
      <p:sp>
        <p:nvSpPr>
          <p:cNvPr id="22539" name="Text Box 12">
            <a:extLst>
              <a:ext uri="{FF2B5EF4-FFF2-40B4-BE49-F238E27FC236}">
                <a16:creationId xmlns:a16="http://schemas.microsoft.com/office/drawing/2014/main" id="{E024765E-A5BF-474D-81A1-200048FA91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2590800"/>
            <a:ext cx="752475" cy="7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 b="1"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22540" name="Text Box 13">
            <a:extLst>
              <a:ext uri="{FF2B5EF4-FFF2-40B4-BE49-F238E27FC236}">
                <a16:creationId xmlns:a16="http://schemas.microsoft.com/office/drawing/2014/main" id="{6E7A088A-5D63-064E-BBF5-4CE01E78E9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4188" y="3633788"/>
            <a:ext cx="1074737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 b="1"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22541" name="Text Box 14">
            <a:extLst>
              <a:ext uri="{FF2B5EF4-FFF2-40B4-BE49-F238E27FC236}">
                <a16:creationId xmlns:a16="http://schemas.microsoft.com/office/drawing/2014/main" id="{8A5BC786-8F3B-F946-AA8B-967D1FEE13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3657600"/>
            <a:ext cx="700088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 b="1"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22542" name="Text Box 15">
            <a:extLst>
              <a:ext uri="{FF2B5EF4-FFF2-40B4-BE49-F238E27FC236}">
                <a16:creationId xmlns:a16="http://schemas.microsoft.com/office/drawing/2014/main" id="{8002C6D6-2CFE-B74A-9C71-EF6F206B0D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4572000"/>
            <a:ext cx="804863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 b="1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22543" name="Text Box 16">
            <a:extLst>
              <a:ext uri="{FF2B5EF4-FFF2-40B4-BE49-F238E27FC236}">
                <a16:creationId xmlns:a16="http://schemas.microsoft.com/office/drawing/2014/main" id="{2FE26BC7-4A29-944E-AA69-D2B04EAC44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8775" y="4514850"/>
            <a:ext cx="114300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 b="1"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22544" name="Line 17">
            <a:extLst>
              <a:ext uri="{FF2B5EF4-FFF2-40B4-BE49-F238E27FC236}">
                <a16:creationId xmlns:a16="http://schemas.microsoft.com/office/drawing/2014/main" id="{B7806C28-34CF-3042-8F27-682B3F2653A9}"/>
              </a:ext>
            </a:extLst>
          </p:cNvPr>
          <p:cNvSpPr>
            <a:spLocks noChangeShapeType="1"/>
          </p:cNvSpPr>
          <p:nvPr/>
        </p:nvSpPr>
        <p:spPr bwMode="auto">
          <a:xfrm>
            <a:off x="4471988" y="2095500"/>
            <a:ext cx="828675" cy="8286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45" name="Line 18">
            <a:extLst>
              <a:ext uri="{FF2B5EF4-FFF2-40B4-BE49-F238E27FC236}">
                <a16:creationId xmlns:a16="http://schemas.microsoft.com/office/drawing/2014/main" id="{3F264099-EEBA-5949-BE25-1929FCE01A9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71863" y="2100263"/>
            <a:ext cx="809625" cy="8143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46" name="Line 19">
            <a:extLst>
              <a:ext uri="{FF2B5EF4-FFF2-40B4-BE49-F238E27FC236}">
                <a16:creationId xmlns:a16="http://schemas.microsoft.com/office/drawing/2014/main" id="{7C3B3BDC-8C63-F740-A034-377CC0F1797D}"/>
              </a:ext>
            </a:extLst>
          </p:cNvPr>
          <p:cNvSpPr>
            <a:spLocks noChangeShapeType="1"/>
          </p:cNvSpPr>
          <p:nvPr/>
        </p:nvSpPr>
        <p:spPr bwMode="auto">
          <a:xfrm>
            <a:off x="3409950" y="3119438"/>
            <a:ext cx="0" cy="7239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47" name="Line 20">
            <a:extLst>
              <a:ext uri="{FF2B5EF4-FFF2-40B4-BE49-F238E27FC236}">
                <a16:creationId xmlns:a16="http://schemas.microsoft.com/office/drawing/2014/main" id="{B23BC813-E10A-E049-A0E0-5A7C3EA5A266}"/>
              </a:ext>
            </a:extLst>
          </p:cNvPr>
          <p:cNvSpPr>
            <a:spLocks noChangeShapeType="1"/>
          </p:cNvSpPr>
          <p:nvPr/>
        </p:nvSpPr>
        <p:spPr bwMode="auto">
          <a:xfrm>
            <a:off x="5391150" y="3105150"/>
            <a:ext cx="1588" cy="7381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48" name="Line 21">
            <a:extLst>
              <a:ext uri="{FF2B5EF4-FFF2-40B4-BE49-F238E27FC236}">
                <a16:creationId xmlns:a16="http://schemas.microsoft.com/office/drawing/2014/main" id="{AC670918-6D3C-2D4E-B46F-17AE81718013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4238" y="4105275"/>
            <a:ext cx="1587" cy="71913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49" name="Line 22">
            <a:extLst>
              <a:ext uri="{FF2B5EF4-FFF2-40B4-BE49-F238E27FC236}">
                <a16:creationId xmlns:a16="http://schemas.microsoft.com/office/drawing/2014/main" id="{C8365DF8-0213-7A41-A43F-96AF0DB3225D}"/>
              </a:ext>
            </a:extLst>
          </p:cNvPr>
          <p:cNvSpPr>
            <a:spLocks noChangeShapeType="1"/>
          </p:cNvSpPr>
          <p:nvPr/>
        </p:nvSpPr>
        <p:spPr bwMode="auto">
          <a:xfrm>
            <a:off x="5405438" y="4081463"/>
            <a:ext cx="1587" cy="7143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50" name="Line 23">
            <a:extLst>
              <a:ext uri="{FF2B5EF4-FFF2-40B4-BE49-F238E27FC236}">
                <a16:creationId xmlns:a16="http://schemas.microsoft.com/office/drawing/2014/main" id="{9FE6E556-AC4B-D845-B8C9-D832DFA712F2}"/>
              </a:ext>
            </a:extLst>
          </p:cNvPr>
          <p:cNvSpPr>
            <a:spLocks noChangeShapeType="1"/>
          </p:cNvSpPr>
          <p:nvPr/>
        </p:nvSpPr>
        <p:spPr bwMode="auto">
          <a:xfrm>
            <a:off x="3486150" y="4981575"/>
            <a:ext cx="838200" cy="7620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51" name="Line 24">
            <a:extLst>
              <a:ext uri="{FF2B5EF4-FFF2-40B4-BE49-F238E27FC236}">
                <a16:creationId xmlns:a16="http://schemas.microsoft.com/office/drawing/2014/main" id="{3927243C-555C-C141-ADFD-9521795C0E1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76750" y="5014913"/>
            <a:ext cx="808038" cy="71913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52" name="Line 25">
            <a:extLst>
              <a:ext uri="{FF2B5EF4-FFF2-40B4-BE49-F238E27FC236}">
                <a16:creationId xmlns:a16="http://schemas.microsoft.com/office/drawing/2014/main" id="{4F23EF7B-0302-944F-ADDB-64F2AF00113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38538" y="4048125"/>
            <a:ext cx="1762125" cy="84296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53" name="Line 26">
            <a:extLst>
              <a:ext uri="{FF2B5EF4-FFF2-40B4-BE49-F238E27FC236}">
                <a16:creationId xmlns:a16="http://schemas.microsoft.com/office/drawing/2014/main" id="{C68F7426-AB9C-4545-8933-1DA6B1827ED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38538" y="3071813"/>
            <a:ext cx="1733550" cy="8477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54" name="Text Box 27">
            <a:extLst>
              <a:ext uri="{FF2B5EF4-FFF2-40B4-BE49-F238E27FC236}">
                <a16:creationId xmlns:a16="http://schemas.microsoft.com/office/drawing/2014/main" id="{CB12698C-A47F-3F49-BCF7-CC5CA1DB5C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2667000"/>
            <a:ext cx="762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CN" sz="2000" b="1">
                <a:latin typeface="Times New Roman" panose="02020603050405020304" pitchFamily="18" charset="0"/>
              </a:rPr>
              <a:t>12</a:t>
            </a:r>
          </a:p>
        </p:txBody>
      </p:sp>
      <p:sp>
        <p:nvSpPr>
          <p:cNvPr id="22555" name="Text Box 28">
            <a:extLst>
              <a:ext uri="{FF2B5EF4-FFF2-40B4-BE49-F238E27FC236}">
                <a16:creationId xmlns:a16="http://schemas.microsoft.com/office/drawing/2014/main" id="{016AB78A-2542-2F41-8AC1-B0223C1964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5638800"/>
            <a:ext cx="762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CN" sz="2000" b="1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22556" name="Rectangle 32">
            <a:extLst>
              <a:ext uri="{FF2B5EF4-FFF2-40B4-BE49-F238E27FC236}">
                <a16:creationId xmlns:a16="http://schemas.microsoft.com/office/drawing/2014/main" id="{34D32F33-C422-4E4F-B7A7-B3408FA49D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{1,2,3,4,6,8,12,24}</a:t>
            </a:r>
            <a:r>
              <a:rPr lang="zh-CN" altLang="en-US"/>
              <a:t>上的整除关系</a:t>
            </a:r>
          </a:p>
        </p:txBody>
      </p:sp>
    </p:spTree>
    <p:extLst>
      <p:ext uri="{BB962C8B-B14F-4D97-AF65-F5344CB8AC3E}">
        <p14:creationId xmlns:p14="http://schemas.microsoft.com/office/powerpoint/2010/main" val="41956513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316826D7-2B56-DD48-A948-96765FCD25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0825" y="476250"/>
            <a:ext cx="7704138" cy="1036638"/>
          </a:xfrm>
        </p:spPr>
        <p:txBody>
          <a:bodyPr>
            <a:noAutofit/>
          </a:bodyPr>
          <a:lstStyle/>
          <a:p>
            <a:pPr eaLnBrk="1" hangingPunct="1"/>
            <a:r>
              <a:rPr lang="zh-CN" altLang="en-US" sz="3600" dirty="0"/>
              <a:t>偏序集中的特殊元素 ：</a:t>
            </a:r>
            <a:br>
              <a:rPr lang="en-US" altLang="zh-CN" sz="3600" dirty="0"/>
            </a:br>
            <a:r>
              <a:rPr lang="zh-CN" altLang="en-US" sz="3600" dirty="0"/>
              <a:t>极大</a:t>
            </a:r>
            <a:r>
              <a:rPr lang="en-US" altLang="zh-CN" sz="3600" dirty="0"/>
              <a:t>(Maximal), </a:t>
            </a:r>
            <a:r>
              <a:rPr lang="zh-CN" altLang="en-US" sz="3600" dirty="0"/>
              <a:t>极小</a:t>
            </a:r>
            <a:r>
              <a:rPr lang="en-US" altLang="zh-CN" sz="3600" dirty="0"/>
              <a:t>(Minimal)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3" name="Rectangle 3">
                <a:extLst>
                  <a:ext uri="{FF2B5EF4-FFF2-40B4-BE49-F238E27FC236}">
                    <a16:creationId xmlns:a16="http://schemas.microsoft.com/office/drawing/2014/main" id="{23663948-FE20-5B45-8A62-8F199A32A4C3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11188" y="1700213"/>
                <a:ext cx="7777162" cy="4681537"/>
              </a:xfrm>
            </p:spPr>
            <p:txBody>
              <a:bodyPr/>
              <a:lstStyle/>
              <a:p>
                <a:pPr algn="just" eaLnBrk="1" hangingPunct="1">
                  <a:lnSpc>
                    <a:spcPct val="120000"/>
                  </a:lnSpc>
                </a:pPr>
                <a:r>
                  <a:rPr lang="en-US" altLang="zh-CN" sz="2800" i="1" dirty="0">
                    <a:latin typeface="Times New Roman" panose="02020603050405020304" pitchFamily="18" charset="0"/>
                  </a:rPr>
                  <a:t>x</a:t>
                </a:r>
                <a:r>
                  <a:rPr lang="zh-CN" altLang="en-US" sz="2800" dirty="0">
                    <a:latin typeface="Times New Roman" panose="02020603050405020304" pitchFamily="18" charset="0"/>
                  </a:rPr>
                  <a:t>是偏序集</a:t>
                </a:r>
                <a14:m>
                  <m:oMath xmlns:m="http://schemas.openxmlformats.org/officeDocument/2006/math">
                    <m:r>
                      <a:rPr lang="en-US" altLang="zh-CN" sz="2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8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sz="2800" i="1" dirty="0" smtClean="0">
                        <a:latin typeface="Cambria Math" panose="02040503050406030204" pitchFamily="18" charset="0"/>
                      </a:rPr>
                      <m:t>,≼)</m:t>
                    </m:r>
                  </m:oMath>
                </a14:m>
                <a:r>
                  <a:rPr lang="zh-CN" altLang="en-US" sz="2800" dirty="0">
                    <a:latin typeface="Times New Roman" panose="02020603050405020304" pitchFamily="18" charset="0"/>
                  </a:rPr>
                  <a:t>中的极大元 </a:t>
                </a:r>
                <a:r>
                  <a:rPr lang="en-US" altLang="zh-CN" sz="2800" dirty="0" err="1">
                    <a:latin typeface="Times New Roman" panose="02020603050405020304" pitchFamily="18" charset="0"/>
                  </a:rPr>
                  <a:t>iff</a:t>
                </a:r>
                <a:r>
                  <a:rPr lang="en-US" altLang="zh-CN" sz="2800" dirty="0">
                    <a:latin typeface="Times New Roman" panose="02020603050405020304" pitchFamily="18" charset="0"/>
                  </a:rPr>
                  <a:t>. </a:t>
                </a:r>
              </a:p>
              <a:p>
                <a:pPr lvl="1" algn="just" eaLnBrk="1" hangingPunct="1">
                  <a:lnSpc>
                    <a:spcPct val="120000"/>
                  </a:lnSpc>
                </a:pPr>
                <a:r>
                  <a:rPr lang="zh-CN" altLang="en-US" sz="2400" dirty="0">
                    <a:latin typeface="Times New Roman" panose="02020603050405020304" pitchFamily="18" charset="0"/>
                  </a:rPr>
                  <a:t>对任意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</a:rPr>
                  <a:t>,</a:t>
                </a:r>
                <a:r>
                  <a:rPr lang="zh-CN" altLang="en-US" sz="2400" dirty="0">
                    <a:latin typeface="Times New Roman" panose="02020603050405020304" pitchFamily="18" charset="0"/>
                  </a:rPr>
                  <a:t>若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≼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</a:rPr>
                  <a:t>, </a:t>
                </a:r>
                <a:r>
                  <a:rPr lang="zh-CN" altLang="en-US" sz="2400" dirty="0">
                    <a:latin typeface="Times New Roman" panose="02020603050405020304" pitchFamily="18" charset="0"/>
                  </a:rPr>
                  <a:t>则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altLang="zh-CN" sz="2400" i="1" dirty="0">
                  <a:latin typeface="Times New Roman" panose="02020603050405020304" pitchFamily="18" charset="0"/>
                </a:endParaRPr>
              </a:p>
              <a:p>
                <a:pPr algn="just" eaLnBrk="1" hangingPunct="1">
                  <a:lnSpc>
                    <a:spcPct val="120000"/>
                  </a:lnSpc>
                </a:pPr>
                <a:r>
                  <a:rPr lang="en-US" altLang="zh-CN" sz="2800" i="1" dirty="0">
                    <a:latin typeface="Times New Roman" panose="02020603050405020304" pitchFamily="18" charset="0"/>
                  </a:rPr>
                  <a:t>x</a:t>
                </a:r>
                <a:r>
                  <a:rPr lang="zh-CN" altLang="en-US" sz="2800" dirty="0">
                    <a:latin typeface="Times New Roman" panose="02020603050405020304" pitchFamily="18" charset="0"/>
                  </a:rPr>
                  <a:t>是偏序集</a:t>
                </a:r>
                <a:r>
                  <a:rPr lang="en-US" altLang="zh-CN" sz="2800" dirty="0">
                    <a:latin typeface="Times New Roman" panose="02020603050405020304" pitchFamily="18" charset="0"/>
                  </a:rPr>
                  <a:t>(A,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≼</a:t>
                </a:r>
                <a:r>
                  <a:rPr lang="en-US" altLang="zh-CN" sz="2800" dirty="0">
                    <a:latin typeface="Times New Roman" panose="02020603050405020304" pitchFamily="18" charset="0"/>
                  </a:rPr>
                  <a:t>)</a:t>
                </a:r>
                <a:r>
                  <a:rPr lang="zh-CN" altLang="en-US" sz="2800" dirty="0">
                    <a:latin typeface="Times New Roman" panose="02020603050405020304" pitchFamily="18" charset="0"/>
                  </a:rPr>
                  <a:t>中的极小元 </a:t>
                </a:r>
                <a:r>
                  <a:rPr lang="en-US" altLang="zh-CN" sz="2800" dirty="0" err="1">
                    <a:latin typeface="Times New Roman" panose="02020603050405020304" pitchFamily="18" charset="0"/>
                  </a:rPr>
                  <a:t>iff</a:t>
                </a:r>
                <a:r>
                  <a:rPr lang="en-US" altLang="zh-CN" sz="2800" dirty="0">
                    <a:latin typeface="Times New Roman" panose="02020603050405020304" pitchFamily="18" charset="0"/>
                  </a:rPr>
                  <a:t>. </a:t>
                </a:r>
              </a:p>
              <a:p>
                <a:pPr lvl="1" algn="just" eaLnBrk="1" hangingPunct="1">
                  <a:lnSpc>
                    <a:spcPct val="120000"/>
                  </a:lnSpc>
                </a:pPr>
                <a:r>
                  <a:rPr lang="zh-CN" altLang="en-US" sz="2400" dirty="0">
                    <a:latin typeface="Times New Roman" panose="02020603050405020304" pitchFamily="18" charset="0"/>
                  </a:rPr>
                  <a:t>对任意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sz="2400" i="1" dirty="0" err="1" smtClean="0">
                        <a:latin typeface="Cambria Math" panose="020405030504060302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rPr>
                      <m:t>∈</m:t>
                    </m:r>
                    <m:r>
                      <a:rPr lang="en-US" altLang="zh-CN" sz="2400" i="1" dirty="0" err="1" smtClean="0">
                        <a:latin typeface="Cambria Math" panose="020405030504060302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rPr>
                      <m:t>𝐴</m:t>
                    </m:r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,</a:t>
                </a:r>
                <a:r>
                  <a:rPr lang="zh-CN" altLang="en-US" sz="2400" dirty="0">
                    <a:latin typeface="Times New Roman" panose="02020603050405020304" pitchFamily="18" charset="0"/>
                  </a:rPr>
                  <a:t>若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sz="2400" i="1" dirty="0" err="1" smtClean="0">
                        <a:latin typeface="Cambria Math" panose="020405030504060302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rPr>
                      <m:t>≼</m:t>
                    </m:r>
                    <m:r>
                      <a:rPr lang="en-US" altLang="zh-CN" sz="2400" i="1" dirty="0" err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</a:rPr>
                  <a:t>, </a:t>
                </a:r>
                <a:r>
                  <a:rPr lang="zh-CN" altLang="en-US" sz="2400" dirty="0">
                    <a:latin typeface="Times New Roman" panose="02020603050405020304" pitchFamily="18" charset="0"/>
                  </a:rPr>
                  <a:t>则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altLang="zh-CN" sz="2400" dirty="0">
                  <a:latin typeface="Times New Roman" panose="02020603050405020304" pitchFamily="18" charset="0"/>
                </a:endParaRPr>
              </a:p>
              <a:p>
                <a:pPr algn="just" eaLnBrk="1" hangingPunct="1">
                  <a:lnSpc>
                    <a:spcPct val="120000"/>
                  </a:lnSpc>
                  <a:spcBef>
                    <a:spcPct val="60000"/>
                  </a:spcBef>
                </a:pPr>
                <a:r>
                  <a:rPr lang="zh-CN" altLang="en-US" sz="2800" dirty="0">
                    <a:latin typeface="Times New Roman" panose="02020603050405020304" pitchFamily="18" charset="0"/>
                  </a:rPr>
                  <a:t>有关极大元与极小元的讨论</a:t>
                </a:r>
              </a:p>
              <a:p>
                <a:pPr lvl="1" algn="just" eaLnBrk="1" hangingPunct="1">
                  <a:lnSpc>
                    <a:spcPct val="120000"/>
                  </a:lnSpc>
                </a:pPr>
                <a:r>
                  <a:rPr lang="zh-CN" altLang="en-US" sz="2400" dirty="0">
                    <a:latin typeface="Times New Roman" panose="02020603050405020304" pitchFamily="18" charset="0"/>
                  </a:rPr>
                  <a:t>不一定存在，但是，有穷集合一定有极大</a:t>
                </a:r>
                <a:r>
                  <a:rPr lang="en-US" altLang="zh-CN" sz="2400" dirty="0">
                    <a:latin typeface="Times New Roman" panose="02020603050405020304" pitchFamily="18" charset="0"/>
                  </a:rPr>
                  <a:t>(</a:t>
                </a:r>
                <a:r>
                  <a:rPr lang="zh-CN" altLang="en-US" sz="2400" dirty="0">
                    <a:latin typeface="Times New Roman" panose="02020603050405020304" pitchFamily="18" charset="0"/>
                  </a:rPr>
                  <a:t>小</a:t>
                </a:r>
                <a:r>
                  <a:rPr lang="en-US" altLang="zh-CN" sz="2400" dirty="0">
                    <a:latin typeface="Times New Roman" panose="02020603050405020304" pitchFamily="18" charset="0"/>
                  </a:rPr>
                  <a:t>)</a:t>
                </a:r>
                <a:r>
                  <a:rPr lang="zh-CN" altLang="en-US" sz="2400" dirty="0">
                    <a:latin typeface="Times New Roman" panose="02020603050405020304" pitchFamily="18" charset="0"/>
                  </a:rPr>
                  <a:t>元</a:t>
                </a:r>
              </a:p>
              <a:p>
                <a:pPr lvl="1" algn="just" eaLnBrk="1" hangingPunct="1">
                  <a:lnSpc>
                    <a:spcPct val="120000"/>
                  </a:lnSpc>
                </a:pPr>
                <a:r>
                  <a:rPr lang="zh-CN" altLang="en-US" sz="2400" dirty="0">
                    <a:latin typeface="Times New Roman" panose="02020603050405020304" pitchFamily="18" charset="0"/>
                  </a:rPr>
                  <a:t>不一定唯一</a:t>
                </a:r>
              </a:p>
              <a:p>
                <a:pPr lvl="1" algn="just" eaLnBrk="1" hangingPunct="1">
                  <a:lnSpc>
                    <a:spcPct val="120000"/>
                  </a:lnSpc>
                </a:pPr>
                <a:r>
                  <a:rPr lang="zh-CN" altLang="en-US" sz="2400" dirty="0">
                    <a:latin typeface="Times New Roman" panose="02020603050405020304" pitchFamily="18" charset="0"/>
                  </a:rPr>
                  <a:t>一个元素可能兼为极大</a:t>
                </a:r>
                <a:r>
                  <a:rPr lang="en-US" altLang="zh-CN" sz="2400" dirty="0">
                    <a:latin typeface="Times New Roman" panose="02020603050405020304" pitchFamily="18" charset="0"/>
                  </a:rPr>
                  <a:t>(</a:t>
                </a:r>
                <a:r>
                  <a:rPr lang="zh-CN" altLang="en-US" sz="2400" dirty="0">
                    <a:latin typeface="Times New Roman" panose="02020603050405020304" pitchFamily="18" charset="0"/>
                  </a:rPr>
                  <a:t>小</a:t>
                </a:r>
                <a:r>
                  <a:rPr lang="en-US" altLang="zh-CN" sz="2400" dirty="0">
                    <a:latin typeface="Times New Roman" panose="02020603050405020304" pitchFamily="18" charset="0"/>
                  </a:rPr>
                  <a:t>)</a:t>
                </a:r>
                <a:r>
                  <a:rPr lang="zh-CN" altLang="en-US" sz="2400" dirty="0">
                    <a:latin typeface="Times New Roman" panose="02020603050405020304" pitchFamily="18" charset="0"/>
                  </a:rPr>
                  <a:t>元</a:t>
                </a:r>
                <a:endParaRPr lang="en-US" altLang="zh-CN" sz="24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363" name="Rectangle 3">
                <a:extLst>
                  <a:ext uri="{FF2B5EF4-FFF2-40B4-BE49-F238E27FC236}">
                    <a16:creationId xmlns:a16="http://schemas.microsoft.com/office/drawing/2014/main" id="{23663948-FE20-5B45-8A62-8F199A32A4C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11188" y="1700213"/>
                <a:ext cx="7777162" cy="4681537"/>
              </a:xfrm>
              <a:blipFill>
                <a:blip r:embed="rId3"/>
                <a:stretch>
                  <a:fillRect l="-653" t="-10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580" name="Text Box 23">
            <a:extLst>
              <a:ext uri="{FF2B5EF4-FFF2-40B4-BE49-F238E27FC236}">
                <a16:creationId xmlns:a16="http://schemas.microsoft.com/office/drawing/2014/main" id="{1D982269-1719-D441-A694-8660992C04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3614" y="2636912"/>
            <a:ext cx="201615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zh-CN" altLang="en-US" sz="2800" b="1" dirty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没有比它更大 </a:t>
            </a:r>
            <a:r>
              <a:rPr kumimoji="1" lang="en-US" altLang="zh-CN" sz="2800" b="1" dirty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(</a:t>
            </a:r>
            <a:r>
              <a:rPr kumimoji="1" lang="zh-CN" altLang="en-US" sz="2800" b="1" dirty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小</a:t>
            </a:r>
            <a:r>
              <a:rPr kumimoji="1" lang="en-US" altLang="zh-CN" sz="2800" b="1" dirty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)</a:t>
            </a:r>
            <a:r>
              <a:rPr kumimoji="1" lang="zh-CN" altLang="en-US" sz="2800" b="1" dirty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的了！</a:t>
            </a:r>
          </a:p>
        </p:txBody>
      </p:sp>
    </p:spTree>
    <p:extLst>
      <p:ext uri="{BB962C8B-B14F-4D97-AF65-F5344CB8AC3E}">
        <p14:creationId xmlns:p14="http://schemas.microsoft.com/office/powerpoint/2010/main" val="4128056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AABACBD0-38E4-5A46-A1E6-BA6A4C3EF2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0825" y="620713"/>
            <a:ext cx="8137525" cy="950912"/>
          </a:xfrm>
        </p:spPr>
        <p:txBody>
          <a:bodyPr>
            <a:noAutofit/>
          </a:bodyPr>
          <a:lstStyle/>
          <a:p>
            <a:pPr eaLnBrk="1" hangingPunct="1"/>
            <a:r>
              <a:rPr lang="zh-CN" altLang="en-US" sz="3600" dirty="0"/>
              <a:t>偏序集中的特殊元素 ：</a:t>
            </a:r>
            <a:br>
              <a:rPr lang="en-US" altLang="zh-CN" sz="3600" dirty="0"/>
            </a:br>
            <a:r>
              <a:rPr lang="zh-CN" altLang="en-US" sz="3600" dirty="0"/>
              <a:t>最大</a:t>
            </a:r>
            <a:r>
              <a:rPr lang="en-US" altLang="zh-CN" sz="3600" dirty="0"/>
              <a:t>(Greatest),</a:t>
            </a:r>
            <a:r>
              <a:rPr lang="zh-CN" altLang="en-US" sz="3600" dirty="0"/>
              <a:t> 最小</a:t>
            </a:r>
            <a:r>
              <a:rPr lang="en-US" altLang="zh-CN" sz="3600" dirty="0"/>
              <a:t>(Least)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>
                <a:extLst>
                  <a:ext uri="{FF2B5EF4-FFF2-40B4-BE49-F238E27FC236}">
                    <a16:creationId xmlns:a16="http://schemas.microsoft.com/office/drawing/2014/main" id="{8254D781-0D4C-7948-9827-AA1DAF953D29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898650"/>
                <a:ext cx="5770563" cy="4232275"/>
              </a:xfrm>
            </p:spPr>
            <p:txBody>
              <a:bodyPr/>
              <a:lstStyle/>
              <a:p>
                <a:pPr algn="just" eaLnBrk="1" hangingPunct="1"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altLang="zh-CN" sz="28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zh-CN" altLang="en-US" sz="2800" dirty="0">
                    <a:latin typeface="Times New Roman" panose="02020603050405020304" pitchFamily="18" charset="0"/>
                  </a:rPr>
                  <a:t>是偏序集</a:t>
                </a:r>
                <a14:m>
                  <m:oMath xmlns:m="http://schemas.openxmlformats.org/officeDocument/2006/math">
                    <m:r>
                      <a:rPr lang="en-US" altLang="zh-CN" sz="2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8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sz="2800" i="1" dirty="0" smtClean="0">
                        <a:latin typeface="Cambria Math" panose="02040503050406030204" pitchFamily="18" charset="0"/>
                      </a:rPr>
                      <m:t>,≼)</m:t>
                    </m:r>
                  </m:oMath>
                </a14:m>
                <a:r>
                  <a:rPr lang="zh-CN" altLang="en-US" sz="2800" dirty="0">
                    <a:latin typeface="Times New Roman" panose="02020603050405020304" pitchFamily="18" charset="0"/>
                  </a:rPr>
                  <a:t>中的最大元 </a:t>
                </a:r>
                <a:r>
                  <a:rPr lang="en-US" altLang="zh-CN" sz="2800" dirty="0" err="1">
                    <a:latin typeface="Times New Roman" panose="02020603050405020304" pitchFamily="18" charset="0"/>
                  </a:rPr>
                  <a:t>iff</a:t>
                </a:r>
                <a:r>
                  <a:rPr lang="en-US" altLang="zh-CN" sz="2800" dirty="0">
                    <a:latin typeface="Times New Roman" panose="02020603050405020304" pitchFamily="18" charset="0"/>
                  </a:rPr>
                  <a:t>. </a:t>
                </a:r>
              </a:p>
              <a:p>
                <a:pPr lvl="1" eaLnBrk="1" hangingPunct="1">
                  <a:lnSpc>
                    <a:spcPct val="120000"/>
                  </a:lnSpc>
                </a:pPr>
                <a:r>
                  <a:rPr lang="en-US" altLang="zh-CN" sz="2400" dirty="0">
                    <a:latin typeface="Times New Roman" panose="02020603050405020304" pitchFamily="18" charset="0"/>
                  </a:rPr>
                  <a:t> </a:t>
                </a:r>
                <a:r>
                  <a:rPr lang="zh-CN" altLang="en-US" sz="2400" dirty="0">
                    <a:latin typeface="Times New Roman" panose="02020603050405020304" pitchFamily="18" charset="0"/>
                  </a:rPr>
                  <a:t>对任意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sz="2400" i="1" dirty="0" err="1" smtClean="0">
                        <a:latin typeface="Cambria Math" panose="020405030504060302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rPr>
                      <m:t>∈</m:t>
                    </m:r>
                    <m:r>
                      <a:rPr lang="en-US" altLang="zh-CN" sz="2400" i="1" dirty="0" err="1" smtClean="0">
                        <a:latin typeface="Cambria Math" panose="020405030504060302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rPr>
                      <m:t>𝐴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rPr>
                      <m:t>, </m:t>
                    </m:r>
                    <m:r>
                      <a:rPr lang="en-US" altLang="zh-CN" sz="2400" i="1" dirty="0" err="1" smtClean="0">
                        <a:latin typeface="Cambria Math" panose="020405030504060302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rPr>
                      <m:t>𝑦</m:t>
                    </m:r>
                    <m:r>
                      <a:rPr lang="en-US" altLang="zh-CN" sz="2400" i="1" dirty="0" err="1" smtClean="0">
                        <a:latin typeface="Cambria Math" panose="020405030504060302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rPr>
                      <m:t>≼</m:t>
                    </m:r>
                    <m:r>
                      <a:rPr lang="en-US" altLang="zh-CN" sz="2400" i="1" dirty="0" err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altLang="zh-CN" sz="2400" i="1" dirty="0">
                  <a:latin typeface="Times New Roman" panose="02020603050405020304" pitchFamily="18" charset="0"/>
                </a:endParaRPr>
              </a:p>
              <a:p>
                <a:pPr algn="just" eaLnBrk="1" hangingPunct="1"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altLang="zh-CN" sz="28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zh-CN" altLang="en-US" sz="2800" dirty="0">
                    <a:latin typeface="Times New Roman" panose="02020603050405020304" pitchFamily="18" charset="0"/>
                  </a:rPr>
                  <a:t>是偏序集</a:t>
                </a:r>
                <a14:m>
                  <m:oMath xmlns:m="http://schemas.openxmlformats.org/officeDocument/2006/math">
                    <m:r>
                      <a:rPr lang="en-US" altLang="zh-CN" sz="2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8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sz="2800" i="1" dirty="0" smtClean="0">
                        <a:latin typeface="Cambria Math" panose="02040503050406030204" pitchFamily="18" charset="0"/>
                      </a:rPr>
                      <m:t>,≼)</m:t>
                    </m:r>
                  </m:oMath>
                </a14:m>
                <a:r>
                  <a:rPr lang="zh-CN" altLang="en-US" sz="2800" dirty="0">
                    <a:latin typeface="Times New Roman" panose="02020603050405020304" pitchFamily="18" charset="0"/>
                  </a:rPr>
                  <a:t>中的最小元 </a:t>
                </a:r>
                <a:r>
                  <a:rPr lang="en-US" altLang="zh-CN" sz="2800" dirty="0" err="1">
                    <a:latin typeface="Times New Roman" panose="02020603050405020304" pitchFamily="18" charset="0"/>
                  </a:rPr>
                  <a:t>iff</a:t>
                </a:r>
                <a:r>
                  <a:rPr lang="en-US" altLang="zh-CN" sz="2800" dirty="0">
                    <a:latin typeface="Times New Roman" panose="02020603050405020304" pitchFamily="18" charset="0"/>
                  </a:rPr>
                  <a:t>. </a:t>
                </a:r>
              </a:p>
              <a:p>
                <a:pPr lvl="1" algn="just" eaLnBrk="1" hangingPunct="1">
                  <a:lnSpc>
                    <a:spcPct val="120000"/>
                  </a:lnSpc>
                </a:pPr>
                <a:r>
                  <a:rPr lang="zh-CN" altLang="en-US" sz="2400" dirty="0">
                    <a:latin typeface="Times New Roman" panose="02020603050405020304" pitchFamily="18" charset="0"/>
                  </a:rPr>
                  <a:t>对任意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sz="2400" i="1" dirty="0" err="1" smtClean="0">
                        <a:latin typeface="Cambria Math" panose="020405030504060302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rPr>
                      <m:t>∈</m:t>
                    </m:r>
                    <m:r>
                      <a:rPr lang="en-US" altLang="zh-CN" sz="2400" i="1" dirty="0" err="1" smtClean="0">
                        <a:latin typeface="Cambria Math" panose="020405030504060302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rPr>
                      <m:t>𝐴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rPr>
                      <m:t>,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400" i="1" dirty="0" err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400" i="1" dirty="0" err="1" smtClean="0">
                        <a:latin typeface="Cambria Math" panose="020405030504060302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rPr>
                      <m:t>≼</m:t>
                    </m:r>
                    <m:r>
                      <a:rPr lang="en-US" altLang="zh-CN" sz="2400" i="1" dirty="0" err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altLang="zh-CN" sz="2400" i="1" dirty="0">
                  <a:latin typeface="Times New Roman" panose="02020603050405020304" pitchFamily="18" charset="0"/>
                </a:endParaRPr>
              </a:p>
              <a:p>
                <a:pPr algn="just" eaLnBrk="1" hangingPunct="1">
                  <a:lnSpc>
                    <a:spcPct val="120000"/>
                  </a:lnSpc>
                  <a:spcBef>
                    <a:spcPct val="60000"/>
                  </a:spcBef>
                </a:pPr>
                <a:r>
                  <a:rPr lang="zh-CN" altLang="en-US" sz="2800" dirty="0">
                    <a:latin typeface="Times New Roman" panose="02020603050405020304" pitchFamily="18" charset="0"/>
                  </a:rPr>
                  <a:t>有关最大元与最小元的讨论</a:t>
                </a:r>
              </a:p>
              <a:p>
                <a:pPr lvl="1" algn="just" eaLnBrk="1" hangingPunct="1">
                  <a:lnSpc>
                    <a:spcPct val="120000"/>
                  </a:lnSpc>
                </a:pPr>
                <a:r>
                  <a:rPr lang="zh-CN" altLang="en-US" sz="2400" dirty="0">
                    <a:latin typeface="Times New Roman" panose="02020603050405020304" pitchFamily="18" charset="0"/>
                  </a:rPr>
                  <a:t>可能不存在</a:t>
                </a:r>
                <a:endParaRPr lang="en-US" altLang="zh-CN" sz="2400" dirty="0">
                  <a:latin typeface="Times New Roman" panose="02020603050405020304" pitchFamily="18" charset="0"/>
                </a:endParaRPr>
              </a:p>
              <a:p>
                <a:pPr lvl="1" algn="just" eaLnBrk="1" hangingPunct="1">
                  <a:lnSpc>
                    <a:spcPct val="120000"/>
                  </a:lnSpc>
                </a:pPr>
                <a:r>
                  <a:rPr lang="zh-CN" altLang="en-US" sz="2400" dirty="0">
                    <a:latin typeface="Times New Roman" panose="02020603050405020304" pitchFamily="18" charset="0"/>
                  </a:rPr>
                  <a:t>若存在，必唯一。</a:t>
                </a:r>
              </a:p>
              <a:p>
                <a:pPr eaLnBrk="1" hangingPunct="1">
                  <a:lnSpc>
                    <a:spcPct val="90000"/>
                  </a:lnSpc>
                </a:pPr>
                <a:endParaRPr lang="en-US" altLang="zh-CN" dirty="0"/>
              </a:p>
            </p:txBody>
          </p:sp>
        </mc:Choice>
        <mc:Fallback xmlns="">
          <p:sp>
            <p:nvSpPr>
              <p:cNvPr id="16387" name="Rectangle 3">
                <a:extLst>
                  <a:ext uri="{FF2B5EF4-FFF2-40B4-BE49-F238E27FC236}">
                    <a16:creationId xmlns:a16="http://schemas.microsoft.com/office/drawing/2014/main" id="{8254D781-0D4C-7948-9827-AA1DAF953D2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898650"/>
                <a:ext cx="5770563" cy="4232275"/>
              </a:xfrm>
              <a:blipFill>
                <a:blip r:embed="rId3"/>
                <a:stretch>
                  <a:fillRect l="-845" t="-10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628" name="Text Box 4">
            <a:extLst>
              <a:ext uri="{FF2B5EF4-FFF2-40B4-BE49-F238E27FC236}">
                <a16:creationId xmlns:a16="http://schemas.microsoft.com/office/drawing/2014/main" id="{962CFA23-E662-C345-A228-ABC340B136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2725" y="2420938"/>
            <a:ext cx="3276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zh-CN" altLang="en-US" sz="2800" b="1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它比谁都要大 </a:t>
            </a:r>
            <a:r>
              <a:rPr kumimoji="1" lang="en-US" altLang="zh-CN" sz="2800" b="1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(</a:t>
            </a:r>
            <a:r>
              <a:rPr kumimoji="1" lang="zh-CN" altLang="en-US" sz="2800" b="1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小</a:t>
            </a:r>
            <a:r>
              <a:rPr kumimoji="1" lang="en-US" altLang="zh-CN" sz="2800" b="1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)</a:t>
            </a:r>
            <a:r>
              <a:rPr kumimoji="1" lang="zh-CN" altLang="en-US" sz="2800" b="1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！</a:t>
            </a:r>
          </a:p>
        </p:txBody>
      </p:sp>
      <p:grpSp>
        <p:nvGrpSpPr>
          <p:cNvPr id="26629" name="组合 20">
            <a:extLst>
              <a:ext uri="{FF2B5EF4-FFF2-40B4-BE49-F238E27FC236}">
                <a16:creationId xmlns:a16="http://schemas.microsoft.com/office/drawing/2014/main" id="{41AF4F3B-7532-D748-A13E-A3586C865AE9}"/>
              </a:ext>
            </a:extLst>
          </p:cNvPr>
          <p:cNvGrpSpPr>
            <a:grpSpLocks/>
          </p:cNvGrpSpPr>
          <p:nvPr/>
        </p:nvGrpSpPr>
        <p:grpSpPr bwMode="auto">
          <a:xfrm>
            <a:off x="5940425" y="3068638"/>
            <a:ext cx="2735263" cy="3097212"/>
            <a:chOff x="6143625" y="1571625"/>
            <a:chExt cx="2735263" cy="3979863"/>
          </a:xfrm>
        </p:grpSpPr>
        <p:sp>
          <p:nvSpPr>
            <p:cNvPr id="26630" name="Line 7">
              <a:extLst>
                <a:ext uri="{FF2B5EF4-FFF2-40B4-BE49-F238E27FC236}">
                  <a16:creationId xmlns:a16="http://schemas.microsoft.com/office/drawing/2014/main" id="{126596EB-48AD-D84A-A1D1-5A3A66BD9A4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911348" y="2003487"/>
              <a:ext cx="0" cy="138275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31" name="Line 8">
              <a:extLst>
                <a:ext uri="{FF2B5EF4-FFF2-40B4-BE49-F238E27FC236}">
                  <a16:creationId xmlns:a16="http://schemas.microsoft.com/office/drawing/2014/main" id="{DEFB4E3D-C600-3942-8879-C5AC047736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31932" y="3742820"/>
              <a:ext cx="542631" cy="122426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32" name="Line 9">
              <a:extLst>
                <a:ext uri="{FF2B5EF4-FFF2-40B4-BE49-F238E27FC236}">
                  <a16:creationId xmlns:a16="http://schemas.microsoft.com/office/drawing/2014/main" id="{95ACE8DE-1EBC-4B46-886E-B94C2FAA8A2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326512" y="3683389"/>
              <a:ext cx="436115" cy="1329262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33" name="Line 10">
              <a:extLst>
                <a:ext uri="{FF2B5EF4-FFF2-40B4-BE49-F238E27FC236}">
                  <a16:creationId xmlns:a16="http://schemas.microsoft.com/office/drawing/2014/main" id="{8EA23608-5713-224D-98C4-685173BE91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773528" y="3792345"/>
              <a:ext cx="681304" cy="118861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34" name="Oval 21">
              <a:extLst>
                <a:ext uri="{FF2B5EF4-FFF2-40B4-BE49-F238E27FC236}">
                  <a16:creationId xmlns:a16="http://schemas.microsoft.com/office/drawing/2014/main" id="{5E506C15-6841-914B-A91C-17594952F9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06232" y="4947278"/>
              <a:ext cx="363764" cy="358564"/>
            </a:xfrm>
            <a:prstGeom prst="ellipse">
              <a:avLst/>
            </a:prstGeom>
            <a:solidFill>
              <a:srgbClr val="FFFFFF"/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 b="1"/>
            </a:p>
          </p:txBody>
        </p:sp>
        <p:sp>
          <p:nvSpPr>
            <p:cNvPr id="26635" name="Oval 22">
              <a:extLst>
                <a:ext uri="{FF2B5EF4-FFF2-40B4-BE49-F238E27FC236}">
                  <a16:creationId xmlns:a16="http://schemas.microsoft.com/office/drawing/2014/main" id="{4B0F6316-703A-8F49-86C3-8BF3B491E0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2432" y="1636999"/>
              <a:ext cx="363764" cy="358564"/>
            </a:xfrm>
            <a:prstGeom prst="ellipse">
              <a:avLst/>
            </a:prstGeom>
            <a:solidFill>
              <a:srgbClr val="FFFFFF"/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 b="1"/>
            </a:p>
          </p:txBody>
        </p:sp>
        <p:sp>
          <p:nvSpPr>
            <p:cNvPr id="26636" name="Text Box 23">
              <a:extLst>
                <a:ext uri="{FF2B5EF4-FFF2-40B4-BE49-F238E27FC236}">
                  <a16:creationId xmlns:a16="http://schemas.microsoft.com/office/drawing/2014/main" id="{B7BCBA40-3F5F-8B46-AF25-0E3716C8B9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50081" y="1571625"/>
              <a:ext cx="769732" cy="564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en-US" sz="1800" b="1">
                  <a:latin typeface="Times New Roman" panose="02020603050405020304" pitchFamily="18" charset="0"/>
                </a:rPr>
                <a:t>12</a:t>
              </a:r>
            </a:p>
          </p:txBody>
        </p:sp>
        <p:sp>
          <p:nvSpPr>
            <p:cNvPr id="26637" name="Oval 28">
              <a:extLst>
                <a:ext uri="{FF2B5EF4-FFF2-40B4-BE49-F238E27FC236}">
                  <a16:creationId xmlns:a16="http://schemas.microsoft.com/office/drawing/2014/main" id="{5ADE654C-DC56-0445-87C2-24EE2B82F4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61713" y="4965107"/>
              <a:ext cx="363764" cy="358564"/>
            </a:xfrm>
            <a:prstGeom prst="ellipse">
              <a:avLst/>
            </a:prstGeom>
            <a:solidFill>
              <a:srgbClr val="FFFFFF"/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 b="1"/>
            </a:p>
          </p:txBody>
        </p:sp>
        <p:sp>
          <p:nvSpPr>
            <p:cNvPr id="26638" name="Oval 30">
              <a:extLst>
                <a:ext uri="{FF2B5EF4-FFF2-40B4-BE49-F238E27FC236}">
                  <a16:creationId xmlns:a16="http://schemas.microsoft.com/office/drawing/2014/main" id="{605AD982-ED2B-3B47-B6BD-3169694F16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38267" y="3431800"/>
              <a:ext cx="363764" cy="358564"/>
            </a:xfrm>
            <a:prstGeom prst="ellipse">
              <a:avLst/>
            </a:prstGeom>
            <a:solidFill>
              <a:srgbClr val="FFFFFF"/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 b="1"/>
            </a:p>
          </p:txBody>
        </p:sp>
        <p:sp>
          <p:nvSpPr>
            <p:cNvPr id="26639" name="Oval 31">
              <a:extLst>
                <a:ext uri="{FF2B5EF4-FFF2-40B4-BE49-F238E27FC236}">
                  <a16:creationId xmlns:a16="http://schemas.microsoft.com/office/drawing/2014/main" id="{47EE24A4-94F4-7C48-9ECA-0349AEE04E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40519" y="3372369"/>
              <a:ext cx="363764" cy="358564"/>
            </a:xfrm>
            <a:prstGeom prst="ellipse">
              <a:avLst/>
            </a:prstGeom>
            <a:solidFill>
              <a:srgbClr val="FFFFFF"/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 b="1"/>
            </a:p>
          </p:txBody>
        </p:sp>
        <p:sp>
          <p:nvSpPr>
            <p:cNvPr id="26640" name="Text Box 33">
              <a:extLst>
                <a:ext uri="{FF2B5EF4-FFF2-40B4-BE49-F238E27FC236}">
                  <a16:creationId xmlns:a16="http://schemas.microsoft.com/office/drawing/2014/main" id="{F461EBDD-2651-A143-848C-61E08A7919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43625" y="4923506"/>
              <a:ext cx="554690" cy="580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en-US" sz="1800" b="1">
                  <a:latin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26641" name="Text Box 34">
              <a:extLst>
                <a:ext uri="{FF2B5EF4-FFF2-40B4-BE49-F238E27FC236}">
                  <a16:creationId xmlns:a16="http://schemas.microsoft.com/office/drawing/2014/main" id="{1E809CF8-E18C-8441-8B81-787666BB30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58607" y="3336711"/>
              <a:ext cx="890317" cy="10539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en-US" sz="1800" b="1">
                  <a:latin typeface="Times New Roman" panose="02020603050405020304" pitchFamily="18" charset="0"/>
                </a:rPr>
                <a:t>6</a:t>
              </a:r>
            </a:p>
          </p:txBody>
        </p:sp>
        <p:sp>
          <p:nvSpPr>
            <p:cNvPr id="26642" name="Text Box 35">
              <a:extLst>
                <a:ext uri="{FF2B5EF4-FFF2-40B4-BE49-F238E27FC236}">
                  <a16:creationId xmlns:a16="http://schemas.microsoft.com/office/drawing/2014/main" id="{5C84B3AA-09F8-3547-ABF9-5E9A393135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12261" y="4921525"/>
              <a:ext cx="637089" cy="629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en-US" sz="1800" b="1">
                  <a:latin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26643" name="Text Box 36">
              <a:extLst>
                <a:ext uri="{FF2B5EF4-FFF2-40B4-BE49-F238E27FC236}">
                  <a16:creationId xmlns:a16="http://schemas.microsoft.com/office/drawing/2014/main" id="{5916A7E6-FCFF-7E4E-B06D-0521114167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26208" y="3366426"/>
              <a:ext cx="552680" cy="657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en-US" sz="1800" b="1">
                  <a:latin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26644" name="Line 40">
              <a:extLst>
                <a:ext uri="{FF2B5EF4-FFF2-40B4-BE49-F238E27FC236}">
                  <a16:creationId xmlns:a16="http://schemas.microsoft.com/office/drawing/2014/main" id="{E4EAAE38-93DF-3644-92BF-71CCFC3825E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054040" y="1916322"/>
              <a:ext cx="1338490" cy="1568965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320498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63B09D9E-41CF-844D-8DF8-F2E6A51AE0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0825" y="476250"/>
            <a:ext cx="8569325" cy="10366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zh-CN" altLang="en-US" sz="4000" dirty="0">
                <a:latin typeface="宋体" panose="02010600030101010101" pitchFamily="2" charset="-122"/>
              </a:rPr>
              <a:t>偏序集中的特殊元素 ：</a:t>
            </a:r>
            <a:br>
              <a:rPr lang="en-US" altLang="zh-CN" sz="4000" dirty="0">
                <a:latin typeface="宋体" panose="02010600030101010101" pitchFamily="2" charset="-122"/>
              </a:rPr>
            </a:br>
            <a:r>
              <a:rPr lang="zh-CN" altLang="en-US" sz="4000" dirty="0">
                <a:latin typeface="宋体" panose="02010600030101010101" pitchFamily="2" charset="-122"/>
              </a:rPr>
              <a:t>上</a:t>
            </a:r>
            <a:r>
              <a:rPr lang="en-US" altLang="zh-CN" sz="4000" dirty="0">
                <a:latin typeface="宋体" panose="02010600030101010101" pitchFamily="2" charset="-122"/>
              </a:rPr>
              <a:t>(</a:t>
            </a:r>
            <a:r>
              <a:rPr lang="zh-CN" altLang="en-US" sz="4000" dirty="0">
                <a:latin typeface="宋体" panose="02010600030101010101" pitchFamily="2" charset="-122"/>
              </a:rPr>
              <a:t>下</a:t>
            </a:r>
            <a:r>
              <a:rPr lang="en-US" altLang="zh-CN" sz="4000" dirty="0">
                <a:latin typeface="宋体" panose="02010600030101010101" pitchFamily="2" charset="-122"/>
              </a:rPr>
              <a:t>)</a:t>
            </a:r>
            <a:r>
              <a:rPr lang="zh-CN" altLang="en-US" sz="4000" dirty="0">
                <a:latin typeface="宋体" panose="02010600030101010101" pitchFamily="2" charset="-122"/>
              </a:rPr>
              <a:t>确界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411" name="Rectangle 3">
                <a:extLst>
                  <a:ext uri="{FF2B5EF4-FFF2-40B4-BE49-F238E27FC236}">
                    <a16:creationId xmlns:a16="http://schemas.microsoft.com/office/drawing/2014/main" id="{1489CBC4-07EC-5144-86AA-551EE897AF53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719263"/>
                <a:ext cx="8362950" cy="4733925"/>
              </a:xfrm>
            </p:spPr>
            <p:txBody>
              <a:bodyPr/>
              <a:lstStyle/>
              <a:p>
                <a:pPr algn="just" eaLnBrk="1" hangingPunct="1">
                  <a:lnSpc>
                    <a:spcPct val="110000"/>
                  </a:lnSpc>
                </a:pPr>
                <a:r>
                  <a:rPr lang="zh-CN" altLang="en-US" sz="2800" dirty="0">
                    <a:solidFill>
                      <a:srgbClr val="0000CC"/>
                    </a:solidFill>
                    <a:latin typeface="Times New Roman" panose="02020603050405020304" pitchFamily="18" charset="0"/>
                  </a:rPr>
                  <a:t>上界</a:t>
                </a:r>
                <a:r>
                  <a:rPr lang="zh-CN" altLang="en-US" sz="2800" dirty="0">
                    <a:latin typeface="Times New Roman" panose="02020603050405020304" pitchFamily="18" charset="0"/>
                  </a:rPr>
                  <a:t>：对于偏序集</a:t>
                </a:r>
                <a14:m>
                  <m:oMath xmlns:m="http://schemas.openxmlformats.org/officeDocument/2006/math">
                    <m:r>
                      <a:rPr lang="en-US" altLang="zh-CN" sz="2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8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sz="2800" i="1" dirty="0" smtClean="0">
                        <a:latin typeface="Cambria Math" panose="02040503050406030204" pitchFamily="18" charset="0"/>
                      </a:rPr>
                      <m:t>,≼)</m:t>
                    </m:r>
                  </m:oMath>
                </a14:m>
                <a:r>
                  <a:rPr lang="zh-CN" altLang="en-US" sz="2800" dirty="0">
                    <a:latin typeface="Times New Roman" panose="02020603050405020304" pitchFamily="18" charset="0"/>
                  </a:rPr>
                  <a:t>和</a:t>
                </a:r>
                <a14:m>
                  <m:oMath xmlns:m="http://schemas.openxmlformats.org/officeDocument/2006/math">
                    <m:r>
                      <a:rPr lang="en-US" altLang="zh-CN" sz="28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zh-CN" altLang="en-US" sz="2800" dirty="0">
                    <a:latin typeface="Times New Roman" panose="02020603050405020304" pitchFamily="18" charset="0"/>
                  </a:rPr>
                  <a:t>的子集</a:t>
                </a:r>
                <a14:m>
                  <m:oMath xmlns:m="http://schemas.openxmlformats.org/officeDocument/2006/math">
                    <m:r>
                      <a:rPr lang="en-US" altLang="zh-CN" sz="280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zh-CN" altLang="en-US" sz="2800" dirty="0">
                    <a:latin typeface="Times New Roman" panose="02020603050405020304" pitchFamily="18" charset="0"/>
                  </a:rPr>
                  <a:t>，若存在</a:t>
                </a:r>
                <a14:m>
                  <m:oMath xmlns:m="http://schemas.openxmlformats.org/officeDocument/2006/math">
                    <m:r>
                      <a:rPr lang="en-US" altLang="zh-CN" sz="2800" i="1" dirty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sz="2800" i="1" dirty="0" err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sym typeface="Symbol" pitchFamily="2" charset="2"/>
                      </a:rPr>
                      <m:t></m:t>
                    </m:r>
                    <m:r>
                      <a:rPr lang="en-US" altLang="zh-CN" sz="2800" i="1" dirty="0" err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sym typeface="Symbol" pitchFamily="2" charset="2"/>
                      </a:rPr>
                      <m:t>𝐴</m:t>
                    </m:r>
                  </m:oMath>
                </a14:m>
                <a:r>
                  <a:rPr lang="zh-CN" altLang="en-US" sz="2800" dirty="0">
                    <a:latin typeface="Times New Roman" panose="02020603050405020304" pitchFamily="18" charset="0"/>
                    <a:sym typeface="Symbol" pitchFamily="2" charset="2"/>
                  </a:rPr>
                  <a:t>，</a:t>
                </a:r>
                <a:r>
                  <a:rPr lang="zh-CN" altLang="en-US" sz="2800" dirty="0">
                    <a:latin typeface="Times New Roman" panose="02020603050405020304" pitchFamily="18" charset="0"/>
                  </a:rPr>
                  <a:t>对</a:t>
                </a:r>
                <a14:m>
                  <m:oMath xmlns:m="http://schemas.openxmlformats.org/officeDocument/2006/math">
                    <m:r>
                      <a:rPr lang="en-US" altLang="zh-CN" sz="280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zh-CN" altLang="en-US" sz="2800" dirty="0">
                    <a:latin typeface="Times New Roman" panose="02020603050405020304" pitchFamily="18" charset="0"/>
                  </a:rPr>
                  <a:t>中任意元素</a:t>
                </a:r>
                <a14:m>
                  <m:oMath xmlns:m="http://schemas.openxmlformats.org/officeDocument/2006/math">
                    <m:r>
                      <a:rPr lang="en-US" altLang="zh-CN" sz="28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zh-CN" sz="2800" dirty="0">
                    <a:latin typeface="Times New Roman" panose="02020603050405020304" pitchFamily="18" charset="0"/>
                  </a:rPr>
                  <a:t>, </a:t>
                </a:r>
                <a:r>
                  <a:rPr lang="zh-CN" altLang="en-US" sz="2800" dirty="0">
                    <a:latin typeface="Times New Roman" panose="02020603050405020304" pitchFamily="18" charset="0"/>
                  </a:rPr>
                  <a:t>均有</a:t>
                </a:r>
                <a14:m>
                  <m:oMath xmlns:m="http://schemas.openxmlformats.org/officeDocument/2006/math">
                    <m:r>
                      <a:rPr lang="en-US" altLang="zh-CN" sz="28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800" i="1" dirty="0" err="1">
                        <a:latin typeface="Cambria Math" panose="020405030504060302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rPr>
                      <m:t>≼</m:t>
                    </m:r>
                    <m:r>
                      <a:rPr lang="en-US" altLang="zh-CN" sz="2800" i="1" dirty="0" err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altLang="zh-CN" sz="2800" dirty="0">
                    <a:latin typeface="Times New Roman" panose="02020603050405020304" pitchFamily="18" charset="0"/>
                  </a:rPr>
                  <a:t>,</a:t>
                </a:r>
                <a:r>
                  <a:rPr lang="zh-CN" altLang="en-US" sz="2800" dirty="0">
                    <a:latin typeface="Times New Roman" panose="02020603050405020304" pitchFamily="18" charset="0"/>
                  </a:rPr>
                  <a:t>则</a:t>
                </a:r>
                <a14:m>
                  <m:oMath xmlns:m="http://schemas.openxmlformats.org/officeDocument/2006/math">
                    <m:r>
                      <a:rPr lang="en-US" altLang="zh-CN" sz="2800" i="1" dirty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zh-CN" altLang="en-US" sz="2800" dirty="0">
                    <a:solidFill>
                      <a:srgbClr val="0000CC"/>
                    </a:solidFill>
                    <a:latin typeface="Times New Roman" panose="02020603050405020304" pitchFamily="18" charset="0"/>
                  </a:rPr>
                  <a:t>是</a:t>
                </a:r>
                <a14:m>
                  <m:oMath xmlns:m="http://schemas.openxmlformats.org/officeDocument/2006/math">
                    <m:r>
                      <a:rPr lang="en-US" altLang="zh-CN" sz="2800" i="1" dirty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zh-CN" altLang="en-US" sz="2800" dirty="0">
                    <a:solidFill>
                      <a:srgbClr val="0000CC"/>
                    </a:solidFill>
                    <a:latin typeface="Times New Roman" panose="02020603050405020304" pitchFamily="18" charset="0"/>
                  </a:rPr>
                  <a:t>的上界</a:t>
                </a:r>
                <a:r>
                  <a:rPr lang="zh-CN" altLang="en-US" sz="2800" dirty="0">
                    <a:latin typeface="Times New Roman" panose="02020603050405020304" pitchFamily="18" charset="0"/>
                  </a:rPr>
                  <a:t>。</a:t>
                </a:r>
              </a:p>
              <a:p>
                <a:pPr algn="just" eaLnBrk="1" hangingPunct="1">
                  <a:lnSpc>
                    <a:spcPct val="110000"/>
                  </a:lnSpc>
                </a:pPr>
                <a:r>
                  <a:rPr lang="zh-CN" alt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最小上界</a:t>
                </a:r>
                <a:r>
                  <a:rPr lang="zh-CN" altLang="en-US" sz="2800" dirty="0">
                    <a:latin typeface="Times New Roman" panose="02020603050405020304" pitchFamily="18" charset="0"/>
                  </a:rPr>
                  <a:t>：如果</a:t>
                </a:r>
                <a14:m>
                  <m:oMath xmlns:m="http://schemas.openxmlformats.org/officeDocument/2006/math">
                    <m:r>
                      <a:rPr lang="en-US" altLang="zh-CN" sz="280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zh-CN" altLang="en-US" sz="2800" dirty="0">
                    <a:latin typeface="Times New Roman" panose="02020603050405020304" pitchFamily="18" charset="0"/>
                  </a:rPr>
                  <a:t>的上界构成的偏序集有</a:t>
                </a:r>
                <a:r>
                  <a:rPr lang="zh-CN" altLang="en-US" sz="2800" dirty="0">
                    <a:solidFill>
                      <a:srgbClr val="0000CC"/>
                    </a:solidFill>
                    <a:latin typeface="Times New Roman" panose="02020603050405020304" pitchFamily="18" charset="0"/>
                  </a:rPr>
                  <a:t>最小元</a:t>
                </a:r>
                <a:r>
                  <a:rPr lang="zh-CN" altLang="en-US" sz="2800" dirty="0">
                    <a:latin typeface="Times New Roman" panose="02020603050405020304" pitchFamily="18" charset="0"/>
                  </a:rPr>
                  <a:t>，则该最小元为</a:t>
                </a:r>
                <a14:m>
                  <m:oMath xmlns:m="http://schemas.openxmlformats.org/officeDocument/2006/math">
                    <m:r>
                      <a:rPr lang="en-US" altLang="zh-CN" sz="2800" i="1" dirty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zh-CN" altLang="en-US" sz="2800" dirty="0">
                    <a:solidFill>
                      <a:srgbClr val="0000CC"/>
                    </a:solidFill>
                    <a:latin typeface="Times New Roman" panose="02020603050405020304" pitchFamily="18" charset="0"/>
                  </a:rPr>
                  <a:t>的</a:t>
                </a:r>
                <a:r>
                  <a:rPr lang="zh-CN" alt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最小上界（</a:t>
                </a:r>
                <a:r>
                  <a:rPr lang="en-US" altLang="zh-CN" sz="2800" dirty="0" err="1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lub</a:t>
                </a:r>
                <a:r>
                  <a:rPr lang="zh-CN" altLang="en-US" sz="2800" dirty="0">
                    <a:solidFill>
                      <a:srgbClr val="0000CC"/>
                    </a:solidFill>
                    <a:latin typeface="Times New Roman" panose="02020603050405020304" pitchFamily="18" charset="0"/>
                  </a:rPr>
                  <a:t>），上确界</a:t>
                </a:r>
                <a:r>
                  <a:rPr lang="zh-CN" altLang="en-US" sz="2800" dirty="0">
                    <a:latin typeface="Times New Roman" panose="02020603050405020304" pitchFamily="18" charset="0"/>
                  </a:rPr>
                  <a:t>。</a:t>
                </a:r>
              </a:p>
              <a:p>
                <a:pPr algn="just" eaLnBrk="1" hangingPunct="1">
                  <a:lnSpc>
                    <a:spcPct val="110000"/>
                  </a:lnSpc>
                </a:pPr>
                <a:r>
                  <a:rPr lang="zh-CN" altLang="en-US" sz="2800" dirty="0">
                    <a:latin typeface="Times New Roman" panose="02020603050405020304" pitchFamily="18" charset="0"/>
                  </a:rPr>
                  <a:t>类似地可以定义下界、</a:t>
                </a:r>
                <a:r>
                  <a:rPr lang="zh-CN" altLang="en-US" sz="2800" dirty="0">
                    <a:solidFill>
                      <a:srgbClr val="0000CC"/>
                    </a:solidFill>
                    <a:latin typeface="Times New Roman" panose="02020603050405020304" pitchFamily="18" charset="0"/>
                  </a:rPr>
                  <a:t>最大下界（</a:t>
                </a:r>
                <a:r>
                  <a:rPr lang="en-US" altLang="zh-CN" sz="2800" dirty="0" err="1">
                    <a:solidFill>
                      <a:srgbClr val="0000CC"/>
                    </a:solidFill>
                    <a:latin typeface="Times New Roman" panose="02020603050405020304" pitchFamily="18" charset="0"/>
                  </a:rPr>
                  <a:t>glb</a:t>
                </a:r>
                <a:r>
                  <a:rPr lang="zh-CN" altLang="en-US" sz="2800" dirty="0">
                    <a:solidFill>
                      <a:srgbClr val="0000CC"/>
                    </a:solidFill>
                    <a:latin typeface="Times New Roman" panose="02020603050405020304" pitchFamily="18" charset="0"/>
                  </a:rPr>
                  <a:t>），下确界</a:t>
                </a:r>
                <a:r>
                  <a:rPr lang="zh-CN" altLang="en-US" sz="2800" dirty="0">
                    <a:latin typeface="Times New Roman" panose="02020603050405020304" pitchFamily="18" charset="0"/>
                  </a:rPr>
                  <a:t>。</a:t>
                </a:r>
              </a:p>
              <a:p>
                <a:pPr algn="just" eaLnBrk="1" hangingPunct="1">
                  <a:lnSpc>
                    <a:spcPct val="110000"/>
                  </a:lnSpc>
                </a:pPr>
                <a:r>
                  <a:rPr lang="zh-CN" altLang="en-US" sz="2800" dirty="0">
                    <a:latin typeface="Times New Roman" panose="02020603050405020304" pitchFamily="18" charset="0"/>
                  </a:rPr>
                  <a:t>有关上</a:t>
                </a:r>
                <a:r>
                  <a:rPr lang="en-US" altLang="zh-CN" sz="2800" dirty="0">
                    <a:latin typeface="Times New Roman" panose="02020603050405020304" pitchFamily="18" charset="0"/>
                  </a:rPr>
                  <a:t>(</a:t>
                </a:r>
                <a:r>
                  <a:rPr lang="zh-CN" altLang="en-US" sz="2800" dirty="0">
                    <a:latin typeface="Times New Roman" panose="02020603050405020304" pitchFamily="18" charset="0"/>
                  </a:rPr>
                  <a:t>下</a:t>
                </a:r>
                <a:r>
                  <a:rPr lang="en-US" altLang="zh-CN" sz="2800" dirty="0">
                    <a:latin typeface="Times New Roman" panose="02020603050405020304" pitchFamily="18" charset="0"/>
                  </a:rPr>
                  <a:t>)</a:t>
                </a:r>
                <a:r>
                  <a:rPr lang="zh-CN" altLang="en-US" sz="2800" dirty="0">
                    <a:latin typeface="Times New Roman" panose="02020603050405020304" pitchFamily="18" charset="0"/>
                  </a:rPr>
                  <a:t>界的讨论</a:t>
                </a:r>
              </a:p>
              <a:p>
                <a:pPr lvl="1" algn="just" eaLnBrk="1" hangingPunct="1">
                  <a:lnSpc>
                    <a:spcPct val="110000"/>
                  </a:lnSpc>
                </a:pPr>
                <a:r>
                  <a:rPr lang="zh-CN" altLang="en-US" sz="2400" dirty="0">
                    <a:latin typeface="Times New Roman" panose="02020603050405020304" pitchFamily="18" charset="0"/>
                  </a:rPr>
                  <a:t>不一定存在；</a:t>
                </a:r>
              </a:p>
              <a:p>
                <a:pPr lvl="1" algn="just" eaLnBrk="1" hangingPunct="1">
                  <a:lnSpc>
                    <a:spcPct val="110000"/>
                  </a:lnSpc>
                </a:pPr>
                <a:r>
                  <a:rPr lang="zh-CN" altLang="en-US" sz="2400" dirty="0">
                    <a:latin typeface="Times New Roman" panose="02020603050405020304" pitchFamily="18" charset="0"/>
                  </a:rPr>
                  <a:t>最小上界若存在，则必唯一。</a:t>
                </a:r>
              </a:p>
              <a:p>
                <a:pPr eaLnBrk="1" hangingPunct="1"/>
                <a:endParaRPr lang="en-US" altLang="zh-CN" sz="2600" dirty="0"/>
              </a:p>
            </p:txBody>
          </p:sp>
        </mc:Choice>
        <mc:Fallback xmlns="">
          <p:sp>
            <p:nvSpPr>
              <p:cNvPr id="17411" name="Rectangle 3">
                <a:extLst>
                  <a:ext uri="{FF2B5EF4-FFF2-40B4-BE49-F238E27FC236}">
                    <a16:creationId xmlns:a16="http://schemas.microsoft.com/office/drawing/2014/main" id="{1489CBC4-07EC-5144-86AA-551EE897AF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719263"/>
                <a:ext cx="8362950" cy="4733925"/>
              </a:xfrm>
              <a:blipFill>
                <a:blip r:embed="rId3"/>
                <a:stretch>
                  <a:fillRect l="-583" t="-1544" r="-57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023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Oval 35" descr="蓝色砂纸">
            <a:extLst>
              <a:ext uri="{FF2B5EF4-FFF2-40B4-BE49-F238E27FC236}">
                <a16:creationId xmlns:a16="http://schemas.microsoft.com/office/drawing/2014/main" id="{EF7358D3-DD92-F84B-84E2-ADA501F630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5513" y="3789363"/>
            <a:ext cx="3962400" cy="1066800"/>
          </a:xfrm>
          <a:prstGeom prst="ellips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 b="1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721FC97F-393E-464D-AD02-500E5C3F02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188" y="549275"/>
            <a:ext cx="7327900" cy="949325"/>
          </a:xfrm>
        </p:spPr>
        <p:txBody>
          <a:bodyPr/>
          <a:lstStyle/>
          <a:p>
            <a:pPr eaLnBrk="1" hangingPunct="1"/>
            <a:r>
              <a:rPr lang="zh-CN" altLang="en-US" sz="4300"/>
              <a:t>从哈斯图看特殊元素</a:t>
            </a:r>
          </a:p>
        </p:txBody>
      </p:sp>
      <p:sp>
        <p:nvSpPr>
          <p:cNvPr id="30724" name="Oval 4">
            <a:extLst>
              <a:ext uri="{FF2B5EF4-FFF2-40B4-BE49-F238E27FC236}">
                <a16:creationId xmlns:a16="http://schemas.microsoft.com/office/drawing/2014/main" id="{21284225-07EE-D841-90F5-3DA3F83B3A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9225" y="2176463"/>
            <a:ext cx="215900" cy="2159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 b="1"/>
          </a:p>
        </p:txBody>
      </p:sp>
      <p:sp>
        <p:nvSpPr>
          <p:cNvPr id="30725" name="Oval 5">
            <a:extLst>
              <a:ext uri="{FF2B5EF4-FFF2-40B4-BE49-F238E27FC236}">
                <a16:creationId xmlns:a16="http://schemas.microsoft.com/office/drawing/2014/main" id="{933FA4F4-6383-0A48-891C-3B9A806FBA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5613" y="3165475"/>
            <a:ext cx="215900" cy="215900"/>
          </a:xfrm>
          <a:prstGeom prst="ellips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/>
          </a:p>
        </p:txBody>
      </p:sp>
      <p:sp>
        <p:nvSpPr>
          <p:cNvPr id="30726" name="Oval 6">
            <a:extLst>
              <a:ext uri="{FF2B5EF4-FFF2-40B4-BE49-F238E27FC236}">
                <a16:creationId xmlns:a16="http://schemas.microsoft.com/office/drawing/2014/main" id="{B9484333-6806-624B-B7E4-44D539868E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5700" y="3165475"/>
            <a:ext cx="215900" cy="215900"/>
          </a:xfrm>
          <a:prstGeom prst="ellips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/>
          </a:p>
        </p:txBody>
      </p:sp>
      <p:sp>
        <p:nvSpPr>
          <p:cNvPr id="30727" name="Oval 7">
            <a:extLst>
              <a:ext uri="{FF2B5EF4-FFF2-40B4-BE49-F238E27FC236}">
                <a16:creationId xmlns:a16="http://schemas.microsoft.com/office/drawing/2014/main" id="{E21D8392-4B4C-D845-AF60-B1E630B487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5700" y="4133850"/>
            <a:ext cx="215900" cy="215900"/>
          </a:xfrm>
          <a:prstGeom prst="ellips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/>
          </a:p>
        </p:txBody>
      </p:sp>
      <p:sp>
        <p:nvSpPr>
          <p:cNvPr id="30728" name="Oval 8">
            <a:extLst>
              <a:ext uri="{FF2B5EF4-FFF2-40B4-BE49-F238E27FC236}">
                <a16:creationId xmlns:a16="http://schemas.microsoft.com/office/drawing/2014/main" id="{48F55F2A-361E-5341-8BBA-6059FDBDA0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5613" y="4133850"/>
            <a:ext cx="215900" cy="215900"/>
          </a:xfrm>
          <a:prstGeom prst="ellips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/>
          </a:p>
        </p:txBody>
      </p:sp>
      <p:sp>
        <p:nvSpPr>
          <p:cNvPr id="30729" name="Oval 9">
            <a:extLst>
              <a:ext uri="{FF2B5EF4-FFF2-40B4-BE49-F238E27FC236}">
                <a16:creationId xmlns:a16="http://schemas.microsoft.com/office/drawing/2014/main" id="{4592304E-EE85-EA4A-AB84-AD3C035088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5700" y="5100638"/>
            <a:ext cx="215900" cy="215900"/>
          </a:xfrm>
          <a:prstGeom prst="ellipse">
            <a:avLst/>
          </a:prstGeom>
          <a:solidFill>
            <a:srgbClr val="0000FF"/>
          </a:solidFill>
          <a:ln w="19050">
            <a:solidFill>
              <a:srgbClr val="8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 b="1"/>
          </a:p>
        </p:txBody>
      </p:sp>
      <p:sp>
        <p:nvSpPr>
          <p:cNvPr id="30730" name="Oval 10">
            <a:extLst>
              <a:ext uri="{FF2B5EF4-FFF2-40B4-BE49-F238E27FC236}">
                <a16:creationId xmlns:a16="http://schemas.microsoft.com/office/drawing/2014/main" id="{D328EF81-6FE0-AD47-83F0-CE5531675D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5613" y="5100638"/>
            <a:ext cx="215900" cy="215900"/>
          </a:xfrm>
          <a:prstGeom prst="ellipse">
            <a:avLst/>
          </a:prstGeom>
          <a:solidFill>
            <a:srgbClr val="0000FF"/>
          </a:solidFill>
          <a:ln w="19050">
            <a:solidFill>
              <a:srgbClr val="8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 b="1"/>
          </a:p>
        </p:txBody>
      </p:sp>
      <p:sp>
        <p:nvSpPr>
          <p:cNvPr id="30731" name="Line 18">
            <a:extLst>
              <a:ext uri="{FF2B5EF4-FFF2-40B4-BE49-F238E27FC236}">
                <a16:creationId xmlns:a16="http://schemas.microsoft.com/office/drawing/2014/main" id="{B7FE2CA0-0557-D546-96B2-E1011F41E4B3}"/>
              </a:ext>
            </a:extLst>
          </p:cNvPr>
          <p:cNvSpPr>
            <a:spLocks noChangeShapeType="1"/>
          </p:cNvSpPr>
          <p:nvPr/>
        </p:nvSpPr>
        <p:spPr bwMode="auto">
          <a:xfrm>
            <a:off x="4152900" y="2379663"/>
            <a:ext cx="828675" cy="82867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32" name="Line 19">
            <a:extLst>
              <a:ext uri="{FF2B5EF4-FFF2-40B4-BE49-F238E27FC236}">
                <a16:creationId xmlns:a16="http://schemas.microsoft.com/office/drawing/2014/main" id="{5F2F9FEC-0EF0-024A-822F-D9249B266B4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152775" y="2384425"/>
            <a:ext cx="809625" cy="8143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33" name="Line 20">
            <a:extLst>
              <a:ext uri="{FF2B5EF4-FFF2-40B4-BE49-F238E27FC236}">
                <a16:creationId xmlns:a16="http://schemas.microsoft.com/office/drawing/2014/main" id="{D491C663-5A28-F844-BF86-74BAA333782F}"/>
              </a:ext>
            </a:extLst>
          </p:cNvPr>
          <p:cNvSpPr>
            <a:spLocks noChangeShapeType="1"/>
          </p:cNvSpPr>
          <p:nvPr/>
        </p:nvSpPr>
        <p:spPr bwMode="auto">
          <a:xfrm>
            <a:off x="3090863" y="3403600"/>
            <a:ext cx="0" cy="7239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34" name="Line 21">
            <a:extLst>
              <a:ext uri="{FF2B5EF4-FFF2-40B4-BE49-F238E27FC236}">
                <a16:creationId xmlns:a16="http://schemas.microsoft.com/office/drawing/2014/main" id="{EB2FF56F-E8CC-1740-9F1B-9E507DCAFC90}"/>
              </a:ext>
            </a:extLst>
          </p:cNvPr>
          <p:cNvSpPr>
            <a:spLocks noChangeShapeType="1"/>
          </p:cNvSpPr>
          <p:nvPr/>
        </p:nvSpPr>
        <p:spPr bwMode="auto">
          <a:xfrm>
            <a:off x="5072063" y="3389313"/>
            <a:ext cx="1587" cy="7381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35" name="Line 22">
            <a:extLst>
              <a:ext uri="{FF2B5EF4-FFF2-40B4-BE49-F238E27FC236}">
                <a16:creationId xmlns:a16="http://schemas.microsoft.com/office/drawing/2014/main" id="{E3CE1715-0ED3-3C4A-8164-1FD3510C40F9}"/>
              </a:ext>
            </a:extLst>
          </p:cNvPr>
          <p:cNvSpPr>
            <a:spLocks noChangeShapeType="1"/>
          </p:cNvSpPr>
          <p:nvPr/>
        </p:nvSpPr>
        <p:spPr bwMode="auto">
          <a:xfrm>
            <a:off x="3105150" y="4389438"/>
            <a:ext cx="1588" cy="71913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36" name="Line 23">
            <a:extLst>
              <a:ext uri="{FF2B5EF4-FFF2-40B4-BE49-F238E27FC236}">
                <a16:creationId xmlns:a16="http://schemas.microsoft.com/office/drawing/2014/main" id="{5CEB7AF3-F1AB-4F45-88FD-4ED4FDD2BB40}"/>
              </a:ext>
            </a:extLst>
          </p:cNvPr>
          <p:cNvSpPr>
            <a:spLocks noChangeShapeType="1"/>
          </p:cNvSpPr>
          <p:nvPr/>
        </p:nvSpPr>
        <p:spPr bwMode="auto">
          <a:xfrm>
            <a:off x="5086350" y="4365625"/>
            <a:ext cx="1588" cy="71437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37" name="Line 26">
            <a:extLst>
              <a:ext uri="{FF2B5EF4-FFF2-40B4-BE49-F238E27FC236}">
                <a16:creationId xmlns:a16="http://schemas.microsoft.com/office/drawing/2014/main" id="{5AA366E0-C8CE-B948-99EC-E2BF20BF836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19450" y="4332288"/>
            <a:ext cx="1762125" cy="842962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38" name="Line 27">
            <a:extLst>
              <a:ext uri="{FF2B5EF4-FFF2-40B4-BE49-F238E27FC236}">
                <a16:creationId xmlns:a16="http://schemas.microsoft.com/office/drawing/2014/main" id="{669950F3-D323-874D-98C1-5BC4020131D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19450" y="3355975"/>
            <a:ext cx="1733550" cy="8477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39" name="Line 30">
            <a:extLst>
              <a:ext uri="{FF2B5EF4-FFF2-40B4-BE49-F238E27FC236}">
                <a16:creationId xmlns:a16="http://schemas.microsoft.com/office/drawing/2014/main" id="{6F20B36A-E6E9-F546-8D2B-FECF92C68E0A}"/>
              </a:ext>
            </a:extLst>
          </p:cNvPr>
          <p:cNvSpPr>
            <a:spLocks noChangeShapeType="1"/>
          </p:cNvSpPr>
          <p:nvPr/>
        </p:nvSpPr>
        <p:spPr bwMode="auto">
          <a:xfrm>
            <a:off x="3181350" y="4318000"/>
            <a:ext cx="1814513" cy="85725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40" name="Text Box 31">
            <a:extLst>
              <a:ext uri="{FF2B5EF4-FFF2-40B4-BE49-F238E27FC236}">
                <a16:creationId xmlns:a16="http://schemas.microsoft.com/office/drawing/2014/main" id="{38691001-C5DB-3547-8E7A-672E1FD5BA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9113" y="1808163"/>
            <a:ext cx="2438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zh-CN" altLang="en-US" sz="2000" b="1">
                <a:latin typeface="Times New Roman" panose="02020603050405020304" pitchFamily="18" charset="0"/>
              </a:rPr>
              <a:t>最大</a:t>
            </a:r>
            <a:r>
              <a:rPr kumimoji="1" lang="en-US" altLang="zh-CN" sz="2000" b="1">
                <a:latin typeface="Times New Roman" panose="02020603050405020304" pitchFamily="18" charset="0"/>
              </a:rPr>
              <a:t>/</a:t>
            </a:r>
            <a:r>
              <a:rPr kumimoji="1" lang="zh-CN" altLang="en-US" sz="2000" b="1">
                <a:latin typeface="Times New Roman" panose="02020603050405020304" pitchFamily="18" charset="0"/>
              </a:rPr>
              <a:t>极大</a:t>
            </a:r>
          </a:p>
        </p:txBody>
      </p:sp>
      <p:sp>
        <p:nvSpPr>
          <p:cNvPr id="30741" name="Text Box 33">
            <a:extLst>
              <a:ext uri="{FF2B5EF4-FFF2-40B4-BE49-F238E27FC236}">
                <a16:creationId xmlns:a16="http://schemas.microsoft.com/office/drawing/2014/main" id="{3973C271-4BBB-8346-9917-9960690301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7913" y="5389563"/>
            <a:ext cx="762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zh-CN" altLang="en-US" sz="2000" b="1">
                <a:latin typeface="Times New Roman" panose="02020603050405020304" pitchFamily="18" charset="0"/>
              </a:rPr>
              <a:t>极小</a:t>
            </a:r>
          </a:p>
        </p:txBody>
      </p:sp>
      <p:sp>
        <p:nvSpPr>
          <p:cNvPr id="30742" name="Text Box 34">
            <a:extLst>
              <a:ext uri="{FF2B5EF4-FFF2-40B4-BE49-F238E27FC236}">
                <a16:creationId xmlns:a16="http://schemas.microsoft.com/office/drawing/2014/main" id="{51A628A9-3F0F-F34D-AB44-677F6B1B12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4913" y="5389563"/>
            <a:ext cx="762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zh-CN" altLang="en-US" sz="2000" b="1">
                <a:latin typeface="Times New Roman" panose="02020603050405020304" pitchFamily="18" charset="0"/>
              </a:rPr>
              <a:t>极小</a:t>
            </a:r>
          </a:p>
        </p:txBody>
      </p:sp>
      <p:sp>
        <p:nvSpPr>
          <p:cNvPr id="30743" name="Oval 36">
            <a:extLst>
              <a:ext uri="{FF2B5EF4-FFF2-40B4-BE49-F238E27FC236}">
                <a16:creationId xmlns:a16="http://schemas.microsoft.com/office/drawing/2014/main" id="{F2A6217F-C453-474F-BE5B-EECB6CBC29D8}"/>
              </a:ext>
            </a:extLst>
          </p:cNvPr>
          <p:cNvSpPr>
            <a:spLocks noChangeArrowheads="1"/>
          </p:cNvSpPr>
          <p:nvPr/>
        </p:nvSpPr>
        <p:spPr bwMode="auto">
          <a:xfrm rot="2236984">
            <a:off x="3338513" y="2341563"/>
            <a:ext cx="2362200" cy="914400"/>
          </a:xfrm>
          <a:prstGeom prst="ellipse">
            <a:avLst/>
          </a:prstGeom>
          <a:noFill/>
          <a:ln w="57150" cmpd="thickThin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 b="1"/>
          </a:p>
        </p:txBody>
      </p:sp>
      <p:sp>
        <p:nvSpPr>
          <p:cNvPr id="30744" name="Text Box 37">
            <a:extLst>
              <a:ext uri="{FF2B5EF4-FFF2-40B4-BE49-F238E27FC236}">
                <a16:creationId xmlns:a16="http://schemas.microsoft.com/office/drawing/2014/main" id="{5F69105F-5851-6942-A725-A91EB7AD11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8313" y="4398963"/>
            <a:ext cx="1752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zh-CN" altLang="en-US" sz="2000" b="1">
                <a:latin typeface="Times New Roman" panose="02020603050405020304" pitchFamily="18" charset="0"/>
              </a:rPr>
              <a:t>子集</a:t>
            </a:r>
            <a:r>
              <a:rPr kumimoji="1" lang="en-US" altLang="zh-CN" sz="2000" b="1">
                <a:latin typeface="Times New Roman" panose="02020603050405020304" pitchFamily="18" charset="0"/>
              </a:rPr>
              <a:t>B</a:t>
            </a:r>
            <a:endParaRPr kumimoji="1" lang="en-US" altLang="zh-CN" sz="2000" b="1" i="1">
              <a:latin typeface="Times New Roman" panose="02020603050405020304" pitchFamily="18" charset="0"/>
            </a:endParaRPr>
          </a:p>
        </p:txBody>
      </p:sp>
      <p:sp>
        <p:nvSpPr>
          <p:cNvPr id="30745" name="Text Box 38">
            <a:extLst>
              <a:ext uri="{FF2B5EF4-FFF2-40B4-BE49-F238E27FC236}">
                <a16:creationId xmlns:a16="http://schemas.microsoft.com/office/drawing/2014/main" id="{C0920582-40B4-9040-A178-2C655A59C2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8263" y="2492375"/>
            <a:ext cx="2209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CN" sz="2000" b="1">
                <a:latin typeface="Times New Roman" panose="02020603050405020304" pitchFamily="18" charset="0"/>
              </a:rPr>
              <a:t>B</a:t>
            </a:r>
            <a:r>
              <a:rPr kumimoji="1" lang="zh-CN" altLang="en-US" sz="2000" b="1">
                <a:latin typeface="Times New Roman" panose="02020603050405020304" pitchFamily="18" charset="0"/>
              </a:rPr>
              <a:t>的上界的集合</a:t>
            </a:r>
            <a:endParaRPr kumimoji="1" lang="zh-CN" altLang="en-US" sz="2000" b="1" i="1">
              <a:latin typeface="Times New Roman" panose="02020603050405020304" pitchFamily="18" charset="0"/>
            </a:endParaRPr>
          </a:p>
        </p:txBody>
      </p:sp>
      <p:sp>
        <p:nvSpPr>
          <p:cNvPr id="30746" name="Text Box 39">
            <a:extLst>
              <a:ext uri="{FF2B5EF4-FFF2-40B4-BE49-F238E27FC236}">
                <a16:creationId xmlns:a16="http://schemas.microsoft.com/office/drawing/2014/main" id="{ECC1A058-29C4-9E45-A0B4-4B64F2C1B6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9313" y="3408363"/>
            <a:ext cx="1219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zh-CN" altLang="en-US" sz="2000" b="1">
                <a:solidFill>
                  <a:srgbClr val="008000"/>
                </a:solidFill>
                <a:latin typeface="Times New Roman" panose="02020603050405020304" pitchFamily="18" charset="0"/>
                <a:ea typeface="华文行楷" panose="02010800040101010101" pitchFamily="2" charset="-122"/>
              </a:rPr>
              <a:t>最小上界</a:t>
            </a:r>
          </a:p>
        </p:txBody>
      </p:sp>
      <p:sp>
        <p:nvSpPr>
          <p:cNvPr id="30747" name="Line 40">
            <a:extLst>
              <a:ext uri="{FF2B5EF4-FFF2-40B4-BE49-F238E27FC236}">
                <a16:creationId xmlns:a16="http://schemas.microsoft.com/office/drawing/2014/main" id="{14462189-B411-2B46-A719-DE7A4953531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210175" y="3317875"/>
            <a:ext cx="795338" cy="242888"/>
          </a:xfrm>
          <a:prstGeom prst="line">
            <a:avLst/>
          </a:prstGeom>
          <a:noFill/>
          <a:ln w="22225">
            <a:solidFill>
              <a:srgbClr val="C0C0C0"/>
            </a:solidFill>
            <a:prstDash val="lg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79281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7C09F6F5-B2EE-EE4A-A1B9-A3B0BEE44B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/>
              <a:t>良序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011" name="Rectangle 3">
                <a:extLst>
                  <a:ext uri="{FF2B5EF4-FFF2-40B4-BE49-F238E27FC236}">
                    <a16:creationId xmlns:a16="http://schemas.microsoft.com/office/drawing/2014/main" id="{98180D78-A65A-F14F-A085-2CF0AE72A4AD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68313" y="1557338"/>
                <a:ext cx="8136135" cy="4824412"/>
              </a:xfrm>
            </p:spPr>
            <p:txBody>
              <a:bodyPr/>
              <a:lstStyle/>
              <a:p>
                <a:pPr algn="just" eaLnBrk="1" hangingPunct="1">
                  <a:lnSpc>
                    <a:spcPct val="110000"/>
                  </a:lnSpc>
                  <a:spcBef>
                    <a:spcPct val="40000"/>
                  </a:spcBef>
                </a:pP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定义：给定集合</a:t>
                </a:r>
                <a14:m>
                  <m:oMath xmlns:m="http://schemas.openxmlformats.org/officeDocument/2006/math">
                    <m:r>
                      <a:rPr lang="en-US" altLang="zh-CN" sz="24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上的偏序</a:t>
                </a:r>
                <a14:m>
                  <m:oMath xmlns:m="http://schemas.openxmlformats.org/officeDocument/2006/math">
                    <m:r>
                      <a:rPr lang="zh-CN" altLang="en-US" sz="24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≼</m:t>
                    </m:r>
                  </m:oMath>
                </a14:m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，若</a:t>
                </a:r>
                <a14:m>
                  <m:oMath xmlns:m="http://schemas.openxmlformats.org/officeDocument/2006/math">
                    <m:r>
                      <a:rPr lang="en-US" altLang="zh-CN" sz="24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</a:t>
                </a:r>
                <a:r>
                  <a:rPr lang="zh-CN" alt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任一非空子集均存在最小元素</a:t>
                </a: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，则该偏序为良序。</a:t>
                </a:r>
              </a:p>
              <a:p>
                <a:pPr algn="just" eaLnBrk="1" hangingPunct="1">
                  <a:lnSpc>
                    <a:spcPct val="110000"/>
                  </a:lnSpc>
                  <a:spcBef>
                    <a:spcPct val="40000"/>
                  </a:spcBef>
                </a:pP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良序必为全序</a:t>
                </a:r>
              </a:p>
              <a:p>
                <a:pPr lvl="1" algn="just" eaLnBrk="1" hangingPunct="1">
                  <a:lnSpc>
                    <a:spcPct val="110000"/>
                  </a:lnSpc>
                  <a:spcBef>
                    <a:spcPct val="40000"/>
                  </a:spcBef>
                </a:pPr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对任意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altLang="zh-CN" sz="2000" i="1" dirty="0" err="1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itchFamily="2" charset="2"/>
                      </a:rPr>
                      <m:t></m:t>
                    </m:r>
                    <m:r>
                      <a:rPr lang="en-US" altLang="zh-CN" sz="2000" i="1" dirty="0" err="1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itchFamily="2" charset="2"/>
                      </a:rPr>
                      <m:t>𝐴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itchFamily="2" charset="2"/>
                      </a:rPr>
                      <m:t>, 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itchFamily="2" charset="2"/>
                      </a:rPr>
                      <m:t> 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itchFamily="2" charset="2"/>
                      </a:rPr>
                      <m:t>{</m:t>
                    </m:r>
                    <m:r>
                      <a:rPr lang="en-US" altLang="zh-CN" sz="2000" i="1" dirty="0" err="1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itchFamily="2" charset="2"/>
                      </a:rPr>
                      <m:t>𝑎</m:t>
                    </m:r>
                    <m:r>
                      <a:rPr lang="en-US" altLang="zh-CN" sz="2000" i="1" dirty="0" err="1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itchFamily="2" charset="2"/>
                      </a:rPr>
                      <m:t>,</m:t>
                    </m:r>
                    <m:r>
                      <a:rPr lang="en-US" altLang="zh-CN" sz="2000" i="1" dirty="0" err="1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itchFamily="2" charset="2"/>
                      </a:rPr>
                      <m:t>𝑏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itchFamily="2" charset="2"/>
                      </a:rPr>
                      <m:t>}</m:t>
                    </m:r>
                  </m:oMath>
                </a14:m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itchFamily="2" charset="2"/>
                  </a:rPr>
                  <a:t>必有最小元，则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itchFamily="2" charset="2"/>
                      </a:rPr>
                      <m:t>𝑎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itchFamily="2" charset="2"/>
                      </a:rPr>
                      <m:t>,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itchFamily="2" charset="2"/>
                      </a:rPr>
                      <m:t>𝑏</m:t>
                    </m:r>
                  </m:oMath>
                </a14:m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itchFamily="2" charset="2"/>
                  </a:rPr>
                  <a:t>一定可比</a:t>
                </a:r>
                <a:endParaRPr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 eaLnBrk="1" hangingPunct="1">
                  <a:lnSpc>
                    <a:spcPct val="110000"/>
                  </a:lnSpc>
                  <a:spcBef>
                    <a:spcPct val="40000"/>
                  </a:spcBef>
                </a:pP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实际上，“</a:t>
                </a:r>
                <a:r>
                  <a:rPr lang="zh-CN" alt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反对称性 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zh-CN" alt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任一非空子集存在最小元</a:t>
                </a: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”就能够保证全序性质（偏序性质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任何两个元素均可比）。</a:t>
                </a:r>
              </a:p>
              <a:p>
                <a:pPr lvl="1" algn="just" eaLnBrk="1" hangingPunct="1">
                  <a:lnSpc>
                    <a:spcPct val="110000"/>
                  </a:lnSpc>
                  <a:spcBef>
                    <a:spcPct val="40000"/>
                  </a:spcBef>
                </a:pPr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自反性：对任意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zh-CN" sz="2000" i="1" dirty="0" err="1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itchFamily="2" charset="2"/>
                      </a:rPr>
                      <m:t></m:t>
                    </m:r>
                    <m:r>
                      <a:rPr lang="en-US" altLang="zh-CN" sz="2000" i="1" dirty="0" err="1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itchFamily="2" charset="2"/>
                      </a:rPr>
                      <m:t>𝐴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itchFamily="2" charset="2"/>
                      </a:rPr>
                      <m:t>, {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itchFamily="2" charset="2"/>
                      </a:rPr>
                      <m:t>𝑎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itchFamily="2" charset="2"/>
                      </a:rPr>
                      <m:t>}</m:t>
                    </m:r>
                  </m:oMath>
                </a14:m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itchFamily="2" charset="2"/>
                  </a:rPr>
                  <a:t>也必有最小元，即</a:t>
                </a:r>
                <a:r>
                  <a:rPr lang="en-US" altLang="zh-CN" sz="2000" i="1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itchFamily="2" charset="2"/>
                  </a:rPr>
                  <a:t>a</a:t>
                </a:r>
                <a:r>
                  <a:rPr lang="en-US" altLang="zh-CN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≼</a:t>
                </a:r>
                <a:r>
                  <a:rPr lang="en-US" altLang="zh-CN" sz="20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endParaRPr lang="en-US" altLang="zh-CN" sz="20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 algn="just" eaLnBrk="1" hangingPunct="1">
                  <a:lnSpc>
                    <a:spcPct val="110000"/>
                  </a:lnSpc>
                  <a:spcBef>
                    <a:spcPct val="40000"/>
                  </a:spcBef>
                </a:pPr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传递性：假设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itchFamily="2" charset="2"/>
                      </a:rPr>
                      <m:t>𝑎</m:t>
                    </m:r>
                    <m:r>
                      <a:rPr lang="en-US" altLang="zh-CN" sz="2000" i="1" dirty="0" err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≼</m:t>
                    </m:r>
                    <m:r>
                      <a:rPr lang="en-US" altLang="zh-CN" sz="2000" i="1" dirty="0" err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altLang="zh-CN" sz="2000" i="1" dirty="0" err="1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itchFamily="2" charset="2"/>
                      </a:rPr>
                      <m:t>𝑏</m:t>
                    </m:r>
                    <m:r>
                      <a:rPr lang="en-US" altLang="zh-CN" sz="2000" i="1" dirty="0" err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≼</m:t>
                    </m:r>
                    <m:r>
                      <a:rPr lang="en-US" altLang="zh-CN" sz="2000" i="1" dirty="0" err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{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}</m:t>
                    </m:r>
                  </m:oMath>
                </a14:m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的最小元素只能是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因此  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itchFamily="2" charset="2"/>
                      </a:rPr>
                      <m:t>𝑎</m:t>
                    </m:r>
                    <m:r>
                      <a:rPr lang="en-US" altLang="zh-CN" sz="2000" i="1" dirty="0" err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≼</m:t>
                    </m:r>
                    <m:r>
                      <a:rPr lang="en-US" altLang="zh-CN" sz="2000" i="1" dirty="0" err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endParaRPr lang="en-US" altLang="zh-CN" sz="20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 algn="just" eaLnBrk="1" hangingPunct="1">
                  <a:lnSpc>
                    <a:spcPct val="110000"/>
                  </a:lnSpc>
                  <a:spcBef>
                    <a:spcPct val="40000"/>
                  </a:spcBef>
                </a:pPr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任何两个元素可比，上面已证明。</a:t>
                </a:r>
              </a:p>
            </p:txBody>
          </p:sp>
        </mc:Choice>
        <mc:Fallback xmlns="">
          <p:sp>
            <p:nvSpPr>
              <p:cNvPr id="43011" name="Rectangle 3">
                <a:extLst>
                  <a:ext uri="{FF2B5EF4-FFF2-40B4-BE49-F238E27FC236}">
                    <a16:creationId xmlns:a16="http://schemas.microsoft.com/office/drawing/2014/main" id="{98180D78-A65A-F14F-A085-2CF0AE72A4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68313" y="1557338"/>
                <a:ext cx="8136135" cy="4824412"/>
              </a:xfrm>
              <a:blipFill>
                <a:blip r:embed="rId3"/>
                <a:stretch>
                  <a:fillRect l="-375" t="-1263" r="-11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96521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E3DAA367-C478-7648-A312-776099E476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/>
              <a:t>关于次序关系的进一步讨论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275" name="Rectangle 3">
                <a:extLst>
                  <a:ext uri="{FF2B5EF4-FFF2-40B4-BE49-F238E27FC236}">
                    <a16:creationId xmlns:a16="http://schemas.microsoft.com/office/drawing/2014/main" id="{10CE284E-65CE-1249-A9C0-C13E9A21F315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11188" y="1844675"/>
                <a:ext cx="8281987" cy="4464050"/>
              </a:xfrm>
            </p:spPr>
            <p:txBody>
              <a:bodyPr/>
              <a:lstStyle/>
              <a:p>
                <a:pPr algn="just" eaLnBrk="1" hangingPunct="1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zh-CN" alt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</a:rPr>
                  <a:t>注意：良序结构上可以实施数学归纳法</a:t>
                </a:r>
                <a:endParaRPr lang="en-US" altLang="zh-CN" sz="2400" dirty="0">
                  <a:solidFill>
                    <a:srgbClr val="0000CC"/>
                  </a:solidFill>
                  <a:latin typeface="Times New Roman" panose="02020603050405020304" pitchFamily="18" charset="0"/>
                </a:endParaRPr>
              </a:p>
              <a:p>
                <a:pPr algn="just" eaLnBrk="1" hangingPunct="1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zh-CN" altLang="en-US" sz="2400" dirty="0">
                    <a:latin typeface="Times New Roman" panose="02020603050405020304" pitchFamily="18" charset="0"/>
                  </a:rPr>
                  <a:t>全序是否一定是良序？</a:t>
                </a:r>
              </a:p>
              <a:p>
                <a:pPr algn="just" eaLnBrk="1" hangingPunct="1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zh-CN" altLang="en-US" sz="2400" dirty="0">
                    <a:latin typeface="Times New Roman" panose="02020603050405020304" pitchFamily="18" charset="0"/>
                  </a:rPr>
                  <a:t>当</a:t>
                </a:r>
                <a:r>
                  <a:rPr lang="en-US" altLang="zh-CN" sz="2400" i="1" dirty="0">
                    <a:latin typeface="Times New Roman" panose="02020603050405020304" pitchFamily="18" charset="0"/>
                  </a:rPr>
                  <a:t>A</a:t>
                </a:r>
                <a:r>
                  <a:rPr lang="zh-CN" altLang="en-US" sz="2400" dirty="0">
                    <a:latin typeface="Times New Roman" panose="02020603050405020304" pitchFamily="18" charset="0"/>
                  </a:rPr>
                  <a:t>是无穷集合时，</a:t>
                </a:r>
                <a:r>
                  <a:rPr lang="zh-CN" alt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全序不一定是良序</a:t>
                </a:r>
              </a:p>
              <a:p>
                <a:pPr lvl="1" algn="just" eaLnBrk="1" hangingPunct="1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zh-CN" altLang="en-US" sz="2000" dirty="0">
                    <a:latin typeface="Times New Roman" panose="02020603050405020304" pitchFamily="18" charset="0"/>
                  </a:rPr>
                  <a:t>例如：</a:t>
                </a:r>
                <a:r>
                  <a:rPr lang="en-US" altLang="zh-CN" sz="2000" dirty="0"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zh-CN" altLang="en-US" sz="2000" i="1" dirty="0">
                        <a:latin typeface="Cambria Math" panose="02040503050406030204" pitchFamily="18" charset="0"/>
                        <a:sym typeface="Symbol" pitchFamily="2" charset="2"/>
                      </a:rPr>
                      <m:t> )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</a:rPr>
                  <a:t>, </a:t>
                </a:r>
                <a:r>
                  <a:rPr lang="zh-CN" altLang="en-US" sz="2000" dirty="0">
                    <a:latin typeface="Times New Roman" panose="02020603050405020304" pitchFamily="18" charset="0"/>
                  </a:rPr>
                  <a:t>任何开区间上没有最小元素</a:t>
                </a:r>
              </a:p>
              <a:p>
                <a:pPr algn="just" eaLnBrk="1" hangingPunct="1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zh-CN" altLang="en-US" sz="2400" dirty="0">
                    <a:latin typeface="Times New Roman" panose="02020603050405020304" pitchFamily="18" charset="0"/>
                  </a:rPr>
                  <a:t>良序 </a:t>
                </a:r>
                <a:r>
                  <a:rPr kumimoji="1" lang="en-US" altLang="zh-CN" sz="2400" dirty="0">
                    <a:latin typeface="Times New Roman" panose="02020603050405020304" pitchFamily="18" charset="0"/>
                    <a:sym typeface="Symbol" pitchFamily="2" charset="2"/>
                  </a:rPr>
                  <a:t></a:t>
                </a:r>
                <a:r>
                  <a:rPr lang="zh-CN" altLang="en-US" sz="2400" dirty="0">
                    <a:latin typeface="Times New Roman" panose="02020603050405020304" pitchFamily="18" charset="0"/>
                  </a:rPr>
                  <a:t>全序 </a:t>
                </a:r>
                <a:r>
                  <a:rPr kumimoji="1" lang="en-US" altLang="zh-CN" sz="2400" dirty="0">
                    <a:latin typeface="Times New Roman" panose="02020603050405020304" pitchFamily="18" charset="0"/>
                    <a:sym typeface="Symbol" pitchFamily="2" charset="2"/>
                  </a:rPr>
                  <a:t></a:t>
                </a:r>
                <a:r>
                  <a:rPr lang="zh-CN" altLang="en-US" sz="2400" dirty="0">
                    <a:latin typeface="Times New Roman" panose="02020603050405020304" pitchFamily="18" charset="0"/>
                  </a:rPr>
                  <a:t>偏序</a:t>
                </a:r>
                <a:endParaRPr lang="en-US" altLang="zh-CN" sz="2400" dirty="0">
                  <a:latin typeface="Times New Roman" panose="02020603050405020304" pitchFamily="18" charset="0"/>
                </a:endParaRPr>
              </a:p>
              <a:p>
                <a:pPr algn="just" eaLnBrk="1" hangingPunct="1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zh-CN" altLang="en-US" sz="2400" dirty="0">
                    <a:latin typeface="Times New Roman" panose="02020603050405020304" pitchFamily="18" charset="0"/>
                  </a:rPr>
                  <a:t>偏序</a:t>
                </a:r>
                <a:r>
                  <a:rPr lang="en-US" altLang="zh-CN" sz="2400" dirty="0">
                    <a:latin typeface="Times New Roman" panose="02020603050405020304" pitchFamily="18" charset="0"/>
                  </a:rPr>
                  <a:t>/</a:t>
                </a:r>
                <a:r>
                  <a:rPr lang="zh-CN" altLang="en-US" sz="2400" dirty="0">
                    <a:latin typeface="Times New Roman" panose="02020603050405020304" pitchFamily="18" charset="0"/>
                  </a:rPr>
                  <a:t>全序</a:t>
                </a:r>
                <a:r>
                  <a:rPr lang="en-US" altLang="zh-CN" sz="2400" dirty="0">
                    <a:latin typeface="Times New Roman" panose="02020603050405020304" pitchFamily="18" charset="0"/>
                  </a:rPr>
                  <a:t>/</a:t>
                </a:r>
                <a:r>
                  <a:rPr lang="zh-CN" altLang="en-US" sz="2400" dirty="0">
                    <a:latin typeface="Times New Roman" panose="02020603050405020304" pitchFamily="18" charset="0"/>
                  </a:rPr>
                  <a:t>良序的逆关系是否仍为偏序</a:t>
                </a:r>
                <a:r>
                  <a:rPr lang="en-US" altLang="zh-CN" sz="2400" dirty="0">
                    <a:latin typeface="Times New Roman" panose="02020603050405020304" pitchFamily="18" charset="0"/>
                  </a:rPr>
                  <a:t>/</a:t>
                </a:r>
                <a:r>
                  <a:rPr lang="zh-CN" altLang="en-US" sz="2400" dirty="0">
                    <a:latin typeface="Times New Roman" panose="02020603050405020304" pitchFamily="18" charset="0"/>
                  </a:rPr>
                  <a:t>全序</a:t>
                </a:r>
                <a:r>
                  <a:rPr lang="en-US" altLang="zh-CN" sz="2400" dirty="0">
                    <a:latin typeface="Times New Roman" panose="02020603050405020304" pitchFamily="18" charset="0"/>
                  </a:rPr>
                  <a:t>/</a:t>
                </a:r>
                <a:r>
                  <a:rPr lang="zh-CN" altLang="en-US" sz="2400" dirty="0">
                    <a:latin typeface="Times New Roman" panose="02020603050405020304" pitchFamily="18" charset="0"/>
                  </a:rPr>
                  <a:t>良序？</a:t>
                </a:r>
              </a:p>
              <a:p>
                <a:pPr lvl="1" algn="just" eaLnBrk="1" hangingPunct="1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zh-CN" altLang="en-US" sz="2000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良序的逆关系不一定是良序</a:t>
                </a:r>
              </a:p>
              <a:p>
                <a:pPr lvl="2" algn="just" eaLnBrk="1" hangingPunct="1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zh-CN" altLang="en-US" sz="2000" dirty="0">
                    <a:latin typeface="Times New Roman" panose="02020603050405020304" pitchFamily="18" charset="0"/>
                  </a:rPr>
                  <a:t>例如</a:t>
                </a:r>
                <a:r>
                  <a:rPr lang="en-US" altLang="zh-CN" sz="2000" dirty="0">
                    <a:latin typeface="Times New Roman" panose="02020603050405020304" pitchFamily="18" charset="0"/>
                  </a:rPr>
                  <a:t>(N</a:t>
                </a:r>
                <a:r>
                  <a:rPr lang="zh-CN" altLang="en-US" sz="2000" dirty="0">
                    <a:latin typeface="Times New Roman" panose="02020603050405020304" pitchFamily="18" charset="0"/>
                  </a:rPr>
                  <a:t>，</a:t>
                </a:r>
                <a:r>
                  <a:rPr lang="zh-CN" altLang="en-US" sz="2000" dirty="0">
                    <a:latin typeface="Times New Roman" panose="02020603050405020304" pitchFamily="18" charset="0"/>
                    <a:sym typeface="Symbol" pitchFamily="2" charset="2"/>
                  </a:rPr>
                  <a:t> </a:t>
                </a:r>
                <a:r>
                  <a:rPr lang="en-US" altLang="zh-CN" sz="2000" dirty="0">
                    <a:latin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54275" name="Rectangle 3">
                <a:extLst>
                  <a:ext uri="{FF2B5EF4-FFF2-40B4-BE49-F238E27FC236}">
                    <a16:creationId xmlns:a16="http://schemas.microsoft.com/office/drawing/2014/main" id="{10CE284E-65CE-1249-A9C0-C13E9A21F3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11188" y="1844675"/>
                <a:ext cx="8281987" cy="4464050"/>
              </a:xfrm>
              <a:blipFill>
                <a:blip r:embed="rId3"/>
                <a:stretch>
                  <a:fillRect l="-460" t="-14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/>
              <p:cNvSpPr txBox="1"/>
              <p:nvPr/>
            </p:nvSpPr>
            <p:spPr>
              <a:xfrm>
                <a:off x="0" y="5770116"/>
                <a:ext cx="9144001" cy="1077218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just"/>
                <a:r>
                  <a:rPr lang="zh-CN" altLang="en-US" sz="1600" dirty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注：</a:t>
                </a:r>
                <a14:m>
                  <m:oMath xmlns:m="http://schemas.openxmlformats.org/officeDocument/2006/math">
                    <m:r>
                      <a:rPr lang="en-US" altLang="zh-CN" sz="160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zh-CN" altLang="en-US" sz="1600" dirty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上的一个二元关系</a:t>
                </a:r>
                <a14:m>
                  <m:oMath xmlns:m="http://schemas.openxmlformats.org/officeDocument/2006/math">
                    <m:r>
                      <a:rPr lang="en-US" altLang="zh-CN" sz="1600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zh-CN" altLang="en-US" sz="1600" dirty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被称为是</a:t>
                </a:r>
                <a:r>
                  <a:rPr lang="zh-CN" altLang="en-US" sz="1600" b="1" dirty="0">
                    <a:solidFill>
                      <a:srgbClr val="0315BD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良基</a:t>
                </a:r>
                <a:r>
                  <a:rPr lang="zh-CN" altLang="en-US" sz="1600" dirty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的，当且仅当所有</a:t>
                </a:r>
                <a14:m>
                  <m:oMath xmlns:m="http://schemas.openxmlformats.org/officeDocument/2006/math">
                    <m:r>
                      <a:rPr lang="en-US" altLang="zh-CN" sz="16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𝑋</m:t>
                    </m:r>
                  </m:oMath>
                </a14:m>
                <a:r>
                  <a:rPr lang="zh-CN" altLang="en-US" sz="1600" dirty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的非空子集都有一个</a:t>
                </a:r>
                <a14:m>
                  <m:oMath xmlns:m="http://schemas.openxmlformats.org/officeDocument/2006/math">
                    <m:r>
                      <a:rPr lang="en-US" altLang="zh-CN" sz="1600" b="1" i="1" dirty="0" smtClean="0">
                        <a:solidFill>
                          <a:srgbClr val="0315BD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𝑹</m:t>
                    </m:r>
                  </m:oMath>
                </a14:m>
                <a:r>
                  <a:rPr lang="en-US" altLang="zh-CN" sz="1600" b="1" dirty="0">
                    <a:solidFill>
                      <a:srgbClr val="0315BD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-</a:t>
                </a:r>
                <a:r>
                  <a:rPr lang="zh-CN" altLang="en-US" sz="1600" b="1" dirty="0">
                    <a:solidFill>
                      <a:srgbClr val="0315BD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极小元</a:t>
                </a:r>
                <a:r>
                  <a:rPr lang="en-US" altLang="zh-CN" sz="1600" dirty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-</a:t>
                </a:r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就是说，</a:t>
                </a:r>
                <a:r>
                  <a:rPr lang="zh-CN" altLang="en-US" sz="1600" dirty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对</a:t>
                </a:r>
                <a14:m>
                  <m:oMath xmlns:m="http://schemas.openxmlformats.org/officeDocument/2006/math">
                    <m:r>
                      <a:rPr lang="en-US" altLang="zh-CN" sz="1600" i="1" dirty="0" smtClean="0">
                        <a:latin typeface="Cambria Math" panose="020405030504060302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m:t>𝑋</m:t>
                    </m:r>
                  </m:oMath>
                </a14:m>
                <a:r>
                  <a:rPr lang="zh-CN" altLang="en-US" sz="1600" dirty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的每一个非空子集</a:t>
                </a:r>
                <a14:m>
                  <m:oMath xmlns:m="http://schemas.openxmlformats.org/officeDocument/2006/math">
                    <m:r>
                      <a:rPr lang="en-US" altLang="zh-CN" sz="1600" i="1" dirty="0" smtClean="0">
                        <a:latin typeface="Cambria Math" panose="020405030504060302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m:t>𝑆</m:t>
                    </m:r>
                  </m:oMath>
                </a14:m>
                <a:r>
                  <a:rPr lang="zh-CN" altLang="en-US" sz="1600" dirty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，存在一个</a:t>
                </a:r>
                <a14:m>
                  <m:oMath xmlns:m="http://schemas.openxmlformats.org/officeDocument/2006/math">
                    <m:r>
                      <a:rPr lang="en-US" altLang="zh-CN" sz="1600" i="1" dirty="0">
                        <a:latin typeface="Cambria Math" panose="020405030504060302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m:t>𝑆</m:t>
                    </m:r>
                  </m:oMath>
                </a14:m>
                <a:r>
                  <a:rPr lang="zh-CN" altLang="en-US" sz="1600" dirty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中的元素</a:t>
                </a:r>
                <a14:m>
                  <m:oMath xmlns:m="http://schemas.openxmlformats.org/officeDocument/2006/math">
                    <m:r>
                      <a:rPr lang="en-US" altLang="zh-CN" sz="1600" b="0" i="1" dirty="0" smtClean="0">
                        <a:latin typeface="Cambria Math" panose="020405030504060302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zh-CN" altLang="en-US" sz="1600" dirty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使得对于所有</a:t>
                </a:r>
                <a14:m>
                  <m:oMath xmlns:m="http://schemas.openxmlformats.org/officeDocument/2006/math">
                    <m:r>
                      <a:rPr lang="en-US" altLang="zh-CN" sz="1600" i="1" dirty="0">
                        <a:latin typeface="Cambria Math" panose="020405030504060302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m:t>𝑆</m:t>
                    </m:r>
                  </m:oMath>
                </a14:m>
                <a:r>
                  <a:rPr lang="zh-CN" altLang="en-US" sz="1600" dirty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中的</a:t>
                </a:r>
                <a14:m>
                  <m:oMath xmlns:m="http://schemas.openxmlformats.org/officeDocument/2006/math">
                    <m:r>
                      <a:rPr lang="en-US" altLang="zh-CN" sz="1600" b="0" i="1" dirty="0" smtClean="0">
                        <a:latin typeface="Cambria Math" panose="020405030504060302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m:t>𝑠</m:t>
                    </m:r>
                    <m:r>
                      <a:rPr lang="en-US" altLang="zh-CN" sz="1600" i="1" dirty="0">
                        <a:latin typeface="Cambria Math" panose="020405030504060302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zh-CN" altLang="en-US" sz="1600" dirty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，二元组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1600" i="1" dirty="0" smtClean="0"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1600" i="1" dirty="0" err="1"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𝑠</m:t>
                        </m:r>
                        <m:r>
                          <a:rPr lang="en-US" altLang="zh-CN" sz="1600" i="1" dirty="0" err="1"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1600" i="1" dirty="0" err="1"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</m:d>
                    <m:r>
                      <a:rPr lang="en-US" altLang="zh-CN" sz="1600" b="0" i="1" dirty="0" smtClean="0">
                        <a:latin typeface="Cambria Math" panose="020405030504060302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m:t>∉</m:t>
                    </m:r>
                    <m:r>
                      <a:rPr lang="en-US" altLang="zh-CN" sz="1600" b="0" i="1" dirty="0" smtClean="0">
                        <a:latin typeface="Cambria Math" panose="020405030504060302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m:t>𝑅</m:t>
                    </m:r>
                    <m:r>
                      <a:rPr lang="en-US" altLang="zh-CN" sz="1600" b="0" i="1" dirty="0" smtClean="0">
                        <a:latin typeface="Cambria Math" panose="020405030504060302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zh-CN" altLang="en-US" sz="1600" dirty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 </a:t>
                </a:r>
                <a:endParaRPr lang="en-US" altLang="zh-CN" sz="1600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  <a:p>
                <a:pPr algn="just"/>
                <a:r>
                  <a:rPr lang="zh-CN" altLang="en-US" sz="1600" dirty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一个偏序关系称为是良基的，当且仅当它对应的严格偏序是良基的。如果这个序还是全序，那么此时称这个序为良序。</a:t>
                </a:r>
              </a:p>
            </p:txBody>
          </p:sp>
        </mc:Choice>
        <mc:Fallback xmlns=""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770116"/>
                <a:ext cx="9144001" cy="107721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01614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BD62D9F-2936-F447-9D62-FAD47E123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偏序集的划分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939DCFF-DB18-3C4F-BD75-872A249631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9AB7B93-A332-BF4E-9188-29AD864E9C4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2022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年</a:t>
            </a:r>
            <a: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3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月</a:t>
            </a: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67C3898-3401-AB4C-9D55-649FF6A6C0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kumimoji="1" lang="zh-CN" altLang="en-US"/>
              <a:t>本投影片及相应音视频仅供修读本课程同学使用</a:t>
            </a:r>
            <a:endParaRPr kumimoji="1"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1141C9F-FDCD-3144-AA84-8F341AE54D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2CBC89-708E-48CD-BCD6-CCB7D6409EDD}" type="slidenum">
              <a:rPr lang="en-US" altLang="zh-CN" smtClean="0"/>
              <a:pPr/>
              <a:t>19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896901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9F7380D-989F-0741-8343-BA30DA243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提要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D6E480E-A4D6-4F4A-88C9-9C5F3D3EA8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Clr>
                <a:schemeClr val="accent1"/>
              </a:buClr>
              <a:buFont typeface="Wingdings" panose="05000000000000000000" pitchFamily="2" charset="2"/>
              <a:buChar char="n"/>
            </a:pPr>
            <a:r>
              <a:rPr lang="zh-CN" altLang="en-US" sz="3200" dirty="0">
                <a:latin typeface="+mn-ea"/>
              </a:rPr>
              <a:t>偏序与偏序集</a:t>
            </a:r>
            <a:endParaRPr lang="en-US" altLang="zh-CN" sz="3200" dirty="0">
              <a:latin typeface="+mn-ea"/>
            </a:endParaRPr>
          </a:p>
          <a:p>
            <a:pPr lvl="1" eaLnBrk="1" hangingPunct="1">
              <a:buClr>
                <a:schemeClr val="accent1"/>
              </a:buClr>
              <a:buFont typeface="Wingdings" panose="05000000000000000000" pitchFamily="2" charset="2"/>
              <a:buChar char="n"/>
            </a:pPr>
            <a:r>
              <a:rPr lang="zh-CN" altLang="en-US" sz="2800" dirty="0">
                <a:latin typeface="+mn-ea"/>
              </a:rPr>
              <a:t>偏序关系</a:t>
            </a:r>
            <a:r>
              <a:rPr lang="en-US" altLang="zh-CN" sz="2800" dirty="0">
                <a:latin typeface="+mn-ea"/>
              </a:rPr>
              <a:t>,</a:t>
            </a:r>
            <a:r>
              <a:rPr lang="zh-CN" altLang="en-US" sz="2800" dirty="0">
                <a:latin typeface="+mn-ea"/>
              </a:rPr>
              <a:t>哈斯图</a:t>
            </a:r>
            <a:endParaRPr lang="en-US" altLang="zh-CN" sz="2800" dirty="0">
              <a:latin typeface="+mn-ea"/>
            </a:endParaRPr>
          </a:p>
          <a:p>
            <a:pPr lvl="1" eaLnBrk="1" hangingPunct="1">
              <a:buClr>
                <a:schemeClr val="accent1"/>
              </a:buClr>
              <a:buFont typeface="Wingdings" panose="05000000000000000000" pitchFamily="2" charset="2"/>
              <a:buChar char="n"/>
            </a:pPr>
            <a:r>
              <a:rPr lang="zh-CN" altLang="en-US" sz="2800" dirty="0"/>
              <a:t>极大</a:t>
            </a:r>
            <a:r>
              <a:rPr lang="en-US" altLang="zh-CN" sz="2800" dirty="0"/>
              <a:t>(</a:t>
            </a:r>
            <a:r>
              <a:rPr lang="zh-CN" altLang="en-US" sz="2800" dirty="0"/>
              <a:t>小</a:t>
            </a:r>
            <a:r>
              <a:rPr lang="en-US" altLang="zh-CN" sz="2800" dirty="0"/>
              <a:t>)</a:t>
            </a:r>
            <a:r>
              <a:rPr lang="zh-CN" altLang="en-US" sz="2800" dirty="0"/>
              <a:t>元</a:t>
            </a:r>
            <a:r>
              <a:rPr lang="en-US" altLang="zh-CN" sz="2800" dirty="0"/>
              <a:t>,</a:t>
            </a:r>
            <a:r>
              <a:rPr lang="zh-CN" altLang="en-US" sz="2800" dirty="0"/>
              <a:t>最大</a:t>
            </a:r>
            <a:r>
              <a:rPr lang="en-US" altLang="zh-CN" sz="2800" dirty="0"/>
              <a:t>(</a:t>
            </a:r>
            <a:r>
              <a:rPr lang="zh-CN" altLang="en-US" sz="2800" dirty="0"/>
              <a:t>小</a:t>
            </a:r>
            <a:r>
              <a:rPr lang="en-US" altLang="zh-CN" sz="2800" dirty="0"/>
              <a:t>)</a:t>
            </a:r>
            <a:r>
              <a:rPr lang="zh-CN" altLang="en-US" sz="2800" dirty="0"/>
              <a:t>元</a:t>
            </a:r>
            <a:r>
              <a:rPr lang="en-US" altLang="zh-CN" sz="2800" dirty="0"/>
              <a:t>,</a:t>
            </a:r>
            <a:r>
              <a:rPr lang="zh-CN" altLang="en-US" sz="2800" dirty="0"/>
              <a:t>上</a:t>
            </a:r>
            <a:r>
              <a:rPr lang="en-US" altLang="zh-CN" sz="2800" dirty="0"/>
              <a:t>(</a:t>
            </a:r>
            <a:r>
              <a:rPr lang="zh-CN" altLang="en-US" sz="2800" dirty="0"/>
              <a:t>下</a:t>
            </a:r>
            <a:r>
              <a:rPr lang="en-US" altLang="zh-CN" sz="2800" dirty="0"/>
              <a:t>)</a:t>
            </a:r>
            <a:r>
              <a:rPr lang="zh-CN" altLang="en-US" sz="2800" dirty="0"/>
              <a:t>界</a:t>
            </a:r>
            <a:endParaRPr lang="en-US" altLang="zh-CN" sz="2800" dirty="0"/>
          </a:p>
          <a:p>
            <a:pPr lvl="1" eaLnBrk="1" hangingPunct="1">
              <a:buClr>
                <a:schemeClr val="accent1"/>
              </a:buClr>
              <a:buFont typeface="Wingdings" panose="05000000000000000000" pitchFamily="2" charset="2"/>
              <a:buChar char="n"/>
            </a:pPr>
            <a:r>
              <a:rPr lang="zh-CN" altLang="en-US" sz="2800" dirty="0"/>
              <a:t>偏序</a:t>
            </a:r>
            <a:r>
              <a:rPr lang="en-US" altLang="zh-CN" sz="2800" dirty="0"/>
              <a:t>,</a:t>
            </a:r>
            <a:r>
              <a:rPr lang="zh-CN" altLang="en-US" sz="2800" dirty="0"/>
              <a:t>全序</a:t>
            </a:r>
            <a:r>
              <a:rPr lang="en-US" altLang="zh-CN" sz="2800" dirty="0"/>
              <a:t>,</a:t>
            </a:r>
            <a:r>
              <a:rPr lang="zh-CN" altLang="en-US" sz="2800" dirty="0"/>
              <a:t>良序</a:t>
            </a:r>
          </a:p>
          <a:p>
            <a:pPr eaLnBrk="1" hangingPunct="1">
              <a:buClr>
                <a:schemeClr val="accent1"/>
              </a:buClr>
              <a:buFont typeface="Wingdings" panose="05000000000000000000" pitchFamily="2" charset="2"/>
              <a:buChar char="n"/>
            </a:pPr>
            <a:r>
              <a:rPr lang="zh-CN" altLang="en-US" sz="3200" dirty="0"/>
              <a:t>偏序集的划分</a:t>
            </a:r>
            <a:endParaRPr lang="en-US" altLang="zh-CN" sz="3200" dirty="0"/>
          </a:p>
          <a:p>
            <a:pPr lvl="1" eaLnBrk="1" hangingPunct="1">
              <a:buClr>
                <a:schemeClr val="accent1"/>
              </a:buClr>
              <a:buFont typeface="Wingdings" panose="05000000000000000000" pitchFamily="2" charset="2"/>
              <a:buChar char="n"/>
            </a:pPr>
            <a:r>
              <a:rPr lang="zh-CN" altLang="en-US" sz="2800" dirty="0"/>
              <a:t>链与反链</a:t>
            </a:r>
            <a:r>
              <a:rPr lang="en-US" altLang="zh-CN" sz="2800" dirty="0"/>
              <a:t>,</a:t>
            </a:r>
            <a:r>
              <a:rPr lang="zh-CN" altLang="en-US" sz="2800" dirty="0"/>
              <a:t>高与宽</a:t>
            </a:r>
            <a:endParaRPr lang="en-US" altLang="zh-CN" sz="2800" dirty="0"/>
          </a:p>
          <a:p>
            <a:pPr lvl="1" eaLnBrk="1" hangingPunct="1">
              <a:buClr>
                <a:schemeClr val="accent1"/>
              </a:buClr>
              <a:buFont typeface="Wingdings" panose="05000000000000000000" pitchFamily="2" charset="2"/>
              <a:buChar char="n"/>
            </a:pPr>
            <a:r>
              <a:rPr lang="zh-CN" altLang="en-US" sz="2800" dirty="0">
                <a:latin typeface="+mn-ea"/>
              </a:rPr>
              <a:t>划分为反链</a:t>
            </a:r>
            <a:endParaRPr lang="en-US" altLang="zh-CN" sz="2800" dirty="0">
              <a:latin typeface="+mn-ea"/>
            </a:endParaRPr>
          </a:p>
          <a:p>
            <a:pPr lvl="1" eaLnBrk="1" hangingPunct="1">
              <a:buClr>
                <a:schemeClr val="accent1"/>
              </a:buClr>
              <a:buFont typeface="Wingdings" panose="05000000000000000000" pitchFamily="2" charset="2"/>
              <a:buChar char="n"/>
            </a:pPr>
            <a:r>
              <a:rPr lang="zh-CN" altLang="en-US" sz="2800" dirty="0">
                <a:latin typeface="+mn-ea"/>
              </a:rPr>
              <a:t>划分为链</a:t>
            </a:r>
            <a:endParaRPr lang="en-US" altLang="zh-CN" sz="2800" dirty="0">
              <a:latin typeface="+mn-ea"/>
            </a:endParaRP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6E7E921-A618-4744-997C-30301B271B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537676"/>
            <a:ext cx="1115616" cy="303212"/>
          </a:xfrm>
        </p:spPr>
        <p:txBody>
          <a:bodyPr/>
          <a:lstStyle/>
          <a:p>
            <a:pPr>
              <a:defRPr/>
            </a:pPr>
            <a: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2022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年</a:t>
            </a:r>
            <a: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3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月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9180860-51FF-E341-904A-77FA10A447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59632" y="6537676"/>
            <a:ext cx="6703268" cy="303214"/>
          </a:xfrm>
        </p:spPr>
        <p:txBody>
          <a:bodyPr/>
          <a:lstStyle/>
          <a:p>
            <a:pPr>
              <a:defRPr/>
            </a:pPr>
            <a:r>
              <a:rPr kumimoji="1" lang="zh-CN" altLang="en-US" dirty="0"/>
              <a:t>本投影片及相应音视频仅供修读本课程同学使用</a:t>
            </a:r>
          </a:p>
        </p:txBody>
      </p:sp>
      <p:sp>
        <p:nvSpPr>
          <p:cNvPr id="10" name="灯片编号占位符 9">
            <a:extLst>
              <a:ext uri="{FF2B5EF4-FFF2-40B4-BE49-F238E27FC236}">
                <a16:creationId xmlns:a16="http://schemas.microsoft.com/office/drawing/2014/main" id="{D969A8CF-D413-8047-9B51-28E8BAC177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53400" y="6537678"/>
            <a:ext cx="946448" cy="303212"/>
          </a:xfrm>
        </p:spPr>
        <p:txBody>
          <a:bodyPr/>
          <a:lstStyle/>
          <a:p>
            <a:fld id="{EF2CBC89-708E-48CD-BCD6-CCB7D6409EDD}" type="slidenum">
              <a:rPr lang="en-US" altLang="zh-CN" smtClean="0"/>
              <a:pPr/>
              <a:t>2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3776468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67E2A160-1D9E-7644-9ACB-336F30D933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z="4000" dirty="0">
                <a:latin typeface="Times New Roman" panose="02020603050405020304" pitchFamily="18" charset="0"/>
              </a:rPr>
              <a:t>链</a:t>
            </a:r>
            <a:r>
              <a:rPr lang="zh-CN" altLang="en-US" sz="4000" dirty="0"/>
              <a:t>与</a:t>
            </a:r>
            <a:r>
              <a:rPr lang="zh-CN" altLang="en-US" sz="4000" dirty="0">
                <a:latin typeface="Times New Roman" panose="02020603050405020304" pitchFamily="18" charset="0"/>
              </a:rPr>
              <a:t>反链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915" name="Rectangle 3">
                <a:extLst>
                  <a:ext uri="{FF2B5EF4-FFF2-40B4-BE49-F238E27FC236}">
                    <a16:creationId xmlns:a16="http://schemas.microsoft.com/office/drawing/2014/main" id="{142E304C-7670-B34F-8F41-B6A374A95A0D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39750" y="1628775"/>
                <a:ext cx="8208963" cy="4824413"/>
              </a:xfrm>
            </p:spPr>
            <p:txBody>
              <a:bodyPr/>
              <a:lstStyle/>
              <a:p>
                <a:pPr algn="just" eaLnBrk="1" hangingPunct="1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zh-CN" altLang="en-US" sz="2400" b="1" dirty="0">
                    <a:solidFill>
                      <a:srgbClr val="0315BD"/>
                    </a:solidFill>
                    <a:latin typeface="Times New Roman" panose="02020603050405020304" pitchFamily="18" charset="0"/>
                  </a:rPr>
                  <a:t>链</a:t>
                </a:r>
                <a:r>
                  <a:rPr lang="en-US" altLang="zh-CN" sz="2400" dirty="0">
                    <a:latin typeface="Times New Roman" panose="02020603050405020304" pitchFamily="18" charset="0"/>
                  </a:rPr>
                  <a:t>(</a:t>
                </a:r>
                <a:r>
                  <a:rPr lang="en-US" altLang="zh-CN" sz="2400" b="1" dirty="0">
                    <a:solidFill>
                      <a:srgbClr val="0315BD"/>
                    </a:solidFill>
                    <a:latin typeface="Times New Roman" panose="02020603050405020304" pitchFamily="18" charset="0"/>
                  </a:rPr>
                  <a:t>Chain</a:t>
                </a:r>
                <a:r>
                  <a:rPr lang="en-US" altLang="zh-CN" sz="2400" dirty="0">
                    <a:latin typeface="Times New Roman" panose="02020603050405020304" pitchFamily="18" charset="0"/>
                  </a:rPr>
                  <a:t>):</a:t>
                </a:r>
                <a:r>
                  <a:rPr lang="zh-CN" altLang="en-US" sz="2400" dirty="0">
                    <a:latin typeface="Times New Roman" panose="02020603050405020304" pitchFamily="18" charset="0"/>
                  </a:rPr>
                  <a:t> 设</a:t>
                </a:r>
                <a14:m>
                  <m:oMath xmlns:m="http://schemas.openxmlformats.org/officeDocument/2006/math">
                    <m:r>
                      <a:rPr lang="en-US" altLang="zh-CN" sz="2400" b="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zh-CN" altLang="en-US" sz="2400" dirty="0">
                    <a:latin typeface="Times New Roman" panose="02020603050405020304" pitchFamily="18" charset="0"/>
                  </a:rPr>
                  <a:t>是偏序集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,≼)</m:t>
                    </m:r>
                  </m:oMath>
                </a14:m>
                <a:r>
                  <a:rPr lang="zh-CN" altLang="en-US" sz="2400" dirty="0">
                    <a:latin typeface="Times New Roman" panose="02020603050405020304" pitchFamily="18" charset="0"/>
                  </a:rPr>
                  <a:t>的一个子集</a:t>
                </a:r>
                <a:r>
                  <a:rPr lang="en-US" altLang="zh-CN" sz="2400" dirty="0">
                    <a:latin typeface="Times New Roman" panose="02020603050405020304" pitchFamily="18" charset="0"/>
                  </a:rPr>
                  <a:t>, </a:t>
                </a:r>
                <a:r>
                  <a:rPr lang="zh-CN" altLang="en-US" sz="2400" dirty="0">
                    <a:latin typeface="Times New Roman" panose="02020603050405020304" pitchFamily="18" charset="0"/>
                  </a:rPr>
                  <a:t>如果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zh-CN" altLang="en-US" sz="2400" dirty="0">
                    <a:latin typeface="Times New Roman" panose="02020603050405020304" pitchFamily="18" charset="0"/>
                  </a:rPr>
                  <a:t>中任何两个元素均可比，则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zh-CN" altLang="en-US" sz="2400" dirty="0">
                    <a:latin typeface="Times New Roman" panose="02020603050405020304" pitchFamily="18" charset="0"/>
                  </a:rPr>
                  <a:t>构成一个链</a:t>
                </a:r>
                <a:r>
                  <a:rPr lang="en-US" altLang="zh-CN" sz="2400" dirty="0">
                    <a:latin typeface="Times New Roman" panose="02020603050405020304" pitchFamily="18" charset="0"/>
                  </a:rPr>
                  <a:t>;</a:t>
                </a:r>
              </a:p>
              <a:p>
                <a:pPr lvl="1" algn="just" eaLnBrk="1" hangingPunct="1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zh-CN" altLang="en-US" sz="2000" dirty="0">
                    <a:latin typeface="Times New Roman" panose="02020603050405020304" pitchFamily="18" charset="0"/>
                  </a:rPr>
                  <a:t>如果链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zh-CN" altLang="en-US" sz="2000" dirty="0">
                    <a:latin typeface="Times New Roman" panose="02020603050405020304" pitchFamily="18" charset="0"/>
                  </a:rPr>
                  <a:t>不是任何其他链的子链</a:t>
                </a:r>
                <a:r>
                  <a:rPr lang="en-US" altLang="zh-CN" sz="2000" dirty="0">
                    <a:latin typeface="Times New Roman" panose="02020603050405020304" pitchFamily="18" charset="0"/>
                  </a:rPr>
                  <a:t>,</a:t>
                </a:r>
                <a:r>
                  <a:rPr lang="zh-CN" altLang="en-US" sz="2000" dirty="0">
                    <a:latin typeface="Times New Roman" panose="02020603050405020304" pitchFamily="18" charset="0"/>
                  </a:rPr>
                  <a:t> 则称其为极大化的</a:t>
                </a:r>
                <a:r>
                  <a:rPr lang="en-US" altLang="zh-CN" sz="2000" dirty="0">
                    <a:latin typeface="Times New Roman" panose="02020603050405020304" pitchFamily="18" charset="0"/>
                  </a:rPr>
                  <a:t>,</a:t>
                </a:r>
                <a:r>
                  <a:rPr lang="zh-CN" altLang="en-US" sz="2000" dirty="0">
                    <a:latin typeface="Times New Roman" panose="02020603050405020304" pitchFamily="18" charset="0"/>
                  </a:rPr>
                  <a:t> 也就是说</a:t>
                </a:r>
                <a:r>
                  <a:rPr lang="en-US" altLang="zh-CN" sz="2000" dirty="0">
                    <a:latin typeface="Times New Roman" panose="02020603050405020304" pitchFamily="18" charset="0"/>
                  </a:rPr>
                  <a:t>,</a:t>
                </a:r>
                <a:r>
                  <a:rPr lang="zh-CN" altLang="en-US" sz="2000" dirty="0"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zh-CN" altLang="en-US" sz="2000" dirty="0">
                    <a:latin typeface="Times New Roman" panose="02020603050405020304" pitchFamily="18" charset="0"/>
                  </a:rPr>
                  <a:t>外没有一个元素与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zh-CN" altLang="en-US" sz="2000" dirty="0">
                    <a:latin typeface="Times New Roman" panose="02020603050405020304" pitchFamily="18" charset="0"/>
                  </a:rPr>
                  <a:t>中所有元素都可比</a:t>
                </a:r>
                <a:r>
                  <a:rPr lang="en-US" altLang="zh-CN" sz="2000" dirty="0">
                    <a:latin typeface="Times New Roman" panose="02020603050405020304" pitchFamily="18" charset="0"/>
                  </a:rPr>
                  <a:t>.</a:t>
                </a:r>
                <a:endParaRPr lang="zh-CN" altLang="en-US" sz="2000" dirty="0">
                  <a:latin typeface="Times New Roman" panose="02020603050405020304" pitchFamily="18" charset="0"/>
                </a:endParaRPr>
              </a:p>
              <a:p>
                <a:pPr algn="just" eaLnBrk="1" hangingPunct="1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zh-CN" altLang="en-US" sz="2400" b="1" dirty="0">
                    <a:solidFill>
                      <a:srgbClr val="0315BD"/>
                    </a:solidFill>
                    <a:latin typeface="Times New Roman" panose="02020603050405020304" pitchFamily="18" charset="0"/>
                  </a:rPr>
                  <a:t>反链</a:t>
                </a:r>
                <a:r>
                  <a:rPr lang="en-US" altLang="zh-CN" sz="2400" dirty="0">
                    <a:latin typeface="Times New Roman" panose="02020603050405020304" pitchFamily="18" charset="0"/>
                  </a:rPr>
                  <a:t>(</a:t>
                </a:r>
                <a:r>
                  <a:rPr lang="en-US" altLang="zh-CN" sz="2400" b="1" dirty="0">
                    <a:solidFill>
                      <a:srgbClr val="0315BD"/>
                    </a:solidFill>
                    <a:latin typeface="Times New Roman" panose="02020603050405020304" pitchFamily="18" charset="0"/>
                  </a:rPr>
                  <a:t>Anti-chain</a:t>
                </a:r>
                <a:r>
                  <a:rPr lang="en-US" altLang="zh-CN" sz="2400" dirty="0">
                    <a:latin typeface="Times New Roman" panose="02020603050405020304" pitchFamily="18" charset="0"/>
                  </a:rPr>
                  <a:t>):</a:t>
                </a:r>
                <a:r>
                  <a:rPr lang="zh-CN" altLang="en-US" sz="2400" dirty="0">
                    <a:latin typeface="Times New Roman" panose="02020603050405020304" pitchFamily="18" charset="0"/>
                  </a:rPr>
                  <a:t> 设</a:t>
                </a:r>
                <a14:m>
                  <m:oMath xmlns:m="http://schemas.openxmlformats.org/officeDocument/2006/math">
                    <m:r>
                      <a:rPr lang="en-US" altLang="zh-CN" sz="2400" b="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zh-CN" altLang="en-US" sz="2400" dirty="0">
                    <a:latin typeface="Times New Roman" panose="02020603050405020304" pitchFamily="18" charset="0"/>
                  </a:rPr>
                  <a:t>是偏序集</a:t>
                </a:r>
                <a14:m>
                  <m:oMath xmlns:m="http://schemas.openxmlformats.org/officeDocument/2006/math">
                    <m:r>
                      <a:rPr lang="en-US" altLang="zh-CN" sz="24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</a:rPr>
                      <m:t>,≼)</m:t>
                    </m:r>
                  </m:oMath>
                </a14:m>
                <a:r>
                  <a:rPr lang="zh-CN" altLang="en-US" sz="2400" dirty="0">
                    <a:latin typeface="Times New Roman" panose="02020603050405020304" pitchFamily="18" charset="0"/>
                  </a:rPr>
                  <a:t>的一个子集</a:t>
                </a:r>
                <a:r>
                  <a:rPr lang="en-US" altLang="zh-CN" sz="2400" dirty="0">
                    <a:latin typeface="Times New Roman" panose="02020603050405020304" pitchFamily="18" charset="0"/>
                  </a:rPr>
                  <a:t>, </a:t>
                </a:r>
                <a:r>
                  <a:rPr lang="zh-CN" altLang="en-US" sz="2400" dirty="0">
                    <a:latin typeface="Times New Roman" panose="02020603050405020304" pitchFamily="18" charset="0"/>
                  </a:rPr>
                  <a:t>如果如果</a:t>
                </a:r>
                <a14:m>
                  <m:oMath xmlns:m="http://schemas.openxmlformats.org/officeDocument/2006/math">
                    <m:r>
                      <a:rPr lang="en-US" altLang="zh-CN" sz="2400" b="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zh-CN" altLang="en-US" sz="2400" dirty="0">
                    <a:latin typeface="Times New Roman" panose="02020603050405020304" pitchFamily="18" charset="0"/>
                  </a:rPr>
                  <a:t>中任何两个元素均不可比，则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zh-CN" altLang="en-US" sz="2400" dirty="0">
                    <a:latin typeface="Times New Roman" panose="02020603050405020304" pitchFamily="18" charset="0"/>
                  </a:rPr>
                  <a:t>构成一个反链</a:t>
                </a:r>
                <a:r>
                  <a:rPr lang="en-US" altLang="zh-CN" sz="2400" dirty="0">
                    <a:latin typeface="Times New Roman" panose="02020603050405020304" pitchFamily="18" charset="0"/>
                  </a:rPr>
                  <a:t>.</a:t>
                </a:r>
              </a:p>
              <a:p>
                <a:pPr lvl="1" algn="just" eaLnBrk="1" hangingPunct="1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zh-CN" altLang="en-US" sz="2000" dirty="0">
                    <a:latin typeface="Times New Roman" panose="02020603050405020304" pitchFamily="18" charset="0"/>
                  </a:rPr>
                  <a:t>如果反链</a:t>
                </a:r>
                <a14:m>
                  <m:oMath xmlns:m="http://schemas.openxmlformats.org/officeDocument/2006/math"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zh-CN" altLang="en-US" sz="2000" dirty="0">
                    <a:latin typeface="Times New Roman" panose="02020603050405020304" pitchFamily="18" charset="0"/>
                  </a:rPr>
                  <a:t>不是任何其他反链的子反链</a:t>
                </a:r>
                <a:r>
                  <a:rPr lang="en-US" altLang="zh-CN" sz="2000" dirty="0">
                    <a:latin typeface="Times New Roman" panose="02020603050405020304" pitchFamily="18" charset="0"/>
                  </a:rPr>
                  <a:t>,</a:t>
                </a:r>
                <a:r>
                  <a:rPr lang="zh-CN" altLang="en-US" sz="2000" dirty="0">
                    <a:latin typeface="Times New Roman" panose="02020603050405020304" pitchFamily="18" charset="0"/>
                  </a:rPr>
                  <a:t> 则称其为极大化的</a:t>
                </a:r>
                <a:r>
                  <a:rPr lang="en-US" altLang="zh-CN" sz="2000" dirty="0">
                    <a:latin typeface="Times New Roman" panose="02020603050405020304" pitchFamily="18" charset="0"/>
                  </a:rPr>
                  <a:t>,</a:t>
                </a:r>
                <a:r>
                  <a:rPr lang="zh-CN" altLang="en-US" sz="2000" dirty="0">
                    <a:latin typeface="Times New Roman" panose="02020603050405020304" pitchFamily="18" charset="0"/>
                  </a:rPr>
                  <a:t> 也就是说</a:t>
                </a:r>
                <a:r>
                  <a:rPr lang="en-US" altLang="zh-CN" sz="2000" dirty="0">
                    <a:latin typeface="Times New Roman" panose="02020603050405020304" pitchFamily="18" charset="0"/>
                  </a:rPr>
                  <a:t>,</a:t>
                </a:r>
                <a:r>
                  <a:rPr lang="zh-CN" altLang="en-US" sz="2000" dirty="0"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zh-CN" altLang="en-US" sz="2000" dirty="0">
                    <a:latin typeface="Times New Roman" panose="02020603050405020304" pitchFamily="18" charset="0"/>
                  </a:rPr>
                  <a:t>外没有一个元素与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zh-CN" altLang="en-US" sz="2000" dirty="0">
                    <a:latin typeface="Times New Roman" panose="02020603050405020304" pitchFamily="18" charset="0"/>
                  </a:rPr>
                  <a:t>中所有元素都不可比</a:t>
                </a:r>
                <a:r>
                  <a:rPr lang="en-US" altLang="zh-CN" sz="2000" dirty="0">
                    <a:latin typeface="Times New Roman" panose="02020603050405020304" pitchFamily="18" charset="0"/>
                  </a:rPr>
                  <a:t>.</a:t>
                </a:r>
                <a:endParaRPr lang="zh-CN" altLang="en-US" sz="2000" dirty="0">
                  <a:latin typeface="Times New Roman" panose="02020603050405020304" pitchFamily="18" charset="0"/>
                </a:endParaRPr>
              </a:p>
              <a:p>
                <a:pPr algn="just" eaLnBrk="1" hangingPunct="1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zh-CN" altLang="en-US" sz="2400" b="1" dirty="0">
                    <a:solidFill>
                      <a:srgbClr val="0315BD"/>
                    </a:solidFill>
                    <a:latin typeface="Times New Roman" panose="02020603050405020304" pitchFamily="18" charset="0"/>
                  </a:rPr>
                  <a:t>高度</a:t>
                </a:r>
                <a:r>
                  <a:rPr lang="en-US" altLang="zh-CN" sz="2400" dirty="0">
                    <a:latin typeface="Times New Roman" panose="02020603050405020304" pitchFamily="18" charset="0"/>
                  </a:rPr>
                  <a:t>(</a:t>
                </a:r>
                <a:r>
                  <a:rPr lang="en-US" altLang="zh-CN" sz="2400" b="1" dirty="0">
                    <a:solidFill>
                      <a:srgbClr val="0315BD"/>
                    </a:solidFill>
                    <a:latin typeface="Times New Roman" panose="02020603050405020304" pitchFamily="18" charset="0"/>
                  </a:rPr>
                  <a:t>height</a:t>
                </a:r>
                <a:r>
                  <a:rPr lang="en-US" altLang="zh-CN" sz="2400" dirty="0">
                    <a:latin typeface="Times New Roman" panose="02020603050405020304" pitchFamily="18" charset="0"/>
                  </a:rPr>
                  <a:t>)</a:t>
                </a:r>
                <a:r>
                  <a:rPr lang="zh-CN" altLang="en-US" sz="2400" dirty="0">
                    <a:latin typeface="Times New Roman" panose="02020603050405020304" pitchFamily="18" charset="0"/>
                  </a:rPr>
                  <a:t>和</a:t>
                </a:r>
                <a:r>
                  <a:rPr lang="zh-CN" altLang="en-US" sz="2400" b="1" dirty="0">
                    <a:solidFill>
                      <a:srgbClr val="0315BD"/>
                    </a:solidFill>
                    <a:latin typeface="Times New Roman" panose="02020603050405020304" pitchFamily="18" charset="0"/>
                  </a:rPr>
                  <a:t>宽度</a:t>
                </a:r>
                <a:r>
                  <a:rPr lang="en-US" altLang="zh-CN" sz="2400" dirty="0">
                    <a:latin typeface="Times New Roman" panose="02020603050405020304" pitchFamily="18" charset="0"/>
                  </a:rPr>
                  <a:t>(</a:t>
                </a:r>
                <a:r>
                  <a:rPr lang="en-US" altLang="zh-CN" sz="2400" b="1" dirty="0">
                    <a:solidFill>
                      <a:srgbClr val="0315BD"/>
                    </a:solidFill>
                    <a:latin typeface="Times New Roman" panose="02020603050405020304" pitchFamily="18" charset="0"/>
                  </a:rPr>
                  <a:t>width</a:t>
                </a:r>
                <a:r>
                  <a:rPr lang="en-US" altLang="zh-CN" sz="2400" dirty="0">
                    <a:latin typeface="Times New Roman" panose="02020603050405020304" pitchFamily="18" charset="0"/>
                  </a:rPr>
                  <a:t>):</a:t>
                </a:r>
                <a:r>
                  <a:rPr lang="zh-CN" altLang="en-US" sz="2400" dirty="0">
                    <a:latin typeface="Times New Roman" panose="02020603050405020304" pitchFamily="18" charset="0"/>
                  </a:rPr>
                  <a:t> 有限偏序集中最长的链的元素个数称为该偏序集的高度</a:t>
                </a:r>
                <a:r>
                  <a:rPr lang="en-US" altLang="zh-CN" sz="2400" dirty="0">
                    <a:latin typeface="Times New Roman" panose="02020603050405020304" pitchFamily="18" charset="0"/>
                  </a:rPr>
                  <a:t>,</a:t>
                </a:r>
                <a:r>
                  <a:rPr lang="zh-CN" altLang="en-US" sz="2400" dirty="0">
                    <a:latin typeface="Times New Roman" panose="02020603050405020304" pitchFamily="18" charset="0"/>
                  </a:rPr>
                  <a:t> 而其最大的反链的元素个数称为其宽度</a:t>
                </a:r>
                <a:r>
                  <a:rPr lang="en-US" altLang="zh-CN" sz="2400" dirty="0">
                    <a:latin typeface="Times New Roman" panose="02020603050405020304" pitchFamily="18" charset="0"/>
                  </a:rPr>
                  <a:t>.</a:t>
                </a:r>
                <a:endParaRPr lang="zh-CN" altLang="en-US" sz="2400" dirty="0">
                  <a:latin typeface="Times New Roman" panose="02020603050405020304" pitchFamily="18" charset="0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endParaRPr lang="en-US" altLang="zh-CN" sz="2400" dirty="0"/>
              </a:p>
            </p:txBody>
          </p:sp>
        </mc:Choice>
        <mc:Fallback xmlns="">
          <p:sp>
            <p:nvSpPr>
              <p:cNvPr id="38915" name="Rectangle 3">
                <a:extLst>
                  <a:ext uri="{FF2B5EF4-FFF2-40B4-BE49-F238E27FC236}">
                    <a16:creationId xmlns:a16="http://schemas.microsoft.com/office/drawing/2014/main" id="{142E304C-7670-B34F-8F41-B6A374A95A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39750" y="1628775"/>
                <a:ext cx="8208963" cy="4824413"/>
              </a:xfrm>
              <a:blipFill>
                <a:blip r:embed="rId3"/>
                <a:stretch>
                  <a:fillRect l="-464" t="-1312" r="-10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89792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61D037-5FCC-F947-BC79-87EC6BEF4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 dirty="0"/>
              <a:t>链与反链</a:t>
            </a:r>
            <a:endParaRPr kumimoji="1"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001FBA8-C2A3-584D-A229-5D87EBE63AC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2022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年</a:t>
            </a:r>
            <a: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3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月</a:t>
            </a: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172EC7D-DE1E-B943-8FD9-39EDEDDA50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kumimoji="1" lang="zh-CN" altLang="en-US"/>
              <a:t>本投影片及相应音视频仅供修读本课程同学使用</a:t>
            </a:r>
            <a:endParaRPr kumimoji="1"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91EDEA-2AA2-7C4E-9DC6-A90453AA69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2CBC89-708E-48CD-BCD6-CCB7D6409EDD}" type="slidenum">
              <a:rPr lang="en-US" altLang="zh-CN" smtClean="0"/>
              <a:pPr/>
              <a:t>21</a:t>
            </a:fld>
            <a:endParaRPr lang="en-US" altLang="zh-CN" dirty="0"/>
          </a:p>
        </p:txBody>
      </p:sp>
      <p:pic>
        <p:nvPicPr>
          <p:cNvPr id="31" name="图片 30">
            <a:extLst>
              <a:ext uri="{FF2B5EF4-FFF2-40B4-BE49-F238E27FC236}">
                <a16:creationId xmlns:a16="http://schemas.microsoft.com/office/drawing/2014/main" id="{962ACECD-C723-B946-8598-0DFF267E97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882" y="2132856"/>
            <a:ext cx="6912768" cy="356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7229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0926504-F886-E047-AC84-08FE5898F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任务调度问题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526BE00-3FE0-5448-BD42-24EB3942C30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2022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年</a:t>
            </a:r>
            <a: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3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月</a:t>
            </a: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E57CF6D-7CFE-2746-8BE7-8BE8AB3FFE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kumimoji="1" lang="zh-CN" altLang="en-US"/>
              <a:t>本投影片及相应音视频仅供修读本课程同学使用</a:t>
            </a:r>
            <a:endParaRPr kumimoji="1"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21476FA-A6CD-884A-91FD-51BE31935D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2CBC89-708E-48CD-BCD6-CCB7D6409EDD}" type="slidenum">
              <a:rPr lang="en-US" altLang="zh-CN" smtClean="0"/>
              <a:pPr/>
              <a:t>22</a:t>
            </a:fld>
            <a:endParaRPr lang="en-US" altLang="zh-CN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3A81E078-1463-DC4F-8B88-F8E79D4BA008}"/>
              </a:ext>
            </a:extLst>
          </p:cNvPr>
          <p:cNvSpPr txBox="1"/>
          <p:nvPr/>
        </p:nvSpPr>
        <p:spPr>
          <a:xfrm>
            <a:off x="5250078" y="2420888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dirty="0"/>
              <a:t>早上起床穿衣顺序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80591C4F-9F2C-D242-A0DF-5524294B80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916831"/>
            <a:ext cx="4258816" cy="4461617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099F6DC1-B0CB-6241-B069-B48F67B8EFA5}"/>
              </a:ext>
            </a:extLst>
          </p:cNvPr>
          <p:cNvSpPr txBox="1"/>
          <p:nvPr/>
        </p:nvSpPr>
        <p:spPr>
          <a:xfrm>
            <a:off x="5220072" y="3356992"/>
            <a:ext cx="30187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/>
              <a:t>链内的步骤间有顺序依赖</a:t>
            </a:r>
            <a:r>
              <a:rPr kumimoji="1" lang="en-US" altLang="zh-CN" dirty="0"/>
              <a:t>;</a:t>
            </a:r>
          </a:p>
          <a:p>
            <a:r>
              <a:rPr kumimoji="1" lang="zh-CN" altLang="en-US" dirty="0"/>
              <a:t>反链内的步骤间可并发执行</a:t>
            </a:r>
            <a:r>
              <a:rPr kumimoji="1" lang="en-US" altLang="zh-CN" dirty="0"/>
              <a:t>.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412014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50DFDE6-48F5-0B48-9CF9-0BBB65A18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拓扑排序</a:t>
            </a:r>
            <a:br>
              <a:rPr kumimoji="1" lang="en-US" altLang="zh-CN" dirty="0"/>
            </a:br>
            <a:r>
              <a:rPr kumimoji="1" lang="en-US" altLang="zh-CN" dirty="0"/>
              <a:t>(Topological</a:t>
            </a:r>
            <a:r>
              <a:rPr kumimoji="1" lang="zh-CN" altLang="en-US" dirty="0"/>
              <a:t> </a:t>
            </a:r>
            <a:r>
              <a:rPr kumimoji="1" lang="en-US" altLang="zh-CN" dirty="0"/>
              <a:t>sorting)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C701E4E0-930D-8649-B390-EC6C80FB870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0" y="1719263"/>
                <a:ext cx="4114800" cy="1421705"/>
              </a:xfrm>
            </p:spPr>
            <p:txBody>
              <a:bodyPr/>
              <a:lstStyle/>
              <a:p>
                <a:r>
                  <a:rPr kumimoji="1" lang="zh-CN" altLang="en-US" sz="2400" dirty="0"/>
                  <a:t>给定一个集合</a:t>
                </a:r>
                <a14:m>
                  <m:oMath xmlns:m="http://schemas.openxmlformats.org/officeDocument/2006/math">
                    <m:r>
                      <a:rPr kumimoji="1" lang="en-US" altLang="zh-CN" sz="24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kumimoji="1" lang="zh-CN" altLang="en-US" sz="2400" dirty="0"/>
                  <a:t>上的偏序关系</a:t>
                </a:r>
                <a14:m>
                  <m:oMath xmlns:m="http://schemas.openxmlformats.org/officeDocument/2006/math">
                    <m:r>
                      <a:rPr kumimoji="1" lang="en-US" altLang="zh-CN" sz="2400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kumimoji="1" lang="en-US" altLang="zh-CN" sz="2400" dirty="0">
                    <a:latin typeface="Times New Roman" panose="02020603050405020304" pitchFamily="18" charset="0"/>
                  </a:rPr>
                  <a:t>,</a:t>
                </a:r>
                <a:r>
                  <a:rPr kumimoji="1" lang="zh-CN" altLang="en-US" sz="2400" dirty="0">
                    <a:latin typeface="Times New Roman" panose="02020603050405020304" pitchFamily="18" charset="0"/>
                  </a:rPr>
                  <a:t> 构造一个</a:t>
                </a:r>
                <a14:m>
                  <m:oMath xmlns:m="http://schemas.openxmlformats.org/officeDocument/2006/math">
                    <m:r>
                      <a:rPr lang="en-US" altLang="zh-CN" sz="2400" i="1" dirty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zh-CN" altLang="en-US" sz="2400" dirty="0"/>
                  <a:t>上的</a:t>
                </a:r>
                <a:r>
                  <a:rPr kumimoji="1" lang="zh-CN" altLang="en-US" sz="2400" dirty="0">
                    <a:latin typeface="Times New Roman" panose="02020603050405020304" pitchFamily="18" charset="0"/>
                  </a:rPr>
                  <a:t>全序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≼</m:t>
                    </m:r>
                  </m:oMath>
                </a14:m>
                <a:r>
                  <a:rPr kumimoji="1" lang="zh-CN" altLang="en-US" sz="2400" dirty="0">
                    <a:latin typeface="Times New Roman" panose="02020603050405020304" pitchFamily="18" charset="0"/>
                  </a:rPr>
                  <a:t>使得</a:t>
                </a:r>
                <a:r>
                  <a:rPr kumimoji="1" lang="en-US" altLang="zh-CN" sz="2400" dirty="0"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</a:rPr>
                      <m:t>⊆ ≼</m:t>
                    </m:r>
                  </m:oMath>
                </a14:m>
                <a:r>
                  <a:rPr kumimoji="1" lang="en-US" altLang="zh-CN" sz="2400" dirty="0">
                    <a:latin typeface="Times New Roman" panose="02020603050405020304" pitchFamily="18" charset="0"/>
                  </a:rPr>
                  <a:t>. </a:t>
                </a:r>
                <a:endParaRPr kumimoji="1" lang="zh-CN" altLang="en-US" sz="24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C701E4E0-930D-8649-B390-EC6C80FB870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0" y="1719263"/>
                <a:ext cx="4114800" cy="1421705"/>
              </a:xfrm>
              <a:blipFill>
                <a:blip r:embed="rId2"/>
                <a:stretch>
                  <a:fillRect l="-926" t="-3540" r="-123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40EAB69-C4D8-DC43-902C-BAC7BDC1B55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2022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年</a:t>
            </a:r>
            <a: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3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月</a:t>
            </a: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F099247-1FF4-5A42-9981-12ED77B7BA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kumimoji="1" lang="zh-CN" altLang="en-US"/>
              <a:t>本投影片及相应音视频仅供修读本课程同学使用</a:t>
            </a:r>
            <a:endParaRPr kumimoji="1"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8C933D9-1974-9B4B-B009-7E99C6183D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2CBC89-708E-48CD-BCD6-CCB7D6409EDD}" type="slidenum">
              <a:rPr lang="en-US" altLang="zh-CN" smtClean="0"/>
              <a:pPr/>
              <a:t>23</a:t>
            </a:fld>
            <a:endParaRPr lang="en-US" altLang="zh-CN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27D04C30-702A-744E-BA57-89A0FB777A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916831"/>
            <a:ext cx="4258816" cy="4461617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2611FC7E-71AF-1C40-B8EA-9AB8705AA2F8}"/>
              </a:ext>
            </a:extLst>
          </p:cNvPr>
          <p:cNvSpPr txBox="1"/>
          <p:nvPr/>
        </p:nvSpPr>
        <p:spPr>
          <a:xfrm>
            <a:off x="5004048" y="3442593"/>
            <a:ext cx="35445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/>
              <a:t>基本算法</a:t>
            </a:r>
            <a:r>
              <a:rPr kumimoji="1" lang="en-US" altLang="zh-CN" dirty="0"/>
              <a:t>:</a:t>
            </a:r>
            <a:r>
              <a:rPr kumimoji="1" lang="zh-CN" altLang="en-US" dirty="0"/>
              <a:t> 每次都从剩下的元素中</a:t>
            </a:r>
            <a:endParaRPr kumimoji="1" lang="en-US" altLang="zh-CN" dirty="0"/>
          </a:p>
          <a:p>
            <a:r>
              <a:rPr kumimoji="1" lang="zh-CN" altLang="en-US" dirty="0"/>
              <a:t>选择一个极小元即可</a:t>
            </a:r>
            <a:r>
              <a:rPr kumimoji="1" lang="en-US" altLang="zh-CN" dirty="0"/>
              <a:t>.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232725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D0EF7AA-265E-1843-8034-D71A7EE12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并发任务调度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DBF3788-598B-4044-87A7-940E3B2233A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2022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年</a:t>
            </a:r>
            <a: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3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月</a:t>
            </a: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374D90C-1005-DF44-AE69-048D7EDA1B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kumimoji="1" lang="zh-CN" altLang="en-US"/>
              <a:t>本投影片及相应音视频仅供修读本课程同学使用</a:t>
            </a:r>
            <a:endParaRPr kumimoji="1"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67C3478-BFFE-E848-8F26-329CEC5C48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2CBC89-708E-48CD-BCD6-CCB7D6409EDD}" type="slidenum">
              <a:rPr lang="en-US" altLang="zh-CN" smtClean="0"/>
              <a:pPr/>
              <a:t>24</a:t>
            </a:fld>
            <a:endParaRPr lang="en-US" altLang="zh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566C8E7B-D43C-784D-98C7-022D3D973D62}"/>
                  </a:ext>
                </a:extLst>
              </p:cNvPr>
              <p:cNvSpPr txBox="1"/>
              <p:nvPr/>
            </p:nvSpPr>
            <p:spPr>
              <a:xfrm flipH="1">
                <a:off x="4574626" y="2152474"/>
                <a:ext cx="4525222" cy="29043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zh-CN" altLang="en-US" b="1" dirty="0">
                    <a:solidFill>
                      <a:srgbClr val="0315BD"/>
                    </a:solidFill>
                  </a:rPr>
                  <a:t>并发调度</a:t>
                </a:r>
                <a:r>
                  <a:rPr kumimoji="1" lang="zh-CN" altLang="en-US" dirty="0"/>
                  <a:t>是将</a:t>
                </a:r>
                <a14:m>
                  <m:oMath xmlns:m="http://schemas.openxmlformats.org/officeDocument/2006/math">
                    <m:r>
                      <a:rPr kumimoji="1" lang="en-US" altLang="zh-CN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kumimoji="1" lang="zh-CN" altLang="en-US" b="1" dirty="0">
                    <a:solidFill>
                      <a:srgbClr val="C00000"/>
                    </a:solidFill>
                  </a:rPr>
                  <a:t>划分</a:t>
                </a:r>
                <a:r>
                  <a:rPr kumimoji="1" lang="zh-CN" altLang="en-US" dirty="0"/>
                  <a:t>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i="1" dirty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kumimoji="1" lang="en-US" altLang="zh-CN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kumimoji="1" lang="en-US" altLang="zh-CN" b="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kumimoji="1" lang="en-US" altLang="zh-CN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zh-CN" b="0" i="1" dirty="0" smtClean="0">
                        <a:latin typeface="Cambria Math" panose="02040503050406030204" pitchFamily="18" charset="0"/>
                      </a:rPr>
                      <m:t>,⋯,</m:t>
                    </m:r>
                    <m:sSub>
                      <m:sSubPr>
                        <m:ctrlPr>
                          <a:rPr kumimoji="1"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kumimoji="1" lang="en-US" altLang="zh-CN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kumimoji="1" lang="en-US" altLang="zh-CN" dirty="0"/>
                  <a:t>,</a:t>
                </a:r>
                <a:r>
                  <a:rPr kumimoji="1" lang="zh-CN" altLang="en-US" dirty="0"/>
                  <a:t>使得对于</a:t>
                </a:r>
                <a14:m>
                  <m:oMath xmlns:m="http://schemas.openxmlformats.org/officeDocument/2006/math">
                    <m:r>
                      <a:rPr kumimoji="1" lang="en-US" altLang="zh-CN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kumimoji="1" lang="en-US" altLang="zh-CN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kumimoji="1" lang="en-US" altLang="zh-CN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  <m:r>
                      <a:rPr kumimoji="1" lang="en-US" altLang="zh-CN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kumimoji="1" lang="en-US" altLang="zh-CN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𝑗</m:t>
                    </m:r>
                    <m:r>
                      <a:rPr kumimoji="1" lang="en-US" altLang="zh-CN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kumimoji="1" lang="en-US" altLang="zh-CN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kumimoji="1" lang="en-US" altLang="zh-CN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∀</m:t>
                    </m:r>
                    <m:sSub>
                      <m:sSubPr>
                        <m:ctrlPr>
                          <a:rPr kumimoji="1" lang="en-US" altLang="zh-CN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zh-CN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kumimoji="1" lang="en-US" altLang="zh-CN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sSub>
                      <m:sSubPr>
                        <m:ctrlPr>
                          <a:rPr kumimoji="1" lang="en-US" altLang="zh-CN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kumimoji="1" lang="en-US" altLang="zh-CN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kumimoji="1" lang="en-US" altLang="zh-CN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zh-CN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zh-CN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</m:sSub>
                    <m:r>
                      <a:rPr kumimoji="1" lang="en-US" altLang="zh-CN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sSub>
                      <m:sSubPr>
                        <m:ctrlPr>
                          <a:rPr kumimoji="1" lang="en-US" altLang="zh-CN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kumimoji="1" lang="en-US" altLang="zh-CN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</m:sSub>
                    <m:d>
                      <m:dPr>
                        <m:ctrlPr>
                          <a:rPr kumimoji="1" lang="en-US" altLang="zh-CN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CN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zh-CN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kumimoji="1" lang="en-US" altLang="zh-CN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⋠</m:t>
                        </m:r>
                        <m:sSub>
                          <m:sSubPr>
                            <m:ctrlPr>
                              <a:rPr kumimoji="1" lang="en-US" altLang="zh-CN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zh-CN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kumimoji="1" lang="en-US" altLang="zh-CN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kumimoji="1"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kumimoji="1"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kumimoji="1"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kumimoji="1" lang="zh-CN" altLang="en-US" dirty="0"/>
                  <a:t>结束于</a:t>
                </a:r>
                <a14:m>
                  <m:oMath xmlns:m="http://schemas.openxmlformats.org/officeDocument/2006/math">
                    <m:r>
                      <a:rPr kumimoji="1" lang="en-US" altLang="zh-CN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kumimoji="1" lang="zh-CN" altLang="en-US" dirty="0"/>
                  <a:t>的最长的链称为到达</a:t>
                </a:r>
                <a14:m>
                  <m:oMath xmlns:m="http://schemas.openxmlformats.org/officeDocument/2006/math">
                    <m:r>
                      <a:rPr kumimoji="1" lang="en-US" altLang="zh-CN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kumimoji="1" lang="zh-CN" altLang="en-US" dirty="0"/>
                  <a:t>的</a:t>
                </a:r>
                <a:r>
                  <a:rPr kumimoji="1" lang="zh-CN" altLang="en-US" b="1" dirty="0">
                    <a:solidFill>
                      <a:srgbClr val="0315BD"/>
                    </a:solidFill>
                  </a:rPr>
                  <a:t>关键路径</a:t>
                </a:r>
                <a:r>
                  <a:rPr kumimoji="1" lang="en-US" altLang="zh-CN" dirty="0"/>
                  <a:t>.</a:t>
                </a:r>
                <a:r>
                  <a:rPr kumimoji="1" lang="zh-CN" altLang="en-US" dirty="0"/>
                  <a:t> 该路径中除</a:t>
                </a:r>
                <a14:m>
                  <m:oMath xmlns:m="http://schemas.openxmlformats.org/officeDocument/2006/math">
                    <m:r>
                      <a:rPr kumimoji="1" lang="en-US" altLang="zh-CN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kumimoji="1" lang="zh-CN" altLang="en-US" dirty="0"/>
                  <a:t>之外的元素个数称为</a:t>
                </a:r>
                <a14:m>
                  <m:oMath xmlns:m="http://schemas.openxmlformats.org/officeDocument/2006/math">
                    <m:r>
                      <a:rPr kumimoji="1" lang="en-US" altLang="zh-CN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kumimoji="1" lang="zh-CN" altLang="en-US" dirty="0"/>
                  <a:t>的深度</a:t>
                </a:r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(depth(</a:t>
                </a:r>
                <a14:m>
                  <m:oMath xmlns:m="http://schemas.openxmlformats.org/officeDocument/2006/math">
                    <m:r>
                      <a:rPr kumimoji="1" lang="en-US" altLang="zh-CN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)).</a:t>
                </a:r>
                <a:r>
                  <a:rPr kumimoji="1"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kumimoji="1"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kumimoji="1"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:r>
                  <a:rPr kumimoji="1"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最省时调度</a:t>
                </a:r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kumimoji="1" lang="en-US" altLang="zh-CN" dirty="0">
                    <a:cs typeface="Times New Roman" panose="02020603050405020304" pitchFamily="18" charset="0"/>
                  </a:rPr>
                  <a:t> </a:t>
                </a:r>
                <a:br>
                  <a:rPr kumimoji="1" lang="en-US" altLang="zh-CN" dirty="0">
                    <a:cs typeface="Times New Roman" panose="020206030504050203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b>
                          <m:r>
                            <a:rPr kumimoji="1" lang="en-US" altLang="zh-CN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r>
                        <a:rPr kumimoji="1" lang="en-US" altLang="zh-CN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≜</m:t>
                      </m:r>
                      <m:d>
                        <m:dPr>
                          <m:begChr m:val="{"/>
                          <m:endChr m:val="|"/>
                          <m:ctrlPr>
                            <a:rPr kumimoji="1" lang="en-US" altLang="zh-CN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  <m:r>
                            <a:rPr kumimoji="1" lang="en-US" altLang="zh-CN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∈</m:t>
                          </m:r>
                          <m:r>
                            <a:rPr kumimoji="1" lang="en-US" altLang="zh-CN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  <m:r>
                            <a:rPr kumimoji="1" lang="en-US" altLang="zh-CN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e>
                      </m:d>
                      <m:r>
                        <a:rPr kumimoji="1" lang="en-US" altLang="zh-CN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kumimoji="1" lang="en-US" altLang="zh-CN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𝑑𝑒𝑝𝑡h</m:t>
                      </m:r>
                      <m:d>
                        <m:dPr>
                          <m:ctrlPr>
                            <a:rPr kumimoji="1" lang="en-US" altLang="zh-CN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</m:d>
                      <m:r>
                        <a:rPr kumimoji="1" lang="en-US" altLang="zh-CN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kumimoji="1" lang="en-US" altLang="zh-CN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𝑖</m:t>
                      </m:r>
                      <m:r>
                        <a:rPr kumimoji="1" lang="en-US" altLang="zh-CN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}</m:t>
                      </m:r>
                    </m:oMath>
                  </m:oMathPara>
                </a14:m>
                <a:endParaRPr kumimoji="1"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kumimoji="1"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566C8E7B-D43C-784D-98C7-022D3D973D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574626" y="2152474"/>
                <a:ext cx="4525222" cy="2904385"/>
              </a:xfrm>
              <a:prstGeom prst="rect">
                <a:avLst/>
              </a:prstGeom>
              <a:blipFill>
                <a:blip r:embed="rId2"/>
                <a:stretch>
                  <a:fillRect l="-1120" t="-8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图片 9">
            <a:extLst>
              <a:ext uri="{FF2B5EF4-FFF2-40B4-BE49-F238E27FC236}">
                <a16:creationId xmlns:a16="http://schemas.microsoft.com/office/drawing/2014/main" id="{41E8A0D6-CF30-3A44-8663-BFA903C270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956844"/>
            <a:ext cx="4258816" cy="44616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EA10D8F4-EC79-4F49-B0E6-255F91615C3A}"/>
                  </a:ext>
                </a:extLst>
              </p:cNvPr>
              <p:cNvSpPr/>
              <p:nvPr/>
            </p:nvSpPr>
            <p:spPr>
              <a:xfrm>
                <a:off x="143478" y="2127339"/>
                <a:ext cx="50199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i="1" dirty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kumimoji="1" lang="en-US" altLang="zh-CN" i="1" dirty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EA10D8F4-EC79-4F49-B0E6-255F91615C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478" y="2127339"/>
                <a:ext cx="501996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E3D7852A-739F-FC4A-B131-624548EDD4AD}"/>
                  </a:ext>
                </a:extLst>
              </p:cNvPr>
              <p:cNvSpPr/>
              <p:nvPr/>
            </p:nvSpPr>
            <p:spPr>
              <a:xfrm>
                <a:off x="143478" y="3262177"/>
                <a:ext cx="50199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i="1" dirty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kumimoji="1" lang="en-US" altLang="zh-CN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E3D7852A-739F-FC4A-B131-624548EDD4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478" y="3262177"/>
                <a:ext cx="50199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EC0038D5-AB2E-AC46-8930-73A0D7F698FD}"/>
                  </a:ext>
                </a:extLst>
              </p:cNvPr>
              <p:cNvSpPr/>
              <p:nvPr/>
            </p:nvSpPr>
            <p:spPr>
              <a:xfrm>
                <a:off x="143478" y="4696290"/>
                <a:ext cx="50199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i="1" dirty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kumimoji="1" lang="en-US" altLang="zh-CN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EC0038D5-AB2E-AC46-8930-73A0D7F698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478" y="4696290"/>
                <a:ext cx="501996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C87DE9F1-0109-3C42-BD78-7BDEBF962935}"/>
                  </a:ext>
                </a:extLst>
              </p:cNvPr>
              <p:cNvSpPr/>
              <p:nvPr/>
            </p:nvSpPr>
            <p:spPr>
              <a:xfrm>
                <a:off x="143478" y="5831128"/>
                <a:ext cx="50199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i="1" dirty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kumimoji="1" lang="en-US" altLang="zh-CN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C87DE9F1-0109-3C42-BD78-7BDEBF9629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478" y="5831128"/>
                <a:ext cx="501996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07353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B0F16D-957E-814D-B14A-446C57ED7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偏序的划分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9C912079-0DA4-9A42-AA39-44A47511F0F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kumimoji="1" lang="zh-CN" altLang="en-US" sz="2800" dirty="0"/>
                  <a:t>由以上讨论可知</a:t>
                </a:r>
                <a:r>
                  <a:rPr kumimoji="1" lang="en-US" altLang="zh-CN" sz="2800" dirty="0"/>
                  <a:t>,</a:t>
                </a:r>
                <a:r>
                  <a:rPr lang="zh-CN" altLang="en-US" sz="2800" dirty="0"/>
                  <a:t>若有限偏序集</a:t>
                </a:r>
                <a14:m>
                  <m:oMath xmlns:m="http://schemas.openxmlformats.org/officeDocument/2006/math">
                    <m:r>
                      <a:rPr lang="en-US" altLang="zh-CN" sz="28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800" i="1" dirty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sz="2800" i="1" dirty="0">
                        <a:latin typeface="Cambria Math" panose="02040503050406030204" pitchFamily="18" charset="0"/>
                      </a:rPr>
                      <m:t>,≼)</m:t>
                    </m:r>
                  </m:oMath>
                </a14:m>
                <a:r>
                  <a:rPr kumimoji="1" lang="zh-CN" altLang="en-US" sz="2800" dirty="0"/>
                  <a:t>的高度为</a:t>
                </a:r>
                <a14:m>
                  <m:oMath xmlns:m="http://schemas.openxmlformats.org/officeDocument/2006/math">
                    <m:r>
                      <a:rPr kumimoji="1" lang="en-US" altLang="zh-CN" sz="28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kumimoji="1" lang="en-US" altLang="zh-CN" sz="2800" dirty="0"/>
                  <a:t>,</a:t>
                </a:r>
                <a:r>
                  <a:rPr lang="zh-CN" altLang="en-US" sz="2800" dirty="0"/>
                  <a:t>则可将其划分为</a:t>
                </a:r>
                <a14:m>
                  <m:oMath xmlns:m="http://schemas.openxmlformats.org/officeDocument/2006/math">
                    <m:r>
                      <a:rPr lang="en-US" altLang="zh-CN" sz="2800" i="1" dirty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zh-CN" altLang="en-US" sz="2800" dirty="0"/>
                  <a:t>个反链</a:t>
                </a:r>
                <a:r>
                  <a:rPr lang="en-US" altLang="zh-CN" sz="2800" dirty="0">
                    <a:latin typeface="Times New Roman" panose="02020603050405020304" pitchFamily="18" charset="0"/>
                  </a:rPr>
                  <a:t> (Mirsky’s theorem</a:t>
                </a:r>
                <a:r>
                  <a:rPr lang="zh-CN" altLang="en-US" sz="28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zh-CN" sz="2800" dirty="0">
                    <a:latin typeface="Times New Roman" panose="02020603050405020304" pitchFamily="18" charset="0"/>
                  </a:rPr>
                  <a:t>1971).</a:t>
                </a:r>
                <a:endParaRPr lang="en-US" altLang="zh-CN" sz="2800" dirty="0"/>
              </a:p>
              <a:p>
                <a:pPr lvl="1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zh-CN" altLang="en-US" sz="2400" dirty="0"/>
                  <a:t>推论</a:t>
                </a:r>
                <a:r>
                  <a:rPr lang="en-US" altLang="zh-CN" sz="2400" dirty="0"/>
                  <a:t>:</a:t>
                </a:r>
                <a:r>
                  <a:rPr lang="zh-CN" altLang="en-US" sz="2400" dirty="0"/>
                  <a:t>对于任意</a:t>
                </a:r>
                <a14:m>
                  <m:oMath xmlns:m="http://schemas.openxmlformats.org/officeDocument/2006/math">
                    <m:r>
                      <a:rPr lang="en-US" altLang="zh-CN" sz="2400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kumimoji="1" lang="en-US" altLang="zh-CN" sz="2400" dirty="0"/>
                  <a:t>,</a:t>
                </a:r>
                <a:r>
                  <a:rPr kumimoji="1" lang="zh-CN" altLang="en-US" sz="2400" dirty="0"/>
                  <a:t>要么有一条长度大于</a:t>
                </a:r>
                <a14:m>
                  <m:oMath xmlns:m="http://schemas.openxmlformats.org/officeDocument/2006/math">
                    <m:r>
                      <a:rPr kumimoji="1" lang="en-US" altLang="zh-CN" sz="24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kumimoji="1" lang="zh-CN" altLang="en-US" sz="2400" dirty="0"/>
                  <a:t>的链</a:t>
                </a:r>
                <a:r>
                  <a:rPr kumimoji="1" lang="en-US" altLang="zh-CN" sz="2400" dirty="0"/>
                  <a:t>,</a:t>
                </a:r>
                <a:r>
                  <a:rPr lang="zh-CN" altLang="en-US" sz="2400" dirty="0"/>
                  <a:t>要么有一条长度至少为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altLang="zh-CN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b="0" i="1" dirty="0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num>
                      <m:den>
                        <m: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zh-CN" altLang="en-US" sz="2400" dirty="0"/>
                  <a:t>的反链</a:t>
                </a:r>
                <a:r>
                  <a:rPr lang="en-US" altLang="zh-CN" sz="2400" dirty="0"/>
                  <a:t>.</a:t>
                </a:r>
              </a:p>
              <a:p>
                <a:pPr lvl="1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zh-CN" altLang="en-US" sz="2400" dirty="0"/>
                  <a:t>推论</a:t>
                </a:r>
                <a:r>
                  <a:rPr lang="en-US" altLang="zh-CN" sz="2400" dirty="0"/>
                  <a:t>:</a:t>
                </a:r>
                <a:r>
                  <a:rPr lang="zh-CN" altLang="en-US" sz="2400" dirty="0"/>
                  <a:t>有限偏序集</a:t>
                </a:r>
                <a14:m>
                  <m:oMath xmlns:m="http://schemas.openxmlformats.org/officeDocument/2006/math">
                    <m:r>
                      <a:rPr lang="en-US" altLang="zh-CN" sz="24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</a:rPr>
                      <m:t>,≼)</m:t>
                    </m:r>
                  </m:oMath>
                </a14:m>
                <a:r>
                  <a:rPr kumimoji="1" lang="zh-CN" altLang="en-US" sz="2400" dirty="0"/>
                  <a:t>要么有一条长度大于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zh-CN" sz="24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i="1" dirty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e>
                    </m:rad>
                  </m:oMath>
                </a14:m>
                <a:r>
                  <a:rPr kumimoji="1" lang="zh-CN" altLang="en-US" sz="2400" dirty="0"/>
                  <a:t>的链</a:t>
                </a:r>
                <a:r>
                  <a:rPr kumimoji="1" lang="en-US" altLang="zh-CN" sz="2400" dirty="0"/>
                  <a:t>,</a:t>
                </a:r>
                <a:r>
                  <a:rPr kumimoji="1" lang="zh-CN" altLang="en-US" sz="2400" dirty="0"/>
                  <a:t>要么有一条长度至少是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sz="2400" i="1" dirty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zh-CN" sz="24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i="1" dirty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e>
                    </m:rad>
                  </m:oMath>
                </a14:m>
                <a:r>
                  <a:rPr kumimoji="1" lang="zh-CN" altLang="en-US" sz="2400" dirty="0"/>
                  <a:t>的反链</a:t>
                </a:r>
                <a:r>
                  <a:rPr kumimoji="1" lang="en-US" altLang="zh-CN" sz="2400" dirty="0"/>
                  <a:t>.</a:t>
                </a:r>
              </a:p>
              <a:p>
                <a:pPr marL="0" indent="0">
                  <a:buNone/>
                </a:pPr>
                <a:endParaRPr kumimoji="1" lang="zh-CN" altLang="en-US" sz="2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9C912079-0DA4-9A42-AA39-44A47511F0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17" t="-14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4B1C953-93AE-2C4B-8A6D-ABAE0D33DB8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2022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年</a:t>
            </a:r>
            <a: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3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月</a:t>
            </a: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A683B3F-0D36-CD46-BBB8-6147ECD5E3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kumimoji="1" lang="zh-CN" altLang="en-US" dirty="0"/>
              <a:t>本投影片及相应音视频仅供修读本课程同学使用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19DAC2A-E326-7548-8A7F-F432A11294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2CBC89-708E-48CD-BCD6-CCB7D6409EDD}" type="slidenum">
              <a:rPr lang="en-US" altLang="zh-CN" smtClean="0"/>
              <a:pPr/>
              <a:t>25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1389896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07C2A076-89DB-CB45-A6E8-C39E95EE62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188" y="549275"/>
            <a:ext cx="7327900" cy="949325"/>
          </a:xfrm>
        </p:spPr>
        <p:txBody>
          <a:bodyPr/>
          <a:lstStyle/>
          <a:p>
            <a:pPr eaLnBrk="1" hangingPunct="1"/>
            <a:r>
              <a:rPr lang="zh-CN" altLang="en-US" sz="4000" dirty="0"/>
              <a:t>链与反链</a:t>
            </a:r>
          </a:p>
        </p:txBody>
      </p:sp>
      <p:sp>
        <p:nvSpPr>
          <p:cNvPr id="40964" name="Text Box 29">
            <a:extLst>
              <a:ext uri="{FF2B5EF4-FFF2-40B4-BE49-F238E27FC236}">
                <a16:creationId xmlns:a16="http://schemas.microsoft.com/office/drawing/2014/main" id="{BC47C617-E9E7-9E47-A587-D406663E4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8700" y="4727575"/>
            <a:ext cx="563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kumimoji="1" lang="zh-CN" altLang="zh-CN" sz="2400" b="1">
              <a:latin typeface="Times New Roman" panose="02020603050405020304" pitchFamily="18" charset="0"/>
            </a:endParaRPr>
          </a:p>
        </p:txBody>
      </p:sp>
      <p:grpSp>
        <p:nvGrpSpPr>
          <p:cNvPr id="3" name="组合 54">
            <a:extLst>
              <a:ext uri="{FF2B5EF4-FFF2-40B4-BE49-F238E27FC236}">
                <a16:creationId xmlns:a16="http://schemas.microsoft.com/office/drawing/2014/main" id="{6EBA550F-AE36-B649-92D9-4376B4C5F351}"/>
              </a:ext>
            </a:extLst>
          </p:cNvPr>
          <p:cNvGrpSpPr>
            <a:grpSpLocks/>
          </p:cNvGrpSpPr>
          <p:nvPr/>
        </p:nvGrpSpPr>
        <p:grpSpPr bwMode="auto">
          <a:xfrm>
            <a:off x="3979863" y="1603375"/>
            <a:ext cx="5067300" cy="5157788"/>
            <a:chOff x="4076958" y="1700808"/>
            <a:chExt cx="5067042" cy="5157192"/>
          </a:xfrm>
        </p:grpSpPr>
        <p:sp>
          <p:nvSpPr>
            <p:cNvPr id="40966" name="Oval 28" descr="新闻纸">
              <a:extLst>
                <a:ext uri="{FF2B5EF4-FFF2-40B4-BE49-F238E27FC236}">
                  <a16:creationId xmlns:a16="http://schemas.microsoft.com/office/drawing/2014/main" id="{C38BAEF1-49A3-6249-B8CA-654B31E147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1758" y="2192195"/>
              <a:ext cx="3733800" cy="3733800"/>
            </a:xfrm>
            <a:prstGeom prst="ellipse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 b="1"/>
            </a:p>
          </p:txBody>
        </p:sp>
        <p:sp>
          <p:nvSpPr>
            <p:cNvPr id="40967" name="Oval 10" descr="粉色砂纸">
              <a:extLst>
                <a:ext uri="{FF2B5EF4-FFF2-40B4-BE49-F238E27FC236}">
                  <a16:creationId xmlns:a16="http://schemas.microsoft.com/office/drawing/2014/main" id="{E2187268-DFCC-6646-9715-42CEFBEFE9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6958" y="3487595"/>
              <a:ext cx="4419600" cy="762000"/>
            </a:xfrm>
            <a:prstGeom prst="ellipse">
              <a:avLst/>
            </a:prstGeom>
            <a:blipFill dpi="0" rotWithShape="0">
              <a:blip r:embed="rId5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 b="1"/>
            </a:p>
          </p:txBody>
        </p:sp>
        <p:sp>
          <p:nvSpPr>
            <p:cNvPr id="40968" name="Oval 4">
              <a:extLst>
                <a:ext uri="{FF2B5EF4-FFF2-40B4-BE49-F238E27FC236}">
                  <a16:creationId xmlns:a16="http://schemas.microsoft.com/office/drawing/2014/main" id="{52E0584F-F0CA-D24F-AF46-BA7D6D47C8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6558" y="3716195"/>
              <a:ext cx="228600" cy="228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 b="1"/>
            </a:p>
          </p:txBody>
        </p:sp>
        <p:sp>
          <p:nvSpPr>
            <p:cNvPr id="40969" name="Oval 5">
              <a:extLst>
                <a:ext uri="{FF2B5EF4-FFF2-40B4-BE49-F238E27FC236}">
                  <a16:creationId xmlns:a16="http://schemas.microsoft.com/office/drawing/2014/main" id="{BADB0B26-401D-B743-AD7F-DE98C2E52C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1358" y="3716195"/>
              <a:ext cx="228600" cy="228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 b="1"/>
            </a:p>
          </p:txBody>
        </p:sp>
        <p:sp>
          <p:nvSpPr>
            <p:cNvPr id="40970" name="Oval 6">
              <a:extLst>
                <a:ext uri="{FF2B5EF4-FFF2-40B4-BE49-F238E27FC236}">
                  <a16:creationId xmlns:a16="http://schemas.microsoft.com/office/drawing/2014/main" id="{4A6BD1A8-0DC6-A846-9F17-456759D2DC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39158" y="3716195"/>
              <a:ext cx="228600" cy="228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 b="1"/>
            </a:p>
          </p:txBody>
        </p:sp>
        <p:sp>
          <p:nvSpPr>
            <p:cNvPr id="40971" name="Oval 7">
              <a:extLst>
                <a:ext uri="{FF2B5EF4-FFF2-40B4-BE49-F238E27FC236}">
                  <a16:creationId xmlns:a16="http://schemas.microsoft.com/office/drawing/2014/main" id="{5CB71A5D-4DAA-BA42-AC74-3E86529B7D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58358" y="3716195"/>
              <a:ext cx="228600" cy="228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 b="1"/>
            </a:p>
          </p:txBody>
        </p:sp>
        <p:sp>
          <p:nvSpPr>
            <p:cNvPr id="40972" name="Text Box 8">
              <a:extLst>
                <a:ext uri="{FF2B5EF4-FFF2-40B4-BE49-F238E27FC236}">
                  <a16:creationId xmlns:a16="http://schemas.microsoft.com/office/drawing/2014/main" id="{A9FC8386-9E20-5240-A6AB-7E9DF6F499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43808" y="3554270"/>
              <a:ext cx="9906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b="1">
                  <a:latin typeface="Times New Roman" panose="02020603050405020304" pitchFamily="18" charset="0"/>
                </a:rPr>
                <a:t>….</a:t>
              </a:r>
            </a:p>
          </p:txBody>
        </p:sp>
        <p:sp>
          <p:nvSpPr>
            <p:cNvPr id="40973" name="Text Box 9">
              <a:extLst>
                <a:ext uri="{FF2B5EF4-FFF2-40B4-BE49-F238E27FC236}">
                  <a16:creationId xmlns:a16="http://schemas.microsoft.com/office/drawing/2014/main" id="{49EBE334-8207-CA41-A5E9-CDFE52C553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10645" y="3506645"/>
              <a:ext cx="9906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b="1">
                  <a:latin typeface="Times New Roman" panose="02020603050405020304" pitchFamily="18" charset="0"/>
                </a:rPr>
                <a:t>….</a:t>
              </a:r>
            </a:p>
          </p:txBody>
        </p:sp>
        <p:sp>
          <p:nvSpPr>
            <p:cNvPr id="40974" name="Text Box 11">
              <a:extLst>
                <a:ext uri="{FF2B5EF4-FFF2-40B4-BE49-F238E27FC236}">
                  <a16:creationId xmlns:a16="http://schemas.microsoft.com/office/drawing/2014/main" id="{71D4B2CF-38EE-3541-A122-07B83DAE67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29944" y="1700808"/>
              <a:ext cx="4714056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zh-CN" altLang="en-US" sz="2400" b="1" dirty="0">
                  <a:latin typeface="Times New Roman" panose="02020603050405020304" pitchFamily="18" charset="0"/>
                </a:rPr>
                <a:t>元素个数最多的反链，含</a:t>
              </a:r>
              <a:r>
                <a:rPr kumimoji="1" lang="en-US" altLang="zh-CN" sz="2400" b="1" i="1" dirty="0">
                  <a:latin typeface="Times New Roman" panose="02020603050405020304" pitchFamily="18" charset="0"/>
                </a:rPr>
                <a:t>k</a:t>
              </a:r>
              <a:r>
                <a:rPr kumimoji="1" lang="zh-CN" altLang="en-US" sz="2400" b="1" dirty="0">
                  <a:latin typeface="Times New Roman" panose="02020603050405020304" pitchFamily="18" charset="0"/>
                </a:rPr>
                <a:t>个元素</a:t>
              </a:r>
            </a:p>
          </p:txBody>
        </p:sp>
        <p:sp>
          <p:nvSpPr>
            <p:cNvPr id="40975" name="Line 12">
              <a:extLst>
                <a:ext uri="{FF2B5EF4-FFF2-40B4-BE49-F238E27FC236}">
                  <a16:creationId xmlns:a16="http://schemas.microsoft.com/office/drawing/2014/main" id="{EE73E9C1-EFEB-8848-9B64-A058CAE22A3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095496" y="2188277"/>
              <a:ext cx="504056" cy="14401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0976" name="Line 13">
              <a:extLst>
                <a:ext uri="{FF2B5EF4-FFF2-40B4-BE49-F238E27FC236}">
                  <a16:creationId xmlns:a16="http://schemas.microsoft.com/office/drawing/2014/main" id="{CF064DB7-2F36-774A-919B-149D8D04E6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96095" y="3135170"/>
              <a:ext cx="0" cy="57150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0977" name="Line 14">
              <a:extLst>
                <a:ext uri="{FF2B5EF4-FFF2-40B4-BE49-F238E27FC236}">
                  <a16:creationId xmlns:a16="http://schemas.microsoft.com/office/drawing/2014/main" id="{00774EC7-3160-FD44-A6C4-6754227669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96095" y="3949558"/>
              <a:ext cx="0" cy="528637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0978" name="Line 15">
              <a:extLst>
                <a:ext uri="{FF2B5EF4-FFF2-40B4-BE49-F238E27FC236}">
                  <a16:creationId xmlns:a16="http://schemas.microsoft.com/office/drawing/2014/main" id="{69FACE0B-85C3-F24C-89D4-9EE8A165EF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96095" y="4563920"/>
              <a:ext cx="0" cy="40005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0979" name="Line 16">
              <a:extLst>
                <a:ext uri="{FF2B5EF4-FFF2-40B4-BE49-F238E27FC236}">
                  <a16:creationId xmlns:a16="http://schemas.microsoft.com/office/drawing/2014/main" id="{9C1FBF1A-9AA7-284B-B7D9-30B8907792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91333" y="2701783"/>
              <a:ext cx="0" cy="40005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0980" name="Line 17">
              <a:extLst>
                <a:ext uri="{FF2B5EF4-FFF2-40B4-BE49-F238E27FC236}">
                  <a16:creationId xmlns:a16="http://schemas.microsoft.com/office/drawing/2014/main" id="{F94CE126-7598-B648-A5A1-2F94BCB1A8D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91370" y="3130408"/>
              <a:ext cx="0" cy="57150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0981" name="Line 18">
              <a:extLst>
                <a:ext uri="{FF2B5EF4-FFF2-40B4-BE49-F238E27FC236}">
                  <a16:creationId xmlns:a16="http://schemas.microsoft.com/office/drawing/2014/main" id="{7DEA9644-DE12-1B43-893E-DA490449C0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91370" y="3959083"/>
              <a:ext cx="0" cy="528637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0982" name="Freeform 19">
              <a:extLst>
                <a:ext uri="{FF2B5EF4-FFF2-40B4-BE49-F238E27FC236}">
                  <a16:creationId xmlns:a16="http://schemas.microsoft.com/office/drawing/2014/main" id="{908FDE73-4B73-D448-819D-8B02C3B8F8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1833" y="2635108"/>
              <a:ext cx="133350" cy="423862"/>
            </a:xfrm>
            <a:custGeom>
              <a:avLst/>
              <a:gdLst>
                <a:gd name="T0" fmla="*/ 2147483646 w 84"/>
                <a:gd name="T1" fmla="*/ 2147483646 h 267"/>
                <a:gd name="T2" fmla="*/ 2147483646 w 84"/>
                <a:gd name="T3" fmla="*/ 2147483646 h 267"/>
                <a:gd name="T4" fmla="*/ 0 w 84"/>
                <a:gd name="T5" fmla="*/ 0 h 267"/>
                <a:gd name="T6" fmla="*/ 0 60000 65536"/>
                <a:gd name="T7" fmla="*/ 0 60000 65536"/>
                <a:gd name="T8" fmla="*/ 0 60000 65536"/>
                <a:gd name="T9" fmla="*/ 0 w 84"/>
                <a:gd name="T10" fmla="*/ 0 h 267"/>
                <a:gd name="T11" fmla="*/ 84 w 84"/>
                <a:gd name="T12" fmla="*/ 267 h 26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4" h="267">
                  <a:moveTo>
                    <a:pt x="72" y="267"/>
                  </a:moveTo>
                  <a:cubicBezTo>
                    <a:pt x="78" y="227"/>
                    <a:pt x="84" y="188"/>
                    <a:pt x="72" y="144"/>
                  </a:cubicBezTo>
                  <a:cubicBezTo>
                    <a:pt x="60" y="100"/>
                    <a:pt x="12" y="27"/>
                    <a:pt x="0" y="0"/>
                  </a:cubicBezTo>
                </a:path>
              </a:pathLst>
            </a:custGeom>
            <a:noFill/>
            <a:ln w="22225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0983" name="Freeform 20">
              <a:extLst>
                <a:ext uri="{FF2B5EF4-FFF2-40B4-BE49-F238E27FC236}">
                  <a16:creationId xmlns:a16="http://schemas.microsoft.com/office/drawing/2014/main" id="{634CE7E0-7726-EA41-83C3-760616485E5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6133" y="4521058"/>
              <a:ext cx="171450" cy="485775"/>
            </a:xfrm>
            <a:custGeom>
              <a:avLst/>
              <a:gdLst>
                <a:gd name="T0" fmla="*/ 0 w 108"/>
                <a:gd name="T1" fmla="*/ 0 h 306"/>
                <a:gd name="T2" fmla="*/ 2147483646 w 108"/>
                <a:gd name="T3" fmla="*/ 2147483646 h 306"/>
                <a:gd name="T4" fmla="*/ 2147483646 w 108"/>
                <a:gd name="T5" fmla="*/ 2147483646 h 306"/>
                <a:gd name="T6" fmla="*/ 0 60000 65536"/>
                <a:gd name="T7" fmla="*/ 0 60000 65536"/>
                <a:gd name="T8" fmla="*/ 0 60000 65536"/>
                <a:gd name="T9" fmla="*/ 0 w 108"/>
                <a:gd name="T10" fmla="*/ 0 h 306"/>
                <a:gd name="T11" fmla="*/ 108 w 108"/>
                <a:gd name="T12" fmla="*/ 306 h 3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8" h="306">
                  <a:moveTo>
                    <a:pt x="0" y="0"/>
                  </a:moveTo>
                  <a:cubicBezTo>
                    <a:pt x="0" y="64"/>
                    <a:pt x="0" y="129"/>
                    <a:pt x="18" y="180"/>
                  </a:cubicBezTo>
                  <a:cubicBezTo>
                    <a:pt x="36" y="231"/>
                    <a:pt x="93" y="285"/>
                    <a:pt x="108" y="306"/>
                  </a:cubicBezTo>
                </a:path>
              </a:pathLst>
            </a:custGeom>
            <a:noFill/>
            <a:ln w="22225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0984" name="Line 21">
              <a:extLst>
                <a:ext uri="{FF2B5EF4-FFF2-40B4-BE49-F238E27FC236}">
                  <a16:creationId xmlns:a16="http://schemas.microsoft.com/office/drawing/2014/main" id="{E4A391AF-603C-3E41-88BD-D81EC995AE7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88024" y="5035408"/>
              <a:ext cx="8071" cy="337808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0985" name="Line 22">
              <a:extLst>
                <a:ext uri="{FF2B5EF4-FFF2-40B4-BE49-F238E27FC236}">
                  <a16:creationId xmlns:a16="http://schemas.microsoft.com/office/drawing/2014/main" id="{609EC2F2-E9AC-DA48-971F-EA24864EA0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88024" y="2276872"/>
              <a:ext cx="3309" cy="396336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0986" name="Text Box 23">
              <a:extLst>
                <a:ext uri="{FF2B5EF4-FFF2-40B4-BE49-F238E27FC236}">
                  <a16:creationId xmlns:a16="http://schemas.microsoft.com/office/drawing/2014/main" id="{98683470-334D-8047-9F9C-D601B39C22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53195" y="3735245"/>
              <a:ext cx="5334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000" b="1" i="1">
                  <a:latin typeface="Times New Roman" panose="02020603050405020304" pitchFamily="18" charset="0"/>
                </a:rPr>
                <a:t>a</a:t>
              </a:r>
              <a:r>
                <a:rPr kumimoji="1" lang="en-US" altLang="zh-CN" sz="2000" b="1" baseline="-25000">
                  <a:latin typeface="Times New Roman" panose="02020603050405020304" pitchFamily="18" charset="0"/>
                </a:rPr>
                <a:t>1</a:t>
              </a:r>
              <a:endParaRPr kumimoji="1" lang="en-US" altLang="zh-CN" sz="2000" b="1" i="1">
                <a:latin typeface="Times New Roman" panose="02020603050405020304" pitchFamily="18" charset="0"/>
              </a:endParaRPr>
            </a:p>
          </p:txBody>
        </p:sp>
        <p:sp>
          <p:nvSpPr>
            <p:cNvPr id="40987" name="Text Box 24">
              <a:extLst>
                <a:ext uri="{FF2B5EF4-FFF2-40B4-BE49-F238E27FC236}">
                  <a16:creationId xmlns:a16="http://schemas.microsoft.com/office/drawing/2014/main" id="{552E3EED-A14C-E343-AE83-1049DC3080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91370" y="3773345"/>
              <a:ext cx="5334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000" b="1" i="1">
                  <a:latin typeface="Times New Roman" panose="02020603050405020304" pitchFamily="18" charset="0"/>
                </a:rPr>
                <a:t>a</a:t>
              </a:r>
              <a:r>
                <a:rPr kumimoji="1" lang="en-US" altLang="zh-CN" sz="2000" b="1" baseline="-25000">
                  <a:latin typeface="Times New Roman" panose="02020603050405020304" pitchFamily="18" charset="0"/>
                </a:rPr>
                <a:t>2</a:t>
              </a:r>
              <a:endParaRPr kumimoji="1" lang="en-US" altLang="zh-CN" sz="2000" b="1" i="1">
                <a:latin typeface="Times New Roman" panose="02020603050405020304" pitchFamily="18" charset="0"/>
              </a:endParaRPr>
            </a:p>
          </p:txBody>
        </p:sp>
        <p:sp>
          <p:nvSpPr>
            <p:cNvPr id="40988" name="Text Box 25">
              <a:extLst>
                <a:ext uri="{FF2B5EF4-FFF2-40B4-BE49-F238E27FC236}">
                  <a16:creationId xmlns:a16="http://schemas.microsoft.com/office/drawing/2014/main" id="{0473CFBA-5EC1-E74D-A9A6-AC9EEAEE6A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77258" y="3873358"/>
              <a:ext cx="5334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000" b="1" i="1">
                  <a:latin typeface="Times New Roman" panose="02020603050405020304" pitchFamily="18" charset="0"/>
                </a:rPr>
                <a:t>a</a:t>
              </a:r>
              <a:r>
                <a:rPr kumimoji="1" lang="en-US" altLang="zh-CN" sz="2000" b="1" i="1" baseline="-25000">
                  <a:latin typeface="Times New Roman" panose="02020603050405020304" pitchFamily="18" charset="0"/>
                </a:rPr>
                <a:t>i</a:t>
              </a:r>
              <a:endParaRPr kumimoji="1" lang="en-US" altLang="zh-CN" sz="2000" b="1" i="1">
                <a:latin typeface="Times New Roman" panose="02020603050405020304" pitchFamily="18" charset="0"/>
              </a:endParaRPr>
            </a:p>
          </p:txBody>
        </p:sp>
        <p:sp>
          <p:nvSpPr>
            <p:cNvPr id="40989" name="Text Box 26">
              <a:extLst>
                <a:ext uri="{FF2B5EF4-FFF2-40B4-BE49-F238E27FC236}">
                  <a16:creationId xmlns:a16="http://schemas.microsoft.com/office/drawing/2014/main" id="{9329A7A5-CA8A-8E41-9B8B-E7D73C1D8D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34558" y="3844783"/>
              <a:ext cx="5334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000" b="1" i="1">
                  <a:latin typeface="Times New Roman" panose="02020603050405020304" pitchFamily="18" charset="0"/>
                </a:rPr>
                <a:t>a</a:t>
              </a:r>
              <a:r>
                <a:rPr kumimoji="1" lang="en-US" altLang="zh-CN" sz="2000" b="1" i="1" baseline="-25000">
                  <a:latin typeface="Times New Roman" panose="02020603050405020304" pitchFamily="18" charset="0"/>
                </a:rPr>
                <a:t>k</a:t>
              </a:r>
              <a:endParaRPr kumimoji="1" lang="en-US" altLang="zh-CN" sz="2000" b="1" i="1"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40990" name="Object 30">
              <a:extLst>
                <a:ext uri="{FF2B5EF4-FFF2-40B4-BE49-F238E27FC236}">
                  <a16:creationId xmlns:a16="http://schemas.microsoft.com/office/drawing/2014/main" id="{BA9A7CE6-16DE-1A47-BAFC-DDAE3099765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355976" y="5715000"/>
            <a:ext cx="3888432" cy="1143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793" name="公式" r:id="rId6" imgW="33934400" imgH="9944100" progId="Equation.3">
                    <p:embed/>
                  </p:oleObj>
                </mc:Choice>
                <mc:Fallback>
                  <p:oleObj name="公式" r:id="rId6" imgW="33934400" imgH="9944100" progId="Equation.3">
                    <p:embed/>
                    <p:pic>
                      <p:nvPicPr>
                        <p:cNvPr id="40990" name="Object 30">
                          <a:extLst>
                            <a:ext uri="{FF2B5EF4-FFF2-40B4-BE49-F238E27FC236}">
                              <a16:creationId xmlns:a16="http://schemas.microsoft.com/office/drawing/2014/main" id="{BA9A7CE6-16DE-1A47-BAFC-DDAE30997655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55976" y="5715000"/>
                          <a:ext cx="3888432" cy="1143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E2874E65-B751-C941-8AFD-84352769F921}"/>
                  </a:ext>
                </a:extLst>
              </p:cNvPr>
              <p:cNvSpPr/>
              <p:nvPr/>
            </p:nvSpPr>
            <p:spPr>
              <a:xfrm>
                <a:off x="224002" y="2657301"/>
                <a:ext cx="3991847" cy="28315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zh-CN" altLang="en-US" sz="2400" dirty="0">
                    <a:latin typeface="Times New Roman" panose="02020603050405020304" pitchFamily="18" charset="0"/>
                  </a:rPr>
                  <a:t>考虑</a:t>
                </a:r>
                <a:r>
                  <a:rPr lang="en-US" altLang="zh-CN" sz="2400" dirty="0">
                    <a:latin typeface="Times New Roman" panose="02020603050405020304" pitchFamily="18" charset="0"/>
                  </a:rPr>
                  <a:t>Mirsky</a:t>
                </a:r>
                <a:r>
                  <a:rPr lang="zh-CN" altLang="en-US" sz="2400" dirty="0">
                    <a:latin typeface="Times New Roman" panose="02020603050405020304" pitchFamily="18" charset="0"/>
                  </a:rPr>
                  <a:t>定理的对偶问题</a:t>
                </a:r>
                <a:r>
                  <a:rPr lang="en-US" altLang="zh-CN" sz="2400" dirty="0">
                    <a:latin typeface="Times New Roman" panose="02020603050405020304" pitchFamily="18" charset="0"/>
                  </a:rPr>
                  <a:t>:</a:t>
                </a:r>
              </a:p>
              <a:p>
                <a:pPr>
                  <a:spcAft>
                    <a:spcPts val="600"/>
                  </a:spcAft>
                </a:pPr>
                <a:endParaRPr lang="en-US" altLang="zh-CN" sz="2400" dirty="0">
                  <a:latin typeface="Times New Roman" panose="02020603050405020304" pitchFamily="18" charset="0"/>
                </a:endParaRPr>
              </a:p>
              <a:p>
                <a:r>
                  <a:rPr lang="zh-CN" altLang="en-US" sz="2400" b="1" dirty="0">
                    <a:solidFill>
                      <a:srgbClr val="0000CC"/>
                    </a:solidFill>
                    <a:latin typeface="Times New Roman" panose="02020603050405020304" pitchFamily="18" charset="0"/>
                  </a:rPr>
                  <a:t>链覆盖</a:t>
                </a:r>
                <a:r>
                  <a:rPr lang="en-US" altLang="zh-CN" sz="2400" b="1" dirty="0">
                    <a:solidFill>
                      <a:srgbClr val="0000CC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zh-CN" altLang="en-US" sz="2400" dirty="0">
                    <a:latin typeface="Times New Roman" panose="02020603050405020304" pitchFamily="18" charset="0"/>
                  </a:rPr>
                  <a:t>是</a:t>
                </a:r>
                <a14:m>
                  <m:oMath xmlns:m="http://schemas.openxmlformats.org/officeDocument/2006/math">
                    <m:r>
                      <a:rPr lang="en-US" altLang="zh-CN" sz="24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</a:rPr>
                      <m:t>,≼)</m:t>
                    </m:r>
                  </m:oMath>
                </a14:m>
                <a:r>
                  <a:rPr lang="zh-CN" altLang="en-US" sz="2400" dirty="0">
                    <a:latin typeface="Times New Roman" panose="02020603050405020304" pitchFamily="18" charset="0"/>
                  </a:rPr>
                  <a:t>中一组互不相交的链</a:t>
                </a:r>
                <a:r>
                  <a:rPr lang="en-US" altLang="zh-CN" sz="2400" dirty="0">
                    <a:latin typeface="Times New Roman" panose="02020603050405020304" pitchFamily="18" charset="0"/>
                  </a:rPr>
                  <a:t>, </a:t>
                </a:r>
                <a:r>
                  <a:rPr lang="zh-CN" altLang="en-US" sz="2400" dirty="0">
                    <a:latin typeface="Times New Roman" panose="02020603050405020304" pitchFamily="18" charset="0"/>
                  </a:rPr>
                  <a:t>它们一起包含了</a:t>
                </a:r>
                <a14:m>
                  <m:oMath xmlns:m="http://schemas.openxmlformats.org/officeDocument/2006/math">
                    <m:r>
                      <a:rPr lang="en-US" altLang="zh-CN" sz="2400" i="1" dirty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zh-CN" altLang="en-US" sz="2400" dirty="0">
                    <a:latin typeface="Times New Roman" panose="02020603050405020304" pitchFamily="18" charset="0"/>
                  </a:rPr>
                  <a:t>中的所有元素</a:t>
                </a:r>
                <a:r>
                  <a:rPr lang="en-US" altLang="zh-CN" sz="2400" dirty="0">
                    <a:latin typeface="Times New Roman" panose="02020603050405020304" pitchFamily="18" charset="0"/>
                  </a:rPr>
                  <a:t>.</a:t>
                </a:r>
              </a:p>
              <a:p>
                <a:endParaRPr lang="en-US" altLang="zh-CN" sz="2400" dirty="0">
                  <a:latin typeface="Times New Roman" panose="02020603050405020304" pitchFamily="18" charset="0"/>
                </a:endParaRPr>
              </a:p>
              <a:p>
                <a:r>
                  <a:rPr lang="zh-CN" altLang="en-US" sz="2400" dirty="0">
                    <a:latin typeface="Times New Roman" panose="02020603050405020304" pitchFamily="18" charset="0"/>
                  </a:rPr>
                  <a:t>至少需要多少条链</a:t>
                </a:r>
                <a:r>
                  <a:rPr lang="en-US" altLang="zh-CN" sz="2400" dirty="0">
                    <a:latin typeface="Times New Roman" panose="020206030504050203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E2874E65-B751-C941-8AFD-84352769F9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002" y="2657301"/>
                <a:ext cx="3991847" cy="2831544"/>
              </a:xfrm>
              <a:prstGeom prst="rect">
                <a:avLst/>
              </a:prstGeom>
              <a:blipFill>
                <a:blip r:embed="rId8"/>
                <a:stretch>
                  <a:fillRect l="-2222" t="-2232" b="-40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46761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1507" name="Rectangle 3">
                <a:extLst>
                  <a:ext uri="{FF2B5EF4-FFF2-40B4-BE49-F238E27FC236}">
                    <a16:creationId xmlns:a16="http://schemas.microsoft.com/office/drawing/2014/main" id="{5E3D526E-7636-E541-A8B5-7A67B401CCE8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719263"/>
                <a:ext cx="8003232" cy="4805362"/>
              </a:xfrm>
            </p:spPr>
            <p:txBody>
              <a:bodyPr/>
              <a:lstStyle/>
              <a:p>
                <a:pPr eaLnBrk="1" hangingPunct="1">
                  <a:lnSpc>
                    <a:spcPct val="120000"/>
                  </a:lnSpc>
                </a:pPr>
                <a:r>
                  <a:rPr lang="en-US" altLang="zh-CN" sz="2800" dirty="0">
                    <a:latin typeface="Times New Roman" panose="02020603050405020304" pitchFamily="18" charset="0"/>
                  </a:rPr>
                  <a:t>Dilworth </a:t>
                </a:r>
                <a:r>
                  <a:rPr lang="zh-CN" altLang="en-US" sz="2800" dirty="0">
                    <a:latin typeface="Times New Roman" panose="02020603050405020304" pitchFamily="18" charset="0"/>
                  </a:rPr>
                  <a:t>定理 </a:t>
                </a:r>
                <a:r>
                  <a:rPr lang="en-US" altLang="zh-CN" sz="2800" dirty="0">
                    <a:latin typeface="Times New Roman" panose="02020603050405020304" pitchFamily="18" charset="0"/>
                  </a:rPr>
                  <a:t>(1950) </a:t>
                </a:r>
              </a:p>
              <a:p>
                <a:pPr>
                  <a:lnSpc>
                    <a:spcPct val="120000"/>
                  </a:lnSpc>
                  <a:buNone/>
                </a:pPr>
                <a:r>
                  <a:rPr lang="zh-CN" altLang="en-US" sz="2800" dirty="0">
                    <a:solidFill>
                      <a:srgbClr val="0315BD"/>
                    </a:solidFill>
                    <a:latin typeface="Times New Roman" panose="02020603050405020304" pitchFamily="18" charset="0"/>
                  </a:rPr>
                  <a:t>宽度为</a:t>
                </a:r>
                <a14:m>
                  <m:oMath xmlns:m="http://schemas.openxmlformats.org/officeDocument/2006/math">
                    <m:r>
                      <a:rPr lang="en-US" altLang="zh-CN" sz="2800" i="1" dirty="0">
                        <a:solidFill>
                          <a:srgbClr val="0315BD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zh-CN" altLang="en-US" sz="2800" dirty="0">
                    <a:solidFill>
                      <a:srgbClr val="0315BD"/>
                    </a:solidFill>
                    <a:latin typeface="Times New Roman" panose="02020603050405020304" pitchFamily="18" charset="0"/>
                  </a:rPr>
                  <a:t>的偏序集可划分成</a:t>
                </a:r>
                <a14:m>
                  <m:oMath xmlns:m="http://schemas.openxmlformats.org/officeDocument/2006/math">
                    <m:r>
                      <a:rPr lang="en-US" altLang="zh-CN" sz="2800" i="1" dirty="0">
                        <a:solidFill>
                          <a:srgbClr val="0315BD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zh-CN" altLang="en-US" sz="2800" dirty="0">
                    <a:solidFill>
                      <a:srgbClr val="0315BD"/>
                    </a:solidFill>
                    <a:latin typeface="Times New Roman" panose="02020603050405020304" pitchFamily="18" charset="0"/>
                  </a:rPr>
                  <a:t>个链</a:t>
                </a:r>
                <a:r>
                  <a:rPr lang="en-US" altLang="zh-CN" sz="2800" dirty="0">
                    <a:solidFill>
                      <a:srgbClr val="0315BD"/>
                    </a:solidFill>
                    <a:latin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20000"/>
                  </a:lnSpc>
                  <a:buFontTx/>
                  <a:buNone/>
                </a:pPr>
                <a:r>
                  <a:rPr lang="zh-CN" altLang="en-US" sz="2800" dirty="0">
                    <a:latin typeface="Times New Roman" panose="02020603050405020304" pitchFamily="18" charset="0"/>
                  </a:rPr>
                  <a:t>在任意</a:t>
                </a:r>
                <a:r>
                  <a:rPr lang="zh-CN" altLang="en-US" sz="2800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有限</a:t>
                </a:r>
                <a:r>
                  <a:rPr lang="zh-CN" altLang="en-US" sz="2800" dirty="0">
                    <a:latin typeface="Times New Roman" panose="02020603050405020304" pitchFamily="18" charset="0"/>
                  </a:rPr>
                  <a:t>偏序集</a:t>
                </a:r>
                <a14:m>
                  <m:oMath xmlns:m="http://schemas.openxmlformats.org/officeDocument/2006/math">
                    <m:r>
                      <a:rPr lang="en-US" altLang="zh-CN" sz="2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80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zh-CN" sz="2800" i="1" dirty="0" smtClean="0">
                        <a:latin typeface="Cambria Math" panose="02040503050406030204" pitchFamily="18" charset="0"/>
                      </a:rPr>
                      <m:t>,≼)</m:t>
                    </m:r>
                  </m:oMath>
                </a14:m>
                <a:r>
                  <a:rPr lang="zh-CN" altLang="en-US" sz="2800" dirty="0">
                    <a:latin typeface="Times New Roman" panose="02020603050405020304" pitchFamily="18" charset="0"/>
                  </a:rPr>
                  <a:t>中</a:t>
                </a:r>
                <a:r>
                  <a:rPr lang="en-US" altLang="zh-CN" sz="2800" dirty="0">
                    <a:latin typeface="Times New Roman" panose="02020603050405020304" pitchFamily="18" charset="0"/>
                  </a:rPr>
                  <a:t>, </a:t>
                </a:r>
                <a:r>
                  <a:rPr lang="zh-CN" altLang="en-US" sz="2800" dirty="0">
                    <a:latin typeface="Times New Roman" panose="02020603050405020304" pitchFamily="18" charset="0"/>
                  </a:rPr>
                  <a:t>覆盖</a:t>
                </a:r>
                <a14:m>
                  <m:oMath xmlns:m="http://schemas.openxmlformats.org/officeDocument/2006/math">
                    <m:r>
                      <a:rPr lang="en-US" altLang="zh-CN" sz="28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zh-CN" altLang="en-US" sz="2800" dirty="0">
                    <a:latin typeface="Times New Roman" panose="02020603050405020304" pitchFamily="18" charset="0"/>
                  </a:rPr>
                  <a:t>的最小链数等于</a:t>
                </a:r>
                <a14:m>
                  <m:oMath xmlns:m="http://schemas.openxmlformats.org/officeDocument/2006/math">
                    <m:r>
                      <a:rPr lang="en-US" altLang="zh-CN" sz="28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zh-CN" altLang="en-US" sz="2800" dirty="0">
                    <a:latin typeface="Times New Roman" panose="02020603050405020304" pitchFamily="18" charset="0"/>
                  </a:rPr>
                  <a:t>中最长反链的长度（元素个数）</a:t>
                </a:r>
                <a:r>
                  <a:rPr lang="en-US" altLang="zh-CN" sz="2800" dirty="0">
                    <a:latin typeface="Times New Roman" panose="02020603050405020304" pitchFamily="18" charset="0"/>
                  </a:rPr>
                  <a:t>.</a:t>
                </a:r>
              </a:p>
              <a:p>
                <a:pPr lvl="1">
                  <a:lnSpc>
                    <a:spcPct val="120000"/>
                  </a:lnSpc>
                </a:pPr>
                <a:r>
                  <a:rPr lang="zh-CN" altLang="en-US" sz="2000" dirty="0">
                    <a:latin typeface="Times New Roman" panose="02020603050405020304" pitchFamily="18" charset="0"/>
                  </a:rPr>
                  <a:t>注：覆盖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zh-CN" altLang="en-US" sz="2000" dirty="0">
                    <a:latin typeface="Times New Roman" panose="02020603050405020304" pitchFamily="18" charset="0"/>
                  </a:rPr>
                  <a:t>的链数 </a:t>
                </a:r>
                <a14:m>
                  <m:oMath xmlns:m="http://schemas.openxmlformats.org/officeDocument/2006/math">
                    <m:r>
                      <a:rPr lang="zh-CN" altLang="en-US" sz="2000" i="1" dirty="0" smtClean="0">
                        <a:latin typeface="Cambria Math" panose="02040503050406030204" pitchFamily="18" charset="0"/>
                        <a:sym typeface="Symbol" pitchFamily="2" charset="2"/>
                      </a:rPr>
                      <m:t>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zh-CN" altLang="en-US" sz="2000" dirty="0">
                    <a:latin typeface="Times New Roman" panose="02020603050405020304" pitchFamily="18" charset="0"/>
                  </a:rPr>
                  <a:t>中任一反链的元素个数</a:t>
                </a:r>
                <a:r>
                  <a:rPr lang="en-US" altLang="zh-CN" sz="2000" dirty="0">
                    <a:latin typeface="Times New Roman" panose="02020603050405020304" pitchFamily="18" charset="0"/>
                  </a:rPr>
                  <a:t>.</a:t>
                </a:r>
              </a:p>
              <a:p>
                <a:pPr lvl="1">
                  <a:lnSpc>
                    <a:spcPct val="120000"/>
                  </a:lnSpc>
                </a:pPr>
                <a:r>
                  <a:rPr lang="zh-CN" altLang="en-US" sz="2000" dirty="0">
                    <a:latin typeface="Times New Roman" panose="02020603050405020304" pitchFamily="18" charset="0"/>
                  </a:rPr>
                  <a:t>等价结论</a:t>
                </a:r>
                <a:r>
                  <a:rPr lang="en-US" altLang="zh-CN" sz="2000" dirty="0">
                    <a:latin typeface="Times New Roman" panose="02020603050405020304" pitchFamily="18" charset="0"/>
                  </a:rPr>
                  <a:t>: </a:t>
                </a:r>
                <a:r>
                  <a:rPr lang="zh-CN" altLang="en-US" sz="2000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有限</a:t>
                </a:r>
                <a:r>
                  <a:rPr lang="zh-CN" altLang="en-US" sz="2000" dirty="0">
                    <a:latin typeface="Times New Roman" panose="02020603050405020304" pitchFamily="18" charset="0"/>
                  </a:rPr>
                  <a:t>偏序集中存在一个链覆盖和一个反链，它们大小相等</a:t>
                </a:r>
                <a:endParaRPr lang="en-US" altLang="zh-CN" sz="2000" dirty="0">
                  <a:latin typeface="Times New Roman" panose="02020603050405020304" pitchFamily="18" charset="0"/>
                </a:endParaRPr>
              </a:p>
              <a:p>
                <a:pPr lvl="1">
                  <a:lnSpc>
                    <a:spcPct val="120000"/>
                  </a:lnSpc>
                </a:pPr>
                <a:endParaRPr lang="en-US" altLang="zh-CN" sz="20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507" name="Rectangle 3">
                <a:extLst>
                  <a:ext uri="{FF2B5EF4-FFF2-40B4-BE49-F238E27FC236}">
                    <a16:creationId xmlns:a16="http://schemas.microsoft.com/office/drawing/2014/main" id="{5E3D526E-7636-E541-A8B5-7A67B401CC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719263"/>
                <a:ext cx="8003232" cy="4805362"/>
              </a:xfrm>
              <a:blipFill>
                <a:blip r:embed="rId3"/>
                <a:stretch>
                  <a:fillRect l="-1746" t="-789" r="-3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>
            <a:extLst>
              <a:ext uri="{FF2B5EF4-FFF2-40B4-BE49-F238E27FC236}">
                <a16:creationId xmlns:a16="http://schemas.microsoft.com/office/drawing/2014/main" id="{2395B691-4E18-AD4F-99CF-EFF3403A4F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404813"/>
            <a:ext cx="6681788" cy="103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1" hangingPunct="1">
              <a:defRPr/>
            </a:pPr>
            <a:r>
              <a:rPr lang="en-US" altLang="zh-CN" sz="4000" b="1" kern="0" dirty="0">
                <a:solidFill>
                  <a:schemeClr val="tx2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Dilworth</a:t>
            </a:r>
            <a:r>
              <a:rPr lang="zh-CN" altLang="en-US" sz="4000" b="1" kern="0" dirty="0">
                <a:solidFill>
                  <a:schemeClr val="tx2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定理</a:t>
            </a:r>
            <a:endParaRPr lang="zh-CN" altLang="en-US" sz="4000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19138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5C442D-41BE-1B44-8AE9-26840EAA1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/>
              <a:t>Dilworth</a:t>
            </a:r>
            <a:r>
              <a:rPr lang="zh-CN" altLang="en-US" sz="3600" dirty="0"/>
              <a:t>定理的归纳证明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53F99D58-0847-B640-8009-C45DD6D40DC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kumimoji="1" lang="en-US" altLang="zh-CN" sz="2400" dirty="0"/>
                  <a:t>[</a:t>
                </a:r>
                <a:r>
                  <a:rPr kumimoji="1" lang="zh-CN" altLang="en-US" sz="2400" dirty="0"/>
                  <a:t>概要</a:t>
                </a:r>
                <a:r>
                  <a:rPr kumimoji="1" lang="en-US" altLang="zh-CN" sz="2400" dirty="0">
                    <a:latin typeface="Times New Roman" panose="02020603050405020304" pitchFamily="18" charset="0"/>
                  </a:rPr>
                  <a:t>,</a:t>
                </a:r>
                <a:r>
                  <a:rPr lang="en-US" altLang="zh-CN" sz="2400" dirty="0">
                    <a:latin typeface="Times New Roman" panose="02020603050405020304" pitchFamily="18" charset="0"/>
                  </a:rPr>
                  <a:t> Perles (1963) </a:t>
                </a:r>
                <a:r>
                  <a:rPr kumimoji="1" lang="en-US" altLang="zh-CN" sz="2400" dirty="0"/>
                  <a:t>]</a:t>
                </a:r>
                <a:br>
                  <a:rPr kumimoji="1" lang="en-US" altLang="zh-CN" sz="2400" dirty="0"/>
                </a:br>
                <a:r>
                  <a:rPr kumimoji="1" lang="zh-CN" altLang="en-US" sz="2400" dirty="0"/>
                  <a:t>当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|=1</m:t>
                    </m:r>
                  </m:oMath>
                </a14:m>
                <a:r>
                  <a:rPr lang="zh-CN" altLang="en-US" sz="2400" dirty="0"/>
                  <a:t>时</a:t>
                </a:r>
                <a:r>
                  <a:rPr lang="en-US" altLang="zh-CN" sz="2400" dirty="0"/>
                  <a:t>,</a:t>
                </a:r>
                <a:r>
                  <a:rPr kumimoji="1" lang="zh-CN" altLang="en-US" sz="2400" dirty="0"/>
                  <a:t>宽度</a:t>
                </a:r>
                <a14:m>
                  <m:oMath xmlns:m="http://schemas.openxmlformats.org/officeDocument/2006/math">
                    <m:r>
                      <a:rPr kumimoji="1" lang="en-US" altLang="zh-CN" sz="2400" i="1" dirty="0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kumimoji="1" lang="en-US" altLang="zh-CN" sz="2400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kumimoji="1" lang="en-US" altLang="zh-CN" sz="2400" dirty="0"/>
                  <a:t>,</a:t>
                </a:r>
                <a:r>
                  <a:rPr kumimoji="1" lang="zh-CN" altLang="en-US" sz="2400" dirty="0"/>
                  <a:t>命题成立</a:t>
                </a:r>
                <a:r>
                  <a:rPr kumimoji="1" lang="en-US" altLang="zh-CN" sz="2400" dirty="0"/>
                  <a:t>.</a:t>
                </a:r>
                <a:br>
                  <a:rPr kumimoji="1" lang="en-US" altLang="zh-CN" sz="2400" dirty="0"/>
                </a:br>
                <a:r>
                  <a:rPr kumimoji="1" lang="zh-CN" altLang="en-US" sz="2400" dirty="0"/>
                  <a:t>假设命题</a:t>
                </a:r>
                <a14:m>
                  <m:oMath xmlns:m="http://schemas.openxmlformats.org/officeDocument/2006/math">
                    <m:r>
                      <a:rPr lang="zh-CN" altLang="en-US" sz="2400" i="1" dirty="0">
                        <a:latin typeface="Cambria Math" panose="02040503050406030204" pitchFamily="18" charset="0"/>
                      </a:rPr>
                      <m:t>对于</m:t>
                    </m:r>
                    <m:d>
                      <m:dPr>
                        <m:begChr m:val="|"/>
                        <m:endChr m:val="|"/>
                        <m:ctrlPr>
                          <a:rPr lang="en-US" altLang="zh-CN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  <m:r>
                      <a:rPr lang="en-US" altLang="zh-CN" sz="2400" b="0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1" lang="zh-CN" altLang="en-US" sz="2400" dirty="0"/>
                  <a:t>时成立</a:t>
                </a:r>
                <a:r>
                  <a:rPr kumimoji="1" lang="en-US" altLang="zh-CN" sz="2400" dirty="0"/>
                  <a:t>,</a:t>
                </a:r>
                <a:r>
                  <a:rPr kumimoji="1" lang="zh-CN" altLang="en-US" sz="2400" dirty="0"/>
                  <a:t>现证明对于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  <m:r>
                      <a:rPr lang="en-US" altLang="zh-CN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kumimoji="1" lang="zh-CN" altLang="en-US" sz="2400" dirty="0"/>
                  <a:t>的偏序集</a:t>
                </a:r>
                <a14:m>
                  <m:oMath xmlns:m="http://schemas.openxmlformats.org/officeDocument/2006/math">
                    <m:r>
                      <a:rPr lang="en-US" altLang="zh-CN" sz="2400" i="1" dirty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kumimoji="1" lang="zh-CN" altLang="en-US" sz="2400" dirty="0"/>
                  <a:t>成立</a:t>
                </a:r>
                <a:r>
                  <a:rPr kumimoji="1" lang="en-US" altLang="zh-CN" sz="2400" dirty="0"/>
                  <a:t>.</a:t>
                </a:r>
                <a:br>
                  <a:rPr kumimoji="1" lang="en-US" altLang="zh-CN" sz="2400" dirty="0"/>
                </a:br>
                <a:r>
                  <a:rPr kumimoji="1" lang="zh-CN" altLang="en-US" sz="2400" dirty="0"/>
                  <a:t>对于某最长的反链</a:t>
                </a:r>
                <a14:m>
                  <m:oMath xmlns:m="http://schemas.openxmlformats.org/officeDocument/2006/math">
                    <m:r>
                      <a:rPr kumimoji="1" lang="en-US" altLang="zh-CN" sz="24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kumimoji="1" lang="en-US" altLang="zh-CN" sz="2400" dirty="0"/>
                  <a:t>,</a:t>
                </a:r>
                <a:r>
                  <a:rPr kumimoji="1" lang="zh-CN" altLang="en-US" sz="2400" dirty="0"/>
                  <a:t>令</a:t>
                </a:r>
                <a:endParaRPr kumimoji="1" lang="en-US" altLang="zh-CN" sz="24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400" i="1" dirty="0" smtClean="0"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kumimoji="1" lang="en-US" altLang="zh-CN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400" i="1" dirty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kumimoji="1" lang="en-US" altLang="zh-CN" sz="2400" i="1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kumimoji="1" lang="en-US" altLang="zh-CN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4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e>
                          <m:r>
                            <a:rPr kumimoji="1" lang="en-US" altLang="zh-CN" sz="2400" b="0" i="1" dirty="0" smtClean="0">
                              <a:latin typeface="Cambria Math" panose="02040503050406030204" pitchFamily="18" charset="0"/>
                            </a:rPr>
                            <m:t>∃</m:t>
                          </m:r>
                          <m:r>
                            <a:rPr kumimoji="1" lang="en-US" altLang="zh-CN" sz="2400" b="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kumimoji="1" lang="en-US" altLang="zh-CN" sz="2400" b="0" i="1" dirty="0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kumimoji="1" lang="en-US" altLang="zh-CN" sz="2400" b="0" i="1" dirty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d>
                            <m:dPr>
                              <m:ctrlPr>
                                <a:rPr kumimoji="1" lang="en-US" altLang="zh-CN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sz="2400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kumimoji="1" lang="en-US" altLang="zh-CN" sz="2400" b="0" i="1" dirty="0" smtClean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kumimoji="1" lang="en-US" altLang="zh-CN" sz="2400" b="0" i="1" dirty="0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e>
                      </m:d>
                    </m:oMath>
                    <m:oMath xmlns:m="http://schemas.openxmlformats.org/officeDocument/2006/math">
                      <m:r>
                        <a:rPr lang="en-US" altLang="zh-CN" sz="2400" b="0" i="1" dirty="0" smtClean="0">
                          <a:latin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en-US" altLang="zh-CN" sz="2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i="1" dirty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altLang="zh-CN" sz="2400" i="1" dirty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CN" sz="2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e>
                          <m:r>
                            <a:rPr lang="en-US" altLang="zh-CN" sz="2400" i="1" dirty="0">
                              <a:latin typeface="Cambria Math" panose="02040503050406030204" pitchFamily="18" charset="0"/>
                            </a:rPr>
                            <m:t>∃</m:t>
                          </m:r>
                          <m:r>
                            <a:rPr lang="en-US" altLang="zh-CN" sz="2400" i="1" dirty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zh-CN" sz="2400" i="1" dirty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altLang="zh-CN" sz="2400" i="1" dirty="0">
                              <a:latin typeface="Cambria Math" panose="02040503050406030204" pitchFamily="18" charset="0"/>
                            </a:rPr>
                            <m:t>𝐴</m:t>
                          </m:r>
                          <m:d>
                            <m:dPr>
                              <m:ctrlPr>
                                <a:rPr lang="en-US" altLang="zh-CN" sz="24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CN" sz="2400" b="0" i="1" dirty="0" smtClean="0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altLang="zh-CN" sz="2400" i="1" dirty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br>
                  <a:rPr kumimoji="1" lang="en-US" altLang="zh-CN" sz="2400" dirty="0"/>
                </a:br>
                <a:r>
                  <a:rPr kumimoji="1" lang="en-US" altLang="zh-CN" sz="2400" dirty="0"/>
                  <a:t>	</a:t>
                </a:r>
                <a:r>
                  <a:rPr kumimoji="1" lang="zh-CN" altLang="en-US" sz="2400" dirty="0"/>
                  <a:t>显然有 </a:t>
                </a:r>
                <a14:m>
                  <m:oMath xmlns:m="http://schemas.openxmlformats.org/officeDocument/2006/math">
                    <m:r>
                      <a:rPr lang="en-US" altLang="zh-CN" sz="2400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altLang="zh-CN" sz="2400" b="0" i="1" dirty="0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CN" sz="2400" dirty="0"/>
                  <a:t>;</a:t>
                </a:r>
                <a:r>
                  <a:rPr kumimoji="1" lang="zh-CN" altLang="en-US" sz="2400" dirty="0"/>
                  <a:t>且三者互不相交</a:t>
                </a:r>
                <a:r>
                  <a:rPr kumimoji="1" lang="en-US" altLang="zh-CN" sz="2400" dirty="0"/>
                  <a:t>.</a:t>
                </a:r>
                <a:br>
                  <a:rPr kumimoji="1" lang="en-US" altLang="zh-CN" sz="2400" dirty="0"/>
                </a:br>
                <a:endParaRPr kumimoji="1" lang="en-US" altLang="zh-CN" sz="2400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53F99D58-0847-B640-8009-C45DD6D40D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63" t="-14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A30C022-E29F-EE4A-876C-08BDD299E2D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2022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年</a:t>
            </a:r>
            <a: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3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月</a:t>
            </a: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17F1D28-953E-DE44-8EB8-B3DC9AA579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kumimoji="1" lang="zh-CN" altLang="en-US"/>
              <a:t>本投影片及相应音视频仅供修读本课程同学使用</a:t>
            </a:r>
            <a:endParaRPr kumimoji="1"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26DA764-9EA0-0641-AF9F-43A90E16AA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2CBC89-708E-48CD-BCD6-CCB7D6409EDD}" type="slidenum">
              <a:rPr lang="en-US" altLang="zh-CN" smtClean="0"/>
              <a:pPr/>
              <a:t>28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7391671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0B50369-7696-C646-A555-521D95735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dirty="0"/>
              <a:t>Dilworth</a:t>
            </a:r>
            <a:r>
              <a:rPr lang="zh-CN" altLang="en-US" sz="4000" dirty="0"/>
              <a:t>定理的归纳证明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A621E705-2533-8947-8F22-95F8DF5787F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719263"/>
                <a:ext cx="7787208" cy="441166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kumimoji="1" lang="zh-CN" altLang="en-US" sz="2400" b="1" dirty="0"/>
                  <a:t>情况</a:t>
                </a:r>
                <a:r>
                  <a:rPr kumimoji="1" lang="en-US" altLang="zh-CN" sz="2400" b="1" dirty="0"/>
                  <a:t>1:</a:t>
                </a:r>
                <a:r>
                  <a:rPr kumimoji="1" lang="zh-CN" altLang="en-US" sz="2400" b="1" dirty="0"/>
                  <a:t> </a:t>
                </a:r>
                <a:r>
                  <a:rPr kumimoji="1" lang="zh-CN" altLang="en-US" sz="2400" dirty="0"/>
                  <a:t>存在一个最长的反链</a:t>
                </a:r>
                <a14:m>
                  <m:oMath xmlns:m="http://schemas.openxmlformats.org/officeDocument/2006/math">
                    <m:r>
                      <a:rPr kumimoji="1" lang="en-US" altLang="zh-CN" sz="24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kumimoji="1" lang="zh-CN" altLang="en-US" sz="2400" dirty="0"/>
                  <a:t>使得</a:t>
                </a:r>
                <a14:m>
                  <m:oMath xmlns:m="http://schemas.openxmlformats.org/officeDocument/2006/math">
                    <m:r>
                      <a:rPr kumimoji="1" lang="en-US" altLang="zh-CN" sz="240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kumimoji="1" lang="en-US" altLang="zh-CN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sz="24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kumimoji="1" lang="en-US" altLang="zh-CN" sz="2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zh-CN" altLang="en-US" sz="2400" dirty="0"/>
                  <a:t>和</a:t>
                </a:r>
                <a14:m>
                  <m:oMath xmlns:m="http://schemas.openxmlformats.org/officeDocument/2006/math">
                    <m:r>
                      <a:rPr kumimoji="1" lang="en-US" altLang="zh-CN" sz="2400" i="1" dirty="0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kumimoji="1" lang="en-US" altLang="zh-CN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sz="24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kumimoji="1" lang="en-US" altLang="zh-CN" sz="2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zh-CN" altLang="en-US" sz="2400" dirty="0"/>
                  <a:t>都非空</a:t>
                </a:r>
                <a:r>
                  <a:rPr kumimoji="1" lang="en-US" altLang="zh-CN" sz="2400" dirty="0"/>
                  <a:t>.</a:t>
                </a:r>
              </a:p>
              <a:p>
                <a:pPr lvl="1">
                  <a:spcAft>
                    <a:spcPts val="600"/>
                  </a:spcAft>
                </a:pPr>
                <a:r>
                  <a:rPr lang="zh-CN" altLang="en-US" sz="2400" dirty="0"/>
                  <a:t>记</a:t>
                </a:r>
                <a14:m>
                  <m:oMath xmlns:m="http://schemas.openxmlformats.org/officeDocument/2006/math">
                    <m:r>
                      <a:rPr lang="en-US" altLang="zh-CN" sz="2400" i="1" dirty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kumimoji="1" lang="zh-CN" altLang="en-US" sz="2400" dirty="0"/>
                  <a:t>中元素为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400" b="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400" b="0" i="1" dirty="0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r>
                      <a:rPr lang="en-US" altLang="zh-CN" sz="2400" b="0" i="1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kumimoji="1" lang="zh-CN" altLang="en-US" sz="2400" dirty="0"/>
                  <a:t> 在</a:t>
                </a:r>
                <a14:m>
                  <m:oMath xmlns:m="http://schemas.openxmlformats.org/officeDocument/2006/math">
                    <m:r>
                      <a:rPr lang="en-US" altLang="zh-CN" sz="2400" i="1" dirty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altLang="zh-CN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r>
                  <a:rPr kumimoji="1" lang="zh-CN" altLang="en-US" sz="2400" dirty="0"/>
                  <a:t>上应用归纳假设</a:t>
                </a:r>
                <a:r>
                  <a:rPr kumimoji="1" lang="en-US" altLang="zh-CN" sz="1800" dirty="0"/>
                  <a:t>(</a:t>
                </a:r>
                <a:r>
                  <a:rPr kumimoji="1" lang="zh-CN" altLang="en-US" sz="1800" dirty="0"/>
                  <a:t>注意</a:t>
                </a:r>
                <a14:m>
                  <m:oMath xmlns:m="http://schemas.openxmlformats.org/officeDocument/2006/math">
                    <m:r>
                      <a:rPr lang="en-US" altLang="zh-CN" sz="1800" i="1" dirty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altLang="zh-CN" sz="18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1800" i="1" dirty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sz="18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sz="1800" dirty="0"/>
                  <a:t>非空</a:t>
                </a:r>
                <a:r>
                  <a:rPr lang="en-US" altLang="zh-CN" sz="1800" dirty="0"/>
                  <a:t>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sz="18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800" i="1" dirty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altLang="zh-CN" sz="1800" i="1" dirty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altLang="zh-CN" sz="1800" i="1" dirty="0">
                            <a:latin typeface="Cambria Math" panose="02040503050406030204" pitchFamily="18" charset="0"/>
                          </a:rPr>
                          <m:t>𝐷</m:t>
                        </m:r>
                        <m:d>
                          <m:dPr>
                            <m:ctrlPr>
                              <a:rPr lang="en-US" altLang="zh-CN" sz="18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800" i="1" dirty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e>
                    </m:d>
                    <m:r>
                      <a:rPr lang="en-US" altLang="zh-CN" sz="1800" b="0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zh-CN" sz="1800" b="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1" lang="en-US" altLang="zh-CN" sz="1800" dirty="0"/>
                  <a:t>)</a:t>
                </a:r>
                <a:r>
                  <a:rPr kumimoji="1" lang="en-US" altLang="zh-CN" sz="2400" dirty="0"/>
                  <a:t>.</a:t>
                </a:r>
                <a:r>
                  <a:rPr kumimoji="1" lang="zh-CN" altLang="en-US" sz="2400" dirty="0"/>
                  <a:t> </a:t>
                </a:r>
                <a:r>
                  <a:rPr lang="zh-CN" altLang="en-US" sz="2400" dirty="0"/>
                  <a:t>不失一般性</a:t>
                </a:r>
                <a:r>
                  <a:rPr lang="en-US" altLang="zh-CN" sz="2400" dirty="0"/>
                  <a:t>,</a:t>
                </a:r>
                <a:r>
                  <a:rPr lang="zh-CN" altLang="en-US" sz="2400" dirty="0"/>
                  <a:t>我们得到</a:t>
                </a:r>
                <a14:m>
                  <m:oMath xmlns:m="http://schemas.openxmlformats.org/officeDocument/2006/math">
                    <m:r>
                      <a:rPr lang="en-US" altLang="zh-CN" sz="2400" i="1" dirty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altLang="zh-CN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r>
                  <a:rPr lang="zh-CN" altLang="en-US" sz="2400" dirty="0"/>
                  <a:t>的一个链覆盖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400" b="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400" b="0" i="1" dirty="0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r>
                      <a:rPr lang="en-US" altLang="zh-CN" sz="24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en-US" altLang="zh-CN" sz="2400" dirty="0"/>
                  <a:t>,</a:t>
                </a:r>
                <a:r>
                  <a:rPr lang="zh-CN" altLang="en-US" sz="2400" dirty="0"/>
                  <a:t>其中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 sz="2400" dirty="0"/>
                  <a:t>是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zh-CN" altLang="en-US" sz="2400" dirty="0"/>
                  <a:t>的最大元素</a:t>
                </a:r>
                <a:r>
                  <a:rPr kumimoji="1" lang="en-US" altLang="zh-CN" sz="2400" dirty="0"/>
                  <a:t>,</a:t>
                </a:r>
                <a:r>
                  <a:rPr lang="en-US" altLang="zh-CN" sz="2400" dirty="0"/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</a:rPr>
                      <m:t>=1,2,…,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kumimoji="1" lang="en-US" altLang="zh-CN" sz="2400" dirty="0"/>
                  <a:t> </a:t>
                </a:r>
              </a:p>
              <a:p>
                <a:pPr lvl="1">
                  <a:spcAft>
                    <a:spcPts val="600"/>
                  </a:spcAft>
                </a:pPr>
                <a:r>
                  <a:rPr kumimoji="1" lang="zh-CN" altLang="en-US" sz="2400" dirty="0"/>
                  <a:t>再在</a:t>
                </a:r>
                <a14:m>
                  <m:oMath xmlns:m="http://schemas.openxmlformats.org/officeDocument/2006/math">
                    <m:r>
                      <a:rPr lang="en-US" altLang="zh-CN" sz="2400" i="1" dirty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</a:rPr>
                      <m:t>𝑈</m:t>
                    </m:r>
                    <m:d>
                      <m:dPr>
                        <m:ctrlPr>
                          <a:rPr lang="en-US" altLang="zh-CN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r>
                  <a:rPr lang="zh-CN" altLang="en-US" sz="2400" dirty="0"/>
                  <a:t>上应用归纳假设</a:t>
                </a:r>
                <a:r>
                  <a:rPr lang="en-US" altLang="zh-CN" sz="2400" dirty="0"/>
                  <a:t>,</a:t>
                </a:r>
                <a:r>
                  <a:rPr lang="zh-CN" altLang="en-US" sz="2400" dirty="0"/>
                  <a:t>得到</a:t>
                </a:r>
                <a14:m>
                  <m:oMath xmlns:m="http://schemas.openxmlformats.org/officeDocument/2006/math">
                    <m:r>
                      <a:rPr lang="en-US" altLang="zh-CN" sz="2400" i="1" dirty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</a:rPr>
                      <m:t>𝑈</m:t>
                    </m:r>
                    <m:d>
                      <m:dPr>
                        <m:ctrlPr>
                          <a:rPr lang="en-US" altLang="zh-CN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r>
                  <a:rPr lang="zh-CN" altLang="en-US" sz="2400" dirty="0"/>
                  <a:t>的一个链覆盖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400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400" i="1" dirty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CN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r>
                      <a:rPr lang="en-US" altLang="zh-CN" sz="2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400" dirty="0"/>
                  <a:t>,</a:t>
                </a:r>
                <a:r>
                  <a:rPr lang="zh-CN" altLang="en-US" sz="2400" dirty="0"/>
                  <a:t>其中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 sz="2400" dirty="0"/>
                  <a:t>是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 sz="2400" dirty="0"/>
                  <a:t>的最小元素</a:t>
                </a:r>
                <a:r>
                  <a:rPr lang="en-US" altLang="zh-CN" sz="2400" dirty="0"/>
                  <a:t>, </a:t>
                </a:r>
                <a14:m>
                  <m:oMath xmlns:m="http://schemas.openxmlformats.org/officeDocument/2006/math">
                    <m:r>
                      <a:rPr lang="en-US" altLang="zh-CN" sz="2400" i="1" dirty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</a:rPr>
                      <m:t>=1,2,…,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altLang="zh-CN" sz="2400" dirty="0"/>
                  <a:t> </a:t>
                </a:r>
              </a:p>
              <a:p>
                <a:pPr lvl="1">
                  <a:spcAft>
                    <a:spcPts val="600"/>
                  </a:spcAft>
                </a:pPr>
                <a:r>
                  <a:rPr kumimoji="1" lang="zh-CN" altLang="en-US" sz="2400" dirty="0"/>
                  <a:t>于是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altLang="zh-CN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dirty="0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zh-CN" sz="2400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zh-CN" altLang="en-US" sz="2400" dirty="0"/>
                  <a:t>是一个链</a:t>
                </a:r>
                <a:r>
                  <a:rPr kumimoji="1" lang="en-US" altLang="zh-CN" sz="2400" dirty="0"/>
                  <a:t>,</a:t>
                </a:r>
                <a:r>
                  <a:rPr kumimoji="1" lang="zh-CN" altLang="en-US" sz="2400" dirty="0"/>
                  <a:t>这</a:t>
                </a:r>
                <a14:m>
                  <m:oMath xmlns:m="http://schemas.openxmlformats.org/officeDocument/2006/math">
                    <m:r>
                      <a:rPr kumimoji="1" lang="en-US" altLang="zh-CN" sz="2400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kumimoji="1" lang="zh-CN" altLang="en-US" sz="2400" dirty="0"/>
                  <a:t>个链覆盖了</a:t>
                </a:r>
                <a14:m>
                  <m:oMath xmlns:m="http://schemas.openxmlformats.org/officeDocument/2006/math">
                    <m:r>
                      <a:rPr kumimoji="1" lang="en-US" altLang="zh-CN" sz="2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kumimoji="1" lang="en-US" altLang="zh-CN" sz="2400" dirty="0"/>
                  <a:t>.</a:t>
                </a:r>
                <a:endParaRPr kumimoji="1" lang="zh-CN" altLang="en-US" sz="2400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A621E705-2533-8947-8F22-95F8DF5787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719263"/>
                <a:ext cx="7787208" cy="4411662"/>
              </a:xfrm>
              <a:blipFill>
                <a:blip r:embed="rId2"/>
                <a:stretch>
                  <a:fillRect l="-1305" t="-1146" r="-97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A369C3B-7CC8-FF49-9003-8972CCF232C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2022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年</a:t>
            </a:r>
            <a: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3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月</a:t>
            </a: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DC48960-79A8-674B-938F-430DAE1663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kumimoji="1" lang="zh-CN" altLang="en-US"/>
              <a:t>本投影片及相应音视频仅供修读本课程同学使用</a:t>
            </a:r>
            <a:endParaRPr kumimoji="1"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342F0CA-9432-FF43-B19B-983C73C6AC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2CBC89-708E-48CD-BCD6-CCB7D6409EDD}" type="slidenum">
              <a:rPr lang="en-US" altLang="zh-CN" smtClean="0"/>
              <a:pPr/>
              <a:t>29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137835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6F91978-46D1-6149-9349-828C2E17F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关系的性质回顾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2E8C063-42AC-874B-8DCA-36F711AFD7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30000"/>
              </a:spcBef>
            </a:pPr>
            <a:r>
              <a:rPr kumimoji="0" lang="zh-CN" altLang="en-US" sz="2800" dirty="0">
                <a:latin typeface="Times New Roman" panose="02020603050405020304" pitchFamily="18" charset="0"/>
              </a:rPr>
              <a:t>集合</a:t>
            </a:r>
            <a:r>
              <a:rPr kumimoji="0" lang="en-US" altLang="zh-CN" sz="2800" i="1" dirty="0">
                <a:latin typeface="Times New Roman" panose="02020603050405020304" pitchFamily="18" charset="0"/>
              </a:rPr>
              <a:t>A</a:t>
            </a:r>
            <a:r>
              <a:rPr kumimoji="0" lang="zh-CN" altLang="en-US" sz="2800" dirty="0">
                <a:latin typeface="Times New Roman" panose="02020603050405020304" pitchFamily="18" charset="0"/>
              </a:rPr>
              <a:t>上的关系</a:t>
            </a:r>
            <a:r>
              <a:rPr kumimoji="0" lang="en-US" altLang="zh-CN" sz="2800" dirty="0">
                <a:latin typeface="Times New Roman" panose="02020603050405020304" pitchFamily="18" charset="0"/>
              </a:rPr>
              <a:t> </a:t>
            </a:r>
            <a:r>
              <a:rPr kumimoji="0" lang="en-US" altLang="zh-CN" sz="2800" i="1" dirty="0">
                <a:latin typeface="Times New Roman" panose="02020603050405020304" pitchFamily="18" charset="0"/>
              </a:rPr>
              <a:t>R</a:t>
            </a:r>
            <a:r>
              <a:rPr kumimoji="0" lang="en-US" altLang="zh-CN" sz="2800" dirty="0">
                <a:latin typeface="Times New Roman" panose="02020603050405020304" pitchFamily="18" charset="0"/>
              </a:rPr>
              <a:t> </a:t>
            </a:r>
            <a:r>
              <a:rPr kumimoji="0" lang="zh-CN" altLang="en-US" sz="2800" dirty="0">
                <a:latin typeface="Times New Roman" panose="02020603050405020304" pitchFamily="18" charset="0"/>
              </a:rPr>
              <a:t>是</a:t>
            </a:r>
            <a:r>
              <a:rPr kumimoji="0" lang="en-US" altLang="zh-CN" sz="2800" dirty="0">
                <a:latin typeface="Times New Roman" panose="02020603050405020304" pitchFamily="18" charset="0"/>
              </a:rPr>
              <a:t>:</a:t>
            </a:r>
          </a:p>
          <a:p>
            <a:pPr lvl="1">
              <a:spcBef>
                <a:spcPct val="30000"/>
              </a:spcBef>
            </a:pPr>
            <a:r>
              <a:rPr kumimoji="0" lang="zh-CN" altLang="en-US" sz="2400" b="1" dirty="0">
                <a:solidFill>
                  <a:srgbClr val="0315BD"/>
                </a:solidFill>
                <a:latin typeface="Times New Roman" panose="02020603050405020304" pitchFamily="18" charset="0"/>
              </a:rPr>
              <a:t>自反的</a:t>
            </a:r>
            <a:r>
              <a:rPr kumimoji="0" lang="en-US" altLang="zh-CN" sz="2400" b="1" dirty="0">
                <a:solidFill>
                  <a:srgbClr val="0315BD"/>
                </a:solidFill>
                <a:latin typeface="Times New Roman" panose="02020603050405020304" pitchFamily="18" charset="0"/>
              </a:rPr>
              <a:t> reflexive</a:t>
            </a:r>
            <a:r>
              <a:rPr kumimoji="0" lang="zh-CN" altLang="en-US" sz="2400" dirty="0">
                <a:latin typeface="Times New Roman" panose="02020603050405020304" pitchFamily="18" charset="0"/>
              </a:rPr>
              <a:t>：对所有的</a:t>
            </a:r>
            <a:r>
              <a:rPr kumimoji="0" lang="en-US" altLang="zh-CN" sz="2400" dirty="0">
                <a:latin typeface="Times New Roman" panose="02020603050405020304" pitchFamily="18" charset="0"/>
              </a:rPr>
              <a:t> </a:t>
            </a:r>
            <a:r>
              <a:rPr kumimoji="0" lang="en-US" altLang="zh-CN" sz="2400" i="1" dirty="0" err="1">
                <a:latin typeface="Times New Roman" panose="02020603050405020304" pitchFamily="18" charset="0"/>
              </a:rPr>
              <a:t>a</a:t>
            </a:r>
            <a:r>
              <a:rPr kumimoji="0" lang="en-US" altLang="zh-CN" sz="2400" dirty="0" err="1">
                <a:latin typeface="Times New Roman" panose="02020603050405020304" pitchFamily="18" charset="0"/>
                <a:sym typeface="Symbol" charset="0"/>
              </a:rPr>
              <a:t></a:t>
            </a:r>
            <a:r>
              <a:rPr kumimoji="0" lang="en-US" altLang="zh-CN" sz="2400" i="1" dirty="0" err="1">
                <a:latin typeface="Times New Roman" panose="02020603050405020304" pitchFamily="18" charset="0"/>
                <a:sym typeface="Symbol" charset="0"/>
              </a:rPr>
              <a:t>A</a:t>
            </a:r>
            <a:r>
              <a:rPr kumimoji="0" lang="en-US" altLang="zh-CN" sz="2400" dirty="0">
                <a:latin typeface="Times New Roman" panose="02020603050405020304" pitchFamily="18" charset="0"/>
                <a:sym typeface="Symbol" charset="0"/>
              </a:rPr>
              <a:t>, (</a:t>
            </a:r>
            <a:r>
              <a:rPr kumimoji="0" lang="en-US" altLang="zh-CN" sz="2400" i="1" dirty="0">
                <a:latin typeface="Times New Roman" panose="02020603050405020304" pitchFamily="18" charset="0"/>
                <a:sym typeface="Symbol" charset="0"/>
              </a:rPr>
              <a:t>a</a:t>
            </a:r>
            <a:r>
              <a:rPr kumimoji="0" lang="en-US" altLang="zh-CN" sz="2400" dirty="0">
                <a:latin typeface="Times New Roman" panose="02020603050405020304" pitchFamily="18" charset="0"/>
                <a:sym typeface="Symbol" charset="0"/>
              </a:rPr>
              <a:t>, </a:t>
            </a:r>
            <a:r>
              <a:rPr kumimoji="0" lang="en-US" altLang="zh-CN" sz="2400" i="1" dirty="0">
                <a:latin typeface="Times New Roman" panose="02020603050405020304" pitchFamily="18" charset="0"/>
                <a:sym typeface="Symbol" charset="0"/>
              </a:rPr>
              <a:t>a</a:t>
            </a:r>
            <a:r>
              <a:rPr kumimoji="0" lang="en-US" altLang="zh-CN" sz="2400" dirty="0">
                <a:latin typeface="Times New Roman" panose="02020603050405020304" pitchFamily="18" charset="0"/>
                <a:sym typeface="Symbol" charset="0"/>
              </a:rPr>
              <a:t>)</a:t>
            </a:r>
            <a:r>
              <a:rPr kumimoji="0" lang="en-US" altLang="zh-CN" sz="2400" i="1" dirty="0">
                <a:latin typeface="Times New Roman" panose="02020603050405020304" pitchFamily="18" charset="0"/>
                <a:sym typeface="Symbol" charset="0"/>
              </a:rPr>
              <a:t>R</a:t>
            </a:r>
            <a:endParaRPr kumimoji="0" lang="en-US" altLang="zh-CN" sz="2400" dirty="0">
              <a:latin typeface="Times New Roman" panose="02020603050405020304" pitchFamily="18" charset="0"/>
              <a:sym typeface="Symbol" charset="0"/>
            </a:endParaRPr>
          </a:p>
          <a:p>
            <a:pPr lvl="1" eaLnBrk="1" hangingPunct="1">
              <a:spcBef>
                <a:spcPct val="30000"/>
              </a:spcBef>
              <a:buClr>
                <a:srgbClr val="669999"/>
              </a:buClr>
              <a:buFont typeface="Wingdings" charset="0"/>
              <a:buChar char="l"/>
            </a:pPr>
            <a:r>
              <a:rPr kumimoji="0" lang="zh-CN" altLang="en-US" sz="2400" b="1" dirty="0">
                <a:solidFill>
                  <a:srgbClr val="0315BD"/>
                </a:solidFill>
                <a:latin typeface="Times New Roman" panose="02020603050405020304" pitchFamily="18" charset="0"/>
                <a:sym typeface="Symbol" charset="0"/>
              </a:rPr>
              <a:t>反自反的</a:t>
            </a:r>
            <a:r>
              <a:rPr kumimoji="0" lang="en-US" altLang="zh-CN" sz="2400" b="1" dirty="0">
                <a:solidFill>
                  <a:srgbClr val="0315BD"/>
                </a:solidFill>
                <a:latin typeface="Times New Roman" panose="02020603050405020304" pitchFamily="18" charset="0"/>
                <a:sym typeface="Symbol" charset="0"/>
              </a:rPr>
              <a:t> irreflexive</a:t>
            </a:r>
            <a:r>
              <a:rPr kumimoji="0"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sym typeface="Symbol" charset="0"/>
              </a:rPr>
              <a:t>：</a:t>
            </a:r>
            <a:r>
              <a:rPr kumimoji="0"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sym typeface="Symbol" charset="0"/>
              </a:rPr>
              <a:t>对所有的</a:t>
            </a:r>
            <a:r>
              <a:rPr kumimoji="0" lang="en-US" altLang="zh-CN" sz="24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</a:t>
            </a:r>
            <a:r>
              <a:rPr kumimoji="0" lang="en-US" altLang="zh-CN" sz="2400" dirty="0" err="1">
                <a:solidFill>
                  <a:srgbClr val="000000"/>
                </a:solidFill>
                <a:latin typeface="Times New Roman" panose="02020603050405020304" pitchFamily="18" charset="0"/>
                <a:sym typeface="Symbol" charset="0"/>
              </a:rPr>
              <a:t></a:t>
            </a:r>
            <a:r>
              <a:rPr kumimoji="0" lang="en-US" altLang="zh-CN" sz="2400" i="1" dirty="0" err="1">
                <a:solidFill>
                  <a:srgbClr val="000000"/>
                </a:solidFill>
                <a:latin typeface="Times New Roman" panose="02020603050405020304" pitchFamily="18" charset="0"/>
                <a:sym typeface="Symbol" charset="0"/>
              </a:rPr>
              <a:t>A</a:t>
            </a:r>
            <a:r>
              <a:rPr kumimoji="0"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sym typeface="Symbol" charset="0"/>
              </a:rPr>
              <a:t>, (</a:t>
            </a:r>
            <a:r>
              <a:rPr kumimoji="0" lang="en-US" altLang="zh-CN" sz="2400" i="1" dirty="0" err="1">
                <a:solidFill>
                  <a:srgbClr val="000000"/>
                </a:solidFill>
                <a:latin typeface="Times New Roman" panose="02020603050405020304" pitchFamily="18" charset="0"/>
                <a:sym typeface="Symbol" charset="0"/>
              </a:rPr>
              <a:t>a</a:t>
            </a:r>
            <a:r>
              <a:rPr kumimoji="0" lang="en-US" altLang="zh-CN" sz="2400" dirty="0" err="1">
                <a:solidFill>
                  <a:srgbClr val="000000"/>
                </a:solidFill>
                <a:latin typeface="Times New Roman" panose="02020603050405020304" pitchFamily="18" charset="0"/>
                <a:sym typeface="Symbol" charset="0"/>
              </a:rPr>
              <a:t>,</a:t>
            </a:r>
            <a:r>
              <a:rPr kumimoji="0" lang="en-US" altLang="zh-CN" sz="2400" i="1" dirty="0" err="1">
                <a:solidFill>
                  <a:srgbClr val="000000"/>
                </a:solidFill>
                <a:latin typeface="Times New Roman" panose="02020603050405020304" pitchFamily="18" charset="0"/>
                <a:sym typeface="Symbol" charset="0"/>
              </a:rPr>
              <a:t>a</a:t>
            </a:r>
            <a:r>
              <a:rPr kumimoji="0"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sym typeface="Symbol" charset="0"/>
              </a:rPr>
              <a:t>)</a:t>
            </a:r>
            <a:r>
              <a:rPr kumimoji="0" lang="en-US" altLang="zh-CN" sz="2400" i="1" dirty="0">
                <a:solidFill>
                  <a:srgbClr val="000000"/>
                </a:solidFill>
                <a:latin typeface="Times New Roman" panose="02020603050405020304" pitchFamily="18" charset="0"/>
                <a:sym typeface="Symbol" charset="0"/>
              </a:rPr>
              <a:t>R</a:t>
            </a:r>
          </a:p>
          <a:p>
            <a:pPr lvl="1" eaLnBrk="1" hangingPunct="1">
              <a:spcBef>
                <a:spcPct val="35000"/>
              </a:spcBef>
              <a:buClr>
                <a:srgbClr val="669999"/>
              </a:buClr>
              <a:buFont typeface="Wingdings" charset="0"/>
              <a:buChar char="l"/>
            </a:pPr>
            <a:r>
              <a:rPr kumimoji="0" lang="zh-CN" altLang="en-US" sz="2400" b="1" dirty="0">
                <a:solidFill>
                  <a:srgbClr val="0315BD"/>
                </a:solidFill>
                <a:latin typeface="Times New Roman" panose="02020603050405020304" pitchFamily="18" charset="0"/>
              </a:rPr>
              <a:t>对称的</a:t>
            </a:r>
            <a:r>
              <a:rPr kumimoji="0" lang="en-US" altLang="zh-CN" sz="2400" b="1" dirty="0">
                <a:solidFill>
                  <a:srgbClr val="0315BD"/>
                </a:solidFill>
                <a:latin typeface="Times New Roman" panose="02020603050405020304" pitchFamily="18" charset="0"/>
              </a:rPr>
              <a:t> symmetric</a:t>
            </a:r>
            <a:r>
              <a:rPr kumimoji="0"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：</a:t>
            </a:r>
            <a:r>
              <a:rPr kumimoji="0"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若有</a:t>
            </a:r>
            <a:r>
              <a:rPr kumimoji="0"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(</a:t>
            </a:r>
            <a:r>
              <a:rPr kumimoji="0" lang="en-US" altLang="zh-CN" sz="24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</a:t>
            </a:r>
            <a:r>
              <a:rPr kumimoji="0" lang="en-US" altLang="zh-CN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,</a:t>
            </a:r>
            <a:r>
              <a:rPr kumimoji="0" lang="en-US" altLang="zh-CN" sz="24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</a:t>
            </a:r>
            <a:r>
              <a:rPr kumimoji="0"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)</a:t>
            </a:r>
            <a:r>
              <a:rPr kumimoji="0"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sym typeface="Symbol" charset="0"/>
              </a:rPr>
              <a:t></a:t>
            </a:r>
            <a:r>
              <a:rPr kumimoji="0" lang="en-US" altLang="zh-CN" sz="2400" i="1" dirty="0">
                <a:solidFill>
                  <a:srgbClr val="000000"/>
                </a:solidFill>
                <a:latin typeface="Times New Roman" panose="02020603050405020304" pitchFamily="18" charset="0"/>
                <a:sym typeface="Symbol" charset="0"/>
              </a:rPr>
              <a:t>R</a:t>
            </a:r>
            <a:r>
              <a:rPr kumimoji="0"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sym typeface="Symbol" charset="0"/>
              </a:rPr>
              <a:t>, </a:t>
            </a:r>
            <a:r>
              <a:rPr kumimoji="0"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sym typeface="Symbol" charset="0"/>
              </a:rPr>
              <a:t>则</a:t>
            </a:r>
            <a:r>
              <a:rPr kumimoji="0"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sym typeface="Symbol" charset="0"/>
              </a:rPr>
              <a:t> (</a:t>
            </a:r>
            <a:r>
              <a:rPr kumimoji="0" lang="en-US" altLang="zh-CN" sz="2400" i="1" dirty="0" err="1">
                <a:solidFill>
                  <a:srgbClr val="000000"/>
                </a:solidFill>
                <a:latin typeface="Times New Roman" panose="02020603050405020304" pitchFamily="18" charset="0"/>
                <a:sym typeface="Symbol" charset="0"/>
              </a:rPr>
              <a:t>b</a:t>
            </a:r>
            <a:r>
              <a:rPr kumimoji="0" lang="en-US" altLang="zh-CN" sz="2400" dirty="0" err="1">
                <a:solidFill>
                  <a:srgbClr val="000000"/>
                </a:solidFill>
                <a:latin typeface="Times New Roman" panose="02020603050405020304" pitchFamily="18" charset="0"/>
                <a:sym typeface="Symbol" charset="0"/>
              </a:rPr>
              <a:t>,</a:t>
            </a:r>
            <a:r>
              <a:rPr kumimoji="0" lang="en-US" altLang="zh-CN" sz="2400" i="1" dirty="0" err="1">
                <a:solidFill>
                  <a:srgbClr val="000000"/>
                </a:solidFill>
                <a:latin typeface="Times New Roman" panose="02020603050405020304" pitchFamily="18" charset="0"/>
                <a:sym typeface="Symbol" charset="0"/>
              </a:rPr>
              <a:t>a</a:t>
            </a:r>
            <a:r>
              <a:rPr kumimoji="0"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sym typeface="Symbol" charset="0"/>
              </a:rPr>
              <a:t>)</a:t>
            </a:r>
            <a:r>
              <a:rPr kumimoji="0" lang="en-US" altLang="zh-CN" sz="2400" i="1" dirty="0">
                <a:solidFill>
                  <a:srgbClr val="000000"/>
                </a:solidFill>
                <a:latin typeface="Times New Roman" panose="02020603050405020304" pitchFamily="18" charset="0"/>
                <a:sym typeface="Symbol" charset="0"/>
              </a:rPr>
              <a:t>R</a:t>
            </a:r>
            <a:endParaRPr kumimoji="0" lang="en-US" altLang="zh-CN" sz="2400" dirty="0">
              <a:solidFill>
                <a:srgbClr val="000000"/>
              </a:solidFill>
              <a:latin typeface="Times New Roman" panose="02020603050405020304" pitchFamily="18" charset="0"/>
              <a:sym typeface="Symbol" charset="0"/>
            </a:endParaRPr>
          </a:p>
          <a:p>
            <a:pPr lvl="1" eaLnBrk="1" hangingPunct="1">
              <a:spcBef>
                <a:spcPct val="35000"/>
              </a:spcBef>
              <a:buClr>
                <a:srgbClr val="669999"/>
              </a:buClr>
              <a:buFont typeface="Wingdings" charset="0"/>
              <a:buChar char="l"/>
            </a:pPr>
            <a:r>
              <a:rPr kumimoji="0" lang="zh-CN" altLang="en-US" sz="2400" b="1" dirty="0">
                <a:solidFill>
                  <a:srgbClr val="0315BD"/>
                </a:solidFill>
                <a:latin typeface="Times New Roman" panose="02020603050405020304" pitchFamily="18" charset="0"/>
                <a:sym typeface="Symbol" charset="0"/>
              </a:rPr>
              <a:t>反对称的</a:t>
            </a:r>
            <a:r>
              <a:rPr kumimoji="0" lang="en-US" altLang="zh-CN" sz="2400" b="1" dirty="0">
                <a:solidFill>
                  <a:srgbClr val="0315BD"/>
                </a:solidFill>
                <a:latin typeface="Times New Roman" panose="02020603050405020304" pitchFamily="18" charset="0"/>
                <a:sym typeface="Symbol" charset="0"/>
              </a:rPr>
              <a:t> anti</a:t>
            </a:r>
            <a:r>
              <a:rPr kumimoji="0" lang="en-US" altLang="zh-CN" sz="2400" b="1" dirty="0">
                <a:solidFill>
                  <a:srgbClr val="0315BD"/>
                </a:solidFill>
                <a:latin typeface="Times New Roman" panose="02020603050405020304" pitchFamily="18" charset="0"/>
              </a:rPr>
              <a:t>-~</a:t>
            </a:r>
            <a:r>
              <a:rPr kumimoji="0"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sym typeface="Symbol" charset="0"/>
              </a:rPr>
              <a:t>：</a:t>
            </a:r>
            <a:r>
              <a:rPr kumimoji="0"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sym typeface="Symbol" charset="0"/>
              </a:rPr>
              <a:t>若有 </a:t>
            </a:r>
            <a:r>
              <a:rPr kumimoji="0"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(</a:t>
            </a:r>
            <a:r>
              <a:rPr kumimoji="0" lang="en-US" altLang="zh-CN" sz="24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</a:t>
            </a:r>
            <a:r>
              <a:rPr kumimoji="0" lang="en-US" altLang="zh-CN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,</a:t>
            </a:r>
            <a:r>
              <a:rPr kumimoji="0" lang="en-US" altLang="zh-CN" sz="24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</a:t>
            </a:r>
            <a:r>
              <a:rPr kumimoji="0"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)</a:t>
            </a:r>
            <a:r>
              <a:rPr kumimoji="0"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sym typeface="Symbol" charset="0"/>
              </a:rPr>
              <a:t></a:t>
            </a:r>
            <a:r>
              <a:rPr kumimoji="0" lang="en-US" altLang="zh-CN" sz="2400" i="1" dirty="0">
                <a:solidFill>
                  <a:srgbClr val="000000"/>
                </a:solidFill>
                <a:latin typeface="Times New Roman" panose="02020603050405020304" pitchFamily="18" charset="0"/>
                <a:sym typeface="Symbol" charset="0"/>
              </a:rPr>
              <a:t>R</a:t>
            </a:r>
            <a:r>
              <a:rPr kumimoji="0"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sym typeface="Symbol" charset="0"/>
              </a:rPr>
              <a:t> </a:t>
            </a:r>
            <a:r>
              <a:rPr kumimoji="0"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sym typeface="Symbol" charset="0"/>
              </a:rPr>
              <a:t>且</a:t>
            </a:r>
            <a:r>
              <a:rPr kumimoji="0"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sym typeface="Symbol" charset="0"/>
              </a:rPr>
              <a:t> (</a:t>
            </a:r>
            <a:r>
              <a:rPr kumimoji="0" lang="en-US" altLang="zh-CN" sz="2400" i="1" dirty="0" err="1">
                <a:solidFill>
                  <a:srgbClr val="000000"/>
                </a:solidFill>
                <a:latin typeface="Times New Roman" panose="02020603050405020304" pitchFamily="18" charset="0"/>
                <a:sym typeface="Symbol" charset="0"/>
              </a:rPr>
              <a:t>b</a:t>
            </a:r>
            <a:r>
              <a:rPr kumimoji="0" lang="en-US" altLang="zh-CN" sz="2400" dirty="0" err="1">
                <a:solidFill>
                  <a:srgbClr val="000000"/>
                </a:solidFill>
                <a:latin typeface="Times New Roman" panose="02020603050405020304" pitchFamily="18" charset="0"/>
                <a:sym typeface="Symbol" charset="0"/>
              </a:rPr>
              <a:t>,</a:t>
            </a:r>
            <a:r>
              <a:rPr kumimoji="0" lang="en-US" altLang="zh-CN" sz="2400" i="1" dirty="0" err="1">
                <a:solidFill>
                  <a:srgbClr val="000000"/>
                </a:solidFill>
                <a:latin typeface="Times New Roman" panose="02020603050405020304" pitchFamily="18" charset="0"/>
                <a:sym typeface="Symbol" charset="0"/>
              </a:rPr>
              <a:t>a</a:t>
            </a:r>
            <a:r>
              <a:rPr kumimoji="0"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sym typeface="Symbol" charset="0"/>
              </a:rPr>
              <a:t>)</a:t>
            </a:r>
            <a:r>
              <a:rPr kumimoji="0" lang="en-US" altLang="zh-CN" sz="2400" i="1" dirty="0">
                <a:solidFill>
                  <a:srgbClr val="000000"/>
                </a:solidFill>
                <a:latin typeface="Times New Roman" panose="02020603050405020304" pitchFamily="18" charset="0"/>
                <a:sym typeface="Symbol" charset="0"/>
              </a:rPr>
              <a:t>R </a:t>
            </a:r>
            <a:r>
              <a:rPr kumimoji="0"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sym typeface="Symbol" charset="0"/>
              </a:rPr>
              <a:t>，</a:t>
            </a:r>
            <a:r>
              <a:rPr kumimoji="0"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sym typeface="Symbol" charset="0"/>
              </a:rPr>
              <a:t>则 </a:t>
            </a:r>
            <a:r>
              <a:rPr kumimoji="0" lang="en-US" altLang="zh-CN" sz="2400" i="1" dirty="0">
                <a:solidFill>
                  <a:srgbClr val="000000"/>
                </a:solidFill>
                <a:latin typeface="Times New Roman" panose="02020603050405020304" pitchFamily="18" charset="0"/>
                <a:sym typeface="Symbol" charset="0"/>
              </a:rPr>
              <a:t>a</a:t>
            </a:r>
            <a:r>
              <a:rPr kumimoji="0"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sym typeface="Symbol" charset="0"/>
              </a:rPr>
              <a:t>=</a:t>
            </a:r>
            <a:r>
              <a:rPr kumimoji="0" lang="en-US" altLang="zh-CN" sz="2400" i="1" dirty="0">
                <a:solidFill>
                  <a:srgbClr val="000000"/>
                </a:solidFill>
                <a:latin typeface="Times New Roman" panose="02020603050405020304" pitchFamily="18" charset="0"/>
                <a:sym typeface="Symbol" charset="0"/>
              </a:rPr>
              <a:t>b</a:t>
            </a:r>
          </a:p>
          <a:p>
            <a:pPr lvl="1" eaLnBrk="1" hangingPunct="1">
              <a:spcBef>
                <a:spcPct val="35000"/>
              </a:spcBef>
              <a:buClr>
                <a:srgbClr val="669999"/>
              </a:buClr>
              <a:buFont typeface="Wingdings" charset="0"/>
              <a:buChar char="l"/>
            </a:pPr>
            <a:r>
              <a:rPr kumimoji="0" lang="zh-CN" altLang="en-US" sz="2400" b="1" dirty="0">
                <a:solidFill>
                  <a:srgbClr val="0315BD"/>
                </a:solidFill>
                <a:latin typeface="Times New Roman" panose="02020603050405020304" pitchFamily="18" charset="0"/>
              </a:rPr>
              <a:t>传递的</a:t>
            </a:r>
            <a:r>
              <a:rPr kumimoji="0" lang="en-US" altLang="zh-CN" sz="2400" b="1" dirty="0">
                <a:solidFill>
                  <a:srgbClr val="0315BD"/>
                </a:solidFill>
                <a:latin typeface="Times New Roman" panose="02020603050405020304" pitchFamily="18" charset="0"/>
              </a:rPr>
              <a:t> transitive</a:t>
            </a:r>
            <a:r>
              <a:rPr kumimoji="0"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：</a:t>
            </a:r>
            <a:r>
              <a:rPr kumimoji="0" lang="zh-CN" altLang="en-US" sz="2400" dirty="0">
                <a:latin typeface="Times New Roman" panose="02020603050405020304" pitchFamily="18" charset="0"/>
              </a:rPr>
              <a:t>若有</a:t>
            </a:r>
            <a:r>
              <a:rPr kumimoji="0" lang="en-US" altLang="zh-CN" sz="2400" dirty="0">
                <a:latin typeface="Times New Roman" panose="02020603050405020304" pitchFamily="18" charset="0"/>
              </a:rPr>
              <a:t> (</a:t>
            </a:r>
            <a:r>
              <a:rPr kumimoji="0" lang="en-US" altLang="zh-CN" sz="2400" i="1" dirty="0" err="1">
                <a:latin typeface="Times New Roman" panose="02020603050405020304" pitchFamily="18" charset="0"/>
              </a:rPr>
              <a:t>a</a:t>
            </a:r>
            <a:r>
              <a:rPr kumimoji="0" lang="en-US" altLang="zh-CN" sz="2400" dirty="0" err="1">
                <a:latin typeface="Times New Roman" panose="02020603050405020304" pitchFamily="18" charset="0"/>
              </a:rPr>
              <a:t>,</a:t>
            </a:r>
            <a:r>
              <a:rPr kumimoji="0" lang="en-US" altLang="zh-CN" sz="2400" i="1" dirty="0" err="1">
                <a:latin typeface="Times New Roman" panose="02020603050405020304" pitchFamily="18" charset="0"/>
              </a:rPr>
              <a:t>b</a:t>
            </a:r>
            <a:r>
              <a:rPr kumimoji="0" lang="en-US" altLang="zh-CN" sz="2400" dirty="0">
                <a:latin typeface="Times New Roman" panose="02020603050405020304" pitchFamily="18" charset="0"/>
              </a:rPr>
              <a:t>)</a:t>
            </a:r>
            <a:r>
              <a:rPr kumimoji="0" lang="en-US" altLang="zh-CN" sz="2400" dirty="0">
                <a:latin typeface="Times New Roman" panose="02020603050405020304" pitchFamily="18" charset="0"/>
                <a:sym typeface="Symbol" charset="0"/>
              </a:rPr>
              <a:t></a:t>
            </a:r>
            <a:r>
              <a:rPr kumimoji="0" lang="en-US" altLang="zh-CN" sz="2400" i="1" dirty="0">
                <a:latin typeface="Times New Roman" panose="02020603050405020304" pitchFamily="18" charset="0"/>
                <a:sym typeface="Symbol" charset="0"/>
              </a:rPr>
              <a:t>R</a:t>
            </a:r>
            <a:r>
              <a:rPr kumimoji="0" lang="en-US" altLang="zh-CN" sz="2400" dirty="0">
                <a:latin typeface="Times New Roman" panose="02020603050405020304" pitchFamily="18" charset="0"/>
                <a:sym typeface="Symbol" charset="0"/>
              </a:rPr>
              <a:t>, (</a:t>
            </a:r>
            <a:r>
              <a:rPr kumimoji="0" lang="en-US" altLang="zh-CN" sz="2400" i="1" dirty="0" err="1">
                <a:latin typeface="Times New Roman" panose="02020603050405020304" pitchFamily="18" charset="0"/>
                <a:sym typeface="Symbol" charset="0"/>
              </a:rPr>
              <a:t>b</a:t>
            </a:r>
            <a:r>
              <a:rPr kumimoji="0" lang="en-US" altLang="zh-CN" sz="2400" dirty="0" err="1">
                <a:latin typeface="Times New Roman" panose="02020603050405020304" pitchFamily="18" charset="0"/>
                <a:sym typeface="Symbol" charset="0"/>
              </a:rPr>
              <a:t>,</a:t>
            </a:r>
            <a:r>
              <a:rPr kumimoji="0" lang="en-US" altLang="zh-CN" sz="2400" i="1" dirty="0" err="1">
                <a:latin typeface="Times New Roman" panose="02020603050405020304" pitchFamily="18" charset="0"/>
                <a:sym typeface="Symbol" charset="0"/>
              </a:rPr>
              <a:t>c</a:t>
            </a:r>
            <a:r>
              <a:rPr kumimoji="0" lang="en-US" altLang="zh-CN" sz="2400" dirty="0">
                <a:latin typeface="Times New Roman" panose="02020603050405020304" pitchFamily="18" charset="0"/>
                <a:sym typeface="Symbol" charset="0"/>
              </a:rPr>
              <a:t>)</a:t>
            </a:r>
            <a:r>
              <a:rPr kumimoji="0" lang="en-US" altLang="zh-CN" sz="2400" i="1" dirty="0">
                <a:latin typeface="Times New Roman" panose="02020603050405020304" pitchFamily="18" charset="0"/>
                <a:sym typeface="Symbol" charset="0"/>
              </a:rPr>
              <a:t>R</a:t>
            </a:r>
            <a:r>
              <a:rPr kumimoji="0" lang="en-US" altLang="zh-CN" sz="2400" dirty="0">
                <a:latin typeface="Times New Roman" panose="02020603050405020304" pitchFamily="18" charset="0"/>
                <a:sym typeface="Symbol" charset="0"/>
              </a:rPr>
              <a:t>, </a:t>
            </a:r>
            <a:r>
              <a:rPr kumimoji="0" lang="zh-CN" altLang="en-US" sz="2400" dirty="0">
                <a:latin typeface="Times New Roman" panose="02020603050405020304" pitchFamily="18" charset="0"/>
                <a:sym typeface="Symbol" charset="0"/>
              </a:rPr>
              <a:t>则</a:t>
            </a:r>
            <a:r>
              <a:rPr kumimoji="0" lang="en-US" altLang="zh-CN" sz="2400" dirty="0">
                <a:latin typeface="Times New Roman" panose="02020603050405020304" pitchFamily="18" charset="0"/>
                <a:sym typeface="Symbol" charset="0"/>
              </a:rPr>
              <a:t> (</a:t>
            </a:r>
            <a:r>
              <a:rPr kumimoji="0" lang="en-US" altLang="zh-CN" sz="2400" i="1" dirty="0" err="1">
                <a:latin typeface="Times New Roman" panose="02020603050405020304" pitchFamily="18" charset="0"/>
                <a:sym typeface="Symbol" charset="0"/>
              </a:rPr>
              <a:t>a</a:t>
            </a:r>
            <a:r>
              <a:rPr kumimoji="0" lang="en-US" altLang="zh-CN" sz="2400" dirty="0" err="1">
                <a:latin typeface="Times New Roman" panose="02020603050405020304" pitchFamily="18" charset="0"/>
                <a:sym typeface="Symbol" charset="0"/>
              </a:rPr>
              <a:t>,</a:t>
            </a:r>
            <a:r>
              <a:rPr kumimoji="0" lang="en-US" altLang="zh-CN" sz="2400" i="1" dirty="0" err="1">
                <a:latin typeface="Times New Roman" panose="02020603050405020304" pitchFamily="18" charset="0"/>
                <a:sym typeface="Symbol" charset="0"/>
              </a:rPr>
              <a:t>c</a:t>
            </a:r>
            <a:r>
              <a:rPr kumimoji="0" lang="en-US" altLang="zh-CN" sz="2400" dirty="0">
                <a:latin typeface="Times New Roman" panose="02020603050405020304" pitchFamily="18" charset="0"/>
                <a:sym typeface="Symbol" charset="0"/>
              </a:rPr>
              <a:t>) </a:t>
            </a:r>
            <a:r>
              <a:rPr kumimoji="0" lang="en-US" altLang="zh-CN" sz="2400" i="1" dirty="0">
                <a:latin typeface="Times New Roman" panose="02020603050405020304" pitchFamily="18" charset="0"/>
                <a:sym typeface="Symbol" charset="0"/>
              </a:rPr>
              <a:t>R</a:t>
            </a:r>
          </a:p>
          <a:p>
            <a:pPr eaLnBrk="1" hangingPunct="1">
              <a:spcBef>
                <a:spcPct val="35000"/>
              </a:spcBef>
              <a:buClr>
                <a:srgbClr val="669999"/>
              </a:buClr>
              <a:buFont typeface="Wingdings" charset="0"/>
              <a:buChar char="l"/>
            </a:pPr>
            <a:endParaRPr kumimoji="0" lang="en-US" altLang="zh-CN" sz="2400" dirty="0">
              <a:solidFill>
                <a:srgbClr val="000000"/>
              </a:solidFill>
              <a:latin typeface="Times New Roman" panose="02020603050405020304" pitchFamily="18" charset="0"/>
              <a:sym typeface="Symbol" charset="0"/>
            </a:endParaRPr>
          </a:p>
          <a:p>
            <a:pPr marL="0" indent="0" eaLnBrk="1" hangingPunct="1">
              <a:spcBef>
                <a:spcPct val="35000"/>
              </a:spcBef>
              <a:buClr>
                <a:srgbClr val="669999"/>
              </a:buClr>
              <a:buNone/>
            </a:pPr>
            <a:r>
              <a:rPr kumimoji="0" lang="zh-CN" alt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KaiTi" panose="02010609060101010101" pitchFamily="49" charset="-122"/>
                <a:sym typeface="Symbol" charset="0"/>
              </a:rPr>
              <a:t>注：</a:t>
            </a:r>
            <a:endParaRPr kumimoji="0" lang="en-US" altLang="zh-CN" sz="2000" dirty="0">
              <a:solidFill>
                <a:srgbClr val="000000"/>
              </a:solidFill>
              <a:latin typeface="Times New Roman" panose="02020603050405020304" pitchFamily="18" charset="0"/>
              <a:ea typeface="KaiTi" panose="02010609060101010101" pitchFamily="49" charset="-122"/>
              <a:sym typeface="Symbol" charset="0"/>
            </a:endParaRPr>
          </a:p>
          <a:p>
            <a:pPr marL="344487" lvl="1" indent="0">
              <a:buNone/>
            </a:pPr>
            <a:r>
              <a:rPr lang="en-US" altLang="zh-CN" sz="2000" dirty="0">
                <a:latin typeface="Times New Roman" panose="02020603050405020304" pitchFamily="18" charset="0"/>
                <a:ea typeface="KaiTi" panose="02010609060101010101" pitchFamily="49" charset="-122"/>
              </a:rPr>
              <a:t>Asymmetric(</a:t>
            </a:r>
            <a:r>
              <a:rPr lang="zh-CN" altLang="en-US" sz="2000" dirty="0">
                <a:latin typeface="Times New Roman" panose="02020603050405020304" pitchFamily="18" charset="0"/>
                <a:ea typeface="KaiTi" panose="02010609060101010101" pitchFamily="49" charset="-122"/>
              </a:rPr>
              <a:t>不对称的</a:t>
            </a:r>
            <a:r>
              <a:rPr lang="en-US" altLang="zh-CN" sz="2000" dirty="0">
                <a:latin typeface="Times New Roman" panose="02020603050405020304" pitchFamily="18" charset="0"/>
                <a:ea typeface="KaiTi" panose="02010609060101010101" pitchFamily="49" charset="-122"/>
              </a:rPr>
              <a:t>)</a:t>
            </a:r>
            <a:r>
              <a:rPr lang="zh-CN" altLang="en-US" sz="2000" dirty="0">
                <a:latin typeface="Times New Roman" panose="02020603050405020304" pitchFamily="18" charset="0"/>
                <a:ea typeface="KaiTi" panose="02010609060101010101" pitchFamily="49" charset="-122"/>
              </a:rPr>
              <a:t>关系：反对称的反自反关系</a:t>
            </a:r>
            <a:endParaRPr kumimoji="1" lang="zh-CN" altLang="en-US" sz="2400" dirty="0">
              <a:latin typeface="Times New Roman" panose="02020603050405020304" pitchFamily="18" charset="0"/>
              <a:ea typeface="KaiTi" panose="02010609060101010101" pitchFamily="49" charset="-122"/>
            </a:endParaRP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6584FE3-00E8-1342-9DC0-5BD6BC52751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2022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年</a:t>
            </a:r>
            <a: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3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月</a:t>
            </a: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42F09DE-F9AA-AE4D-98F1-A214DB7C1B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kumimoji="1" lang="zh-CN" altLang="en-US" dirty="0"/>
              <a:t>本投影片及相应音视频仅供修读本课程同学使用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B21E07-D924-5F48-B1D4-055EFA3B63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2CBC89-708E-48CD-BCD6-CCB7D6409EDD}" type="slidenum">
              <a:rPr lang="en-US" altLang="zh-CN" smtClean="0"/>
              <a:pPr/>
              <a:t>3</a:t>
            </a:fld>
            <a:endParaRPr lang="en-US" altLang="zh-CN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06CA66F8-DDBB-F94B-B69E-D40CEDE524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9952" y="5982624"/>
            <a:ext cx="3182457" cy="296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7975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1135DD5-6E7B-274F-B04E-D3A252150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/>
              <a:t>Dilworth</a:t>
            </a:r>
            <a:r>
              <a:rPr lang="zh-CN" altLang="en-US" sz="3600" dirty="0"/>
              <a:t>定理的归纳证明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8FBA1478-D344-0841-B449-B54EE239A2D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lvl="0" indent="0">
                  <a:buClr>
                    <a:srgbClr val="330066"/>
                  </a:buClr>
                  <a:buNone/>
                </a:pPr>
                <a:r>
                  <a:rPr lang="zh-CN" altLang="en-US" sz="2400" b="1" dirty="0">
                    <a:solidFill>
                      <a:srgbClr val="000000"/>
                    </a:solidFill>
                  </a:rPr>
                  <a:t>情况</a:t>
                </a:r>
                <a:r>
                  <a:rPr lang="en-US" altLang="zh-CN" sz="2400" b="1" dirty="0">
                    <a:solidFill>
                      <a:srgbClr val="000000"/>
                    </a:solidFill>
                  </a:rPr>
                  <a:t>2:</a:t>
                </a:r>
                <a:r>
                  <a:rPr lang="zh-CN" altLang="en-US" sz="2400" b="1" dirty="0">
                    <a:solidFill>
                      <a:srgbClr val="000000"/>
                    </a:solidFill>
                  </a:rPr>
                  <a:t> </a:t>
                </a:r>
                <a:r>
                  <a:rPr lang="zh-CN" altLang="en-US" sz="2400" dirty="0">
                    <a:solidFill>
                      <a:srgbClr val="000000"/>
                    </a:solidFill>
                  </a:rPr>
                  <a:t>对于每一个最长的反链</a:t>
                </a:r>
                <a14:m>
                  <m:oMath xmlns:m="http://schemas.openxmlformats.org/officeDocument/2006/math">
                    <m:r>
                      <a:rPr lang="en-US" altLang="zh-CN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altLang="zh-CN" sz="2400" dirty="0">
                    <a:solidFill>
                      <a:srgbClr val="000000"/>
                    </a:solidFill>
                  </a:rPr>
                  <a:t>,</a:t>
                </a:r>
                <a14:m>
                  <m:oMath xmlns:m="http://schemas.openxmlformats.org/officeDocument/2006/math">
                    <m:r>
                      <a:rPr lang="en-US" altLang="zh-CN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altLang="zh-CN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sz="2400" dirty="0">
                    <a:solidFill>
                      <a:srgbClr val="000000"/>
                    </a:solidFill>
                  </a:rPr>
                  <a:t>和</a:t>
                </a:r>
                <a14:m>
                  <m:oMath xmlns:m="http://schemas.openxmlformats.org/officeDocument/2006/math">
                    <m:r>
                      <a:rPr lang="en-US" altLang="zh-CN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altLang="zh-CN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sz="2400" dirty="0">
                    <a:solidFill>
                      <a:srgbClr val="000000"/>
                    </a:solidFill>
                  </a:rPr>
                  <a:t>都至少有一个为空</a:t>
                </a:r>
                <a:r>
                  <a:rPr lang="en-US" altLang="zh-CN" sz="2400" dirty="0">
                    <a:solidFill>
                      <a:srgbClr val="000000"/>
                    </a:solidFill>
                  </a:rPr>
                  <a:t>.</a:t>
                </a:r>
              </a:p>
              <a:p>
                <a:pPr lvl="1">
                  <a:buClr>
                    <a:srgbClr val="330066"/>
                  </a:buClr>
                </a:pPr>
                <a:r>
                  <a:rPr lang="zh-CN" altLang="en-US" sz="2400" dirty="0"/>
                  <a:t>在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zh-CN" altLang="en-US" sz="2400" dirty="0"/>
                  <a:t>中选择一个极大元素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altLang="zh-CN" sz="2400" dirty="0"/>
                  <a:t>.</a:t>
                </a:r>
                <a:r>
                  <a:rPr lang="zh-CN" altLang="en-US" sz="2400" dirty="0"/>
                  <a:t>再选择一个满足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zh-CN" altLang="en-US" sz="2400" dirty="0"/>
                  <a:t>的极小元素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zh-CN" sz="2000" dirty="0"/>
                  <a:t>(</a:t>
                </a:r>
                <a:r>
                  <a:rPr lang="zh-CN" altLang="en-US" sz="2000" dirty="0"/>
                  <a:t>二者可能相等</a:t>
                </a:r>
                <a:r>
                  <a:rPr lang="en-US" altLang="zh-CN" sz="2000" dirty="0"/>
                  <a:t>)</a:t>
                </a:r>
                <a:r>
                  <a:rPr lang="en-US" altLang="zh-CN" sz="2400" dirty="0"/>
                  <a:t>. </a:t>
                </a:r>
                <a14:m>
                  <m:oMath xmlns:m="http://schemas.openxmlformats.org/officeDocument/2006/math">
                    <m:r>
                      <a:rPr lang="en-US" altLang="zh-CN" sz="2400" b="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zh-CN" altLang="en-US" sz="2400" dirty="0"/>
                  <a:t>构成一条链</a:t>
                </a:r>
                <a:r>
                  <a:rPr lang="en-US" altLang="zh-CN" sz="2400" dirty="0"/>
                  <a:t>.</a:t>
                </a:r>
                <a:endParaRPr lang="en-US" altLang="zh-CN" sz="2400" i="1" dirty="0">
                  <a:latin typeface="Cambria Math" panose="02040503050406030204" pitchFamily="18" charset="0"/>
                </a:endParaRPr>
              </a:p>
              <a:p>
                <a:pPr lvl="1">
                  <a:buClr>
                    <a:srgbClr val="330066"/>
                  </a:buClr>
                </a:pPr>
                <a14:m>
                  <m:oMath xmlns:m="http://schemas.openxmlformats.org/officeDocument/2006/math">
                    <m:r>
                      <a:rPr lang="en-US" altLang="zh-CN" sz="2400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zh-CN" altLang="en-US" sz="2400" dirty="0"/>
                  <a:t>的宽度是</a:t>
                </a:r>
                <a14:m>
                  <m:oMath xmlns:m="http://schemas.openxmlformats.org/officeDocument/2006/math">
                    <m:r>
                      <a:rPr lang="en-US" altLang="zh-CN" sz="2400" i="1" dirty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altLang="zh-CN" sz="2400" dirty="0"/>
                  <a:t>.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(</a:t>
                </a:r>
                <a:r>
                  <a:rPr lang="zh-CN" altLang="en-US" sz="2000" dirty="0"/>
                  <a:t>为什么</a:t>
                </a:r>
                <a:r>
                  <a:rPr lang="en-US" altLang="zh-CN" sz="2000" dirty="0"/>
                  <a:t>?)</a:t>
                </a:r>
                <a:br>
                  <a:rPr lang="en-US" altLang="zh-CN" sz="2000" dirty="0"/>
                </a:br>
                <a:r>
                  <a:rPr lang="zh-CN" altLang="en-US" sz="2400" dirty="0"/>
                  <a:t>依据归纳假设可划分</a:t>
                </a:r>
                <a14:m>
                  <m:oMath xmlns:m="http://schemas.openxmlformats.org/officeDocument/2006/math">
                    <m:r>
                      <a:rPr lang="en-US" altLang="zh-CN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zh-CN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zh-CN" altLang="en-US" sz="2400" dirty="0">
                    <a:solidFill>
                      <a:srgbClr val="000000"/>
                    </a:solidFill>
                  </a:rPr>
                  <a:t>为</a:t>
                </a:r>
                <a14:m>
                  <m:oMath xmlns:m="http://schemas.openxmlformats.org/officeDocument/2006/math">
                    <m:r>
                      <a:rPr lang="en-US" altLang="zh-CN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altLang="zh-CN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zh-CN" altLang="en-US" sz="2400" dirty="0"/>
                  <a:t>条链</a:t>
                </a:r>
                <a:r>
                  <a:rPr lang="en-US" altLang="zh-CN" sz="2400" dirty="0"/>
                  <a:t>,</a:t>
                </a:r>
                <a:r>
                  <a:rPr lang="zh-CN" altLang="en-US" sz="2400" dirty="0"/>
                  <a:t>再加上</a:t>
                </a:r>
                <a14:m>
                  <m:oMath xmlns:m="http://schemas.openxmlformats.org/officeDocument/2006/math">
                    <m:r>
                      <a:rPr lang="en-US" altLang="zh-CN" sz="2400" i="1" dirty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zh-CN" altLang="en-US" sz="2400" dirty="0"/>
                  <a:t>即可</a:t>
                </a:r>
                <a:r>
                  <a:rPr lang="en-US" altLang="zh-CN" sz="2400" dirty="0"/>
                  <a:t>.</a:t>
                </a:r>
              </a:p>
              <a:p>
                <a:pPr marL="344487" lvl="1" indent="0">
                  <a:buClr>
                    <a:srgbClr val="330066"/>
                  </a:buClr>
                  <a:buNone/>
                </a:pPr>
                <a:r>
                  <a:rPr lang="zh-CN" altLang="en-US" sz="2400" dirty="0"/>
                  <a:t>◾️</a:t>
                </a:r>
                <a:endParaRPr lang="en-US" altLang="zh-CN" sz="2400" dirty="0"/>
              </a:p>
              <a:p>
                <a:pPr lvl="1">
                  <a:buClr>
                    <a:srgbClr val="330066"/>
                  </a:buClr>
                </a:pPr>
                <a:endParaRPr lang="en-US" altLang="zh-CN" sz="2000" dirty="0"/>
              </a:p>
              <a:p>
                <a:pPr marL="0" indent="0">
                  <a:buNone/>
                </a:pPr>
                <a:endParaRPr kumimoji="1"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8FBA1478-D344-0841-B449-B54EE239A2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35" t="-11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575B813-7345-FB48-BC0A-5DE3233AF19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2022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年</a:t>
            </a:r>
            <a: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3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月</a:t>
            </a: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6F70E3B-AD0D-744B-98E7-9D64D18A8E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kumimoji="1" lang="zh-CN" altLang="en-US" dirty="0"/>
              <a:t>本投影片及相应音视频仅供修读本课程同学使用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E71BAF1-19D5-CC42-B03B-17C8F2FD77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2CBC89-708E-48CD-BCD6-CCB7D6409EDD}" type="slidenum">
              <a:rPr lang="en-US" altLang="zh-CN" smtClean="0"/>
              <a:pPr/>
              <a:t>30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5731651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4A6E904B-955B-2847-883B-1D913DB1E1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Dilworth</a:t>
            </a:r>
            <a:r>
              <a:rPr lang="zh-CN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定理的另一个归纳证明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555" name="Rectangle 3">
                <a:extLst>
                  <a:ext uri="{FF2B5EF4-FFF2-40B4-BE49-F238E27FC236}">
                    <a16:creationId xmlns:a16="http://schemas.microsoft.com/office/drawing/2014/main" id="{EAE03876-FD51-E14F-BDE6-6F0564880585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50825" y="1557338"/>
                <a:ext cx="8642350" cy="5300662"/>
              </a:xfrm>
            </p:spPr>
            <p:txBody>
              <a:bodyPr/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2400" dirty="0">
                    <a:latin typeface="Times New Roman" panose="02020603050405020304" pitchFamily="18" charset="0"/>
                  </a:rPr>
                  <a:t>证明</a:t>
                </a:r>
                <a:r>
                  <a:rPr lang="en-US" altLang="zh-CN" sz="2400" dirty="0">
                    <a:latin typeface="Times New Roman" panose="02020603050405020304" pitchFamily="18" charset="0"/>
                  </a:rPr>
                  <a:t>. </a:t>
                </a:r>
                <a:r>
                  <a:rPr lang="zh-CN" altLang="en-US" sz="2400" dirty="0">
                    <a:latin typeface="Times New Roman" panose="02020603050405020304" pitchFamily="18" charset="0"/>
                  </a:rPr>
                  <a:t>按照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zh-CN" altLang="en-US" sz="2400" dirty="0">
                    <a:latin typeface="Times New Roman" panose="02020603050405020304" pitchFamily="18" charset="0"/>
                  </a:rPr>
                  <a:t>中元素个数（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</a:rPr>
                  <a:t>=1, 2 …</a:t>
                </a:r>
                <a:r>
                  <a:rPr lang="zh-CN" altLang="en-US" sz="2400" dirty="0">
                    <a:latin typeface="Times New Roman" panose="02020603050405020304" pitchFamily="18" charset="0"/>
                  </a:rPr>
                  <a:t>）进行归纳证明</a:t>
                </a:r>
                <a:r>
                  <a:rPr lang="en-US" altLang="zh-CN" sz="2400" dirty="0">
                    <a:latin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20000"/>
                  </a:lnSpc>
                  <a:buFont typeface="Wingdings" pitchFamily="2" charset="2"/>
                  <a:buNone/>
                </a:pPr>
                <a:r>
                  <a:rPr lang="zh-CN" altLang="en-US" sz="2400" dirty="0">
                    <a:latin typeface="Times New Roman" panose="02020603050405020304" pitchFamily="18" charset="0"/>
                  </a:rPr>
                  <a:t>              设</a:t>
                </a:r>
                <a:r>
                  <a:rPr lang="en-US" altLang="zh-CN" sz="2400" i="1" dirty="0">
                    <a:latin typeface="Times New Roman" panose="02020603050405020304" pitchFamily="18" charset="0"/>
                  </a:rPr>
                  <a:t>a</a:t>
                </a:r>
                <a:r>
                  <a:rPr lang="zh-CN" altLang="en-US" sz="2400" dirty="0">
                    <a:latin typeface="Times New Roman" panose="02020603050405020304" pitchFamily="18" charset="0"/>
                  </a:rPr>
                  <a:t>为</a:t>
                </a:r>
                <a:r>
                  <a:rPr lang="en-US" altLang="zh-CN" sz="2400" dirty="0">
                    <a:latin typeface="Times New Roman" panose="02020603050405020304" pitchFamily="18" charset="0"/>
                  </a:rPr>
                  <a:t>P</a:t>
                </a:r>
                <a:r>
                  <a:rPr lang="zh-CN" altLang="en-US" sz="2400" dirty="0">
                    <a:latin typeface="Times New Roman" panose="02020603050405020304" pitchFamily="18" charset="0"/>
                  </a:rPr>
                  <a:t>中的一个极大元素</a:t>
                </a:r>
                <a:r>
                  <a:rPr lang="en-US" altLang="zh-CN" sz="2400" dirty="0">
                    <a:latin typeface="Times New Roman" panose="02020603050405020304" pitchFamily="18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’ =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−{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altLang="zh-CN" sz="2400" dirty="0">
                  <a:latin typeface="Times New Roman" panose="02020603050405020304" pitchFamily="18" charset="0"/>
                </a:endParaRPr>
              </a:p>
              <a:p>
                <a:pPr eaLnBrk="1" hangingPunct="1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zh-CN" altLang="en-US" sz="2400" dirty="0">
                    <a:latin typeface="Times New Roman" panose="02020603050405020304" pitchFamily="18" charset="0"/>
                  </a:rPr>
                  <a:t>设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’,≼)</m:t>
                    </m:r>
                  </m:oMath>
                </a14:m>
                <a:r>
                  <a:rPr lang="zh-CN" altLang="en-US" sz="2400" dirty="0">
                    <a:latin typeface="Times New Roman" panose="02020603050405020304" pitchFamily="18" charset="0"/>
                  </a:rPr>
                  <a:t>有一个大小为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zh-CN" altLang="en-US" sz="2400" dirty="0">
                    <a:latin typeface="Times New Roman" panose="02020603050405020304" pitchFamily="18" charset="0"/>
                  </a:rPr>
                  <a:t>的反链</a:t>
                </a:r>
                <a:r>
                  <a:rPr lang="en-US" altLang="zh-CN" sz="2400" dirty="0">
                    <a:latin typeface="Times New Roman" panose="02020603050405020304" pitchFamily="18" charset="0"/>
                  </a:rPr>
                  <a:t>{</a:t>
                </a:r>
                <a:r>
                  <a:rPr lang="en-US" altLang="zh-CN" sz="2400" i="1" dirty="0">
                    <a:latin typeface="Times New Roman" panose="02020603050405020304" pitchFamily="18" charset="0"/>
                  </a:rPr>
                  <a:t>a</a:t>
                </a:r>
                <a:r>
                  <a:rPr lang="en-US" altLang="zh-CN" sz="2400" baseline="-25000" dirty="0">
                    <a:latin typeface="Times New Roman" panose="02020603050405020304" pitchFamily="18" charset="0"/>
                  </a:rPr>
                  <a:t>1</a:t>
                </a:r>
                <a:r>
                  <a:rPr lang="en-US" altLang="zh-CN" sz="2400" dirty="0">
                    <a:latin typeface="Times New Roman" panose="02020603050405020304" pitchFamily="18" charset="0"/>
                  </a:rPr>
                  <a:t>, </a:t>
                </a:r>
                <a:r>
                  <a:rPr lang="en-US" altLang="zh-CN" sz="2400" i="1" dirty="0">
                    <a:latin typeface="Times New Roman" panose="02020603050405020304" pitchFamily="18" charset="0"/>
                  </a:rPr>
                  <a:t>a</a:t>
                </a:r>
                <a:r>
                  <a:rPr lang="en-US" altLang="zh-CN" sz="2400" baseline="-25000" dirty="0">
                    <a:latin typeface="Times New Roman" panose="02020603050405020304" pitchFamily="18" charset="0"/>
                  </a:rPr>
                  <a:t>2</a:t>
                </a:r>
                <a:r>
                  <a:rPr lang="en-US" altLang="zh-CN" sz="2400" dirty="0">
                    <a:latin typeface="Times New Roman" panose="02020603050405020304" pitchFamily="18" charset="0"/>
                  </a:rPr>
                  <a:t>, …, </a:t>
                </a:r>
                <a:r>
                  <a:rPr lang="en-US" altLang="zh-CN" sz="2400" i="1" dirty="0" err="1">
                    <a:latin typeface="Times New Roman" panose="02020603050405020304" pitchFamily="18" charset="0"/>
                  </a:rPr>
                  <a:t>a</a:t>
                </a:r>
                <a:r>
                  <a:rPr lang="en-US" altLang="zh-CN" sz="2400" baseline="-25000" dirty="0" err="1">
                    <a:latin typeface="Times New Roman" panose="02020603050405020304" pitchFamily="18" charset="0"/>
                  </a:rPr>
                  <a:t>k</a:t>
                </a:r>
                <a:r>
                  <a:rPr lang="en-US" altLang="zh-CN" sz="2400" dirty="0">
                    <a:latin typeface="Times New Roman" panose="02020603050405020304" pitchFamily="18" charset="0"/>
                  </a:rPr>
                  <a:t>}</a:t>
                </a:r>
                <a:r>
                  <a:rPr lang="zh-CN" altLang="en-US" sz="2400" dirty="0">
                    <a:latin typeface="Times New Roman" panose="02020603050405020304" pitchFamily="18" charset="0"/>
                  </a:rPr>
                  <a:t>，并有一个规模为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zh-CN" altLang="en-US" sz="2400" dirty="0">
                    <a:latin typeface="Times New Roman" panose="02020603050405020304" pitchFamily="18" charset="0"/>
                  </a:rPr>
                  <a:t>的链覆盖</a:t>
                </a:r>
                <a:r>
                  <a:rPr lang="en-US" altLang="zh-CN" sz="2400" dirty="0">
                    <a:latin typeface="Times New Roman" panose="02020603050405020304" pitchFamily="18" charset="0"/>
                  </a:rPr>
                  <a:t>{C</a:t>
                </a:r>
                <a:r>
                  <a:rPr lang="en-US" altLang="zh-CN" sz="2400" baseline="-25000" dirty="0">
                    <a:latin typeface="Times New Roman" panose="02020603050405020304" pitchFamily="18" charset="0"/>
                  </a:rPr>
                  <a:t>1</a:t>
                </a:r>
                <a:r>
                  <a:rPr lang="en-US" altLang="zh-CN" sz="2400" dirty="0">
                    <a:latin typeface="Times New Roman" panose="02020603050405020304" pitchFamily="18" charset="0"/>
                  </a:rPr>
                  <a:t>, C</a:t>
                </a:r>
                <a:r>
                  <a:rPr lang="en-US" altLang="zh-CN" sz="2400" baseline="-25000" dirty="0">
                    <a:latin typeface="Times New Roman" panose="02020603050405020304" pitchFamily="18" charset="0"/>
                  </a:rPr>
                  <a:t>2</a:t>
                </a:r>
                <a:r>
                  <a:rPr lang="en-US" altLang="zh-CN" sz="2400" dirty="0">
                    <a:latin typeface="Times New Roman" panose="02020603050405020304" pitchFamily="18" charset="0"/>
                  </a:rPr>
                  <a:t>, …, </a:t>
                </a:r>
                <a:r>
                  <a:rPr lang="en-US" altLang="zh-CN" sz="2400" i="1" dirty="0" err="1">
                    <a:latin typeface="Times New Roman" panose="02020603050405020304" pitchFamily="18" charset="0"/>
                  </a:rPr>
                  <a:t>C</a:t>
                </a:r>
                <a:r>
                  <a:rPr lang="en-US" altLang="zh-CN" sz="2400" baseline="-25000" dirty="0" err="1">
                    <a:latin typeface="Times New Roman" panose="02020603050405020304" pitchFamily="18" charset="0"/>
                  </a:rPr>
                  <a:t>k</a:t>
                </a:r>
                <a:r>
                  <a:rPr lang="en-US" altLang="zh-CN" sz="2400" dirty="0">
                    <a:latin typeface="Times New Roman" panose="02020603050405020304" pitchFamily="18" charset="0"/>
                  </a:rPr>
                  <a:t>}.</a:t>
                </a:r>
              </a:p>
              <a:p>
                <a:pPr eaLnBrk="1" hangingPunct="1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zh-CN" altLang="en-US" sz="2400" dirty="0">
                    <a:latin typeface="Times New Roman" panose="02020603050405020304" pitchFamily="18" charset="0"/>
                  </a:rPr>
                  <a:t>对任意</a:t>
                </a:r>
                <a:r>
                  <a:rPr lang="en-US" altLang="zh-CN" sz="2400" dirty="0">
                    <a:latin typeface="Times New Roman" panose="02020603050405020304" pitchFamily="18" charset="0"/>
                  </a:rPr>
                  <a:t>C</a:t>
                </a:r>
                <a:r>
                  <a:rPr lang="en-US" altLang="zh-CN" sz="2400" baseline="-25000" dirty="0">
                    <a:latin typeface="Times New Roman" panose="02020603050405020304" pitchFamily="18" charset="0"/>
                  </a:rPr>
                  <a:t>i</a:t>
                </a:r>
                <a:r>
                  <a:rPr lang="zh-CN" altLang="en-US" sz="24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zh-CN" sz="2400" dirty="0">
                    <a:latin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zh-CN" altLang="en-US" sz="2400" dirty="0">
                    <a:latin typeface="Times New Roman" panose="02020603050405020304" pitchFamily="18" charset="0"/>
                  </a:rPr>
                  <a:t>中大小为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zh-CN" altLang="en-US" sz="2400" dirty="0">
                    <a:latin typeface="Times New Roman" panose="02020603050405020304" pitchFamily="18" charset="0"/>
                  </a:rPr>
                  <a:t>的任一反链均有唯一的元素属于</a:t>
                </a:r>
                <a:r>
                  <a:rPr lang="en-US" altLang="zh-CN" sz="2400" dirty="0">
                    <a:latin typeface="Times New Roman" panose="02020603050405020304" pitchFamily="18" charset="0"/>
                  </a:rPr>
                  <a:t>C</a:t>
                </a:r>
                <a:r>
                  <a:rPr lang="en-US" altLang="zh-CN" sz="2400" baseline="-25000" dirty="0">
                    <a:latin typeface="Times New Roman" panose="02020603050405020304" pitchFamily="18" charset="0"/>
                  </a:rPr>
                  <a:t>i</a:t>
                </a:r>
                <a:r>
                  <a:rPr lang="zh-CN" altLang="en-US" sz="2400" dirty="0">
                    <a:latin typeface="Times New Roman" panose="02020603050405020304" pitchFamily="18" charset="0"/>
                  </a:rPr>
                  <a:t>，这些元素有一个最大元，记为</a:t>
                </a:r>
                <a:r>
                  <a:rPr lang="en-US" altLang="zh-CN" sz="2400" i="1" dirty="0">
                    <a:latin typeface="Times New Roman" panose="02020603050405020304" pitchFamily="18" charset="0"/>
                  </a:rPr>
                  <a:t>x</a:t>
                </a:r>
                <a:r>
                  <a:rPr lang="en-US" altLang="zh-CN" sz="2400" baseline="-25000" dirty="0">
                    <a:latin typeface="Times New Roman" panose="02020603050405020304" pitchFamily="18" charset="0"/>
                  </a:rPr>
                  <a:t>i</a:t>
                </a:r>
                <a:r>
                  <a:rPr lang="en-US" altLang="zh-CN" sz="2400" dirty="0">
                    <a:latin typeface="Times New Roman" panose="02020603050405020304" pitchFamily="18" charset="0"/>
                  </a:rPr>
                  <a:t>.</a:t>
                </a:r>
              </a:p>
              <a:p>
                <a:pPr eaLnBrk="1" hangingPunct="1">
                  <a:lnSpc>
                    <a:spcPct val="120000"/>
                  </a:lnSpc>
                  <a:spcBef>
                    <a:spcPts val="600"/>
                  </a:spcBef>
                  <a:spcAft>
                    <a:spcPts val="1200"/>
                  </a:spcAft>
                </a:pPr>
                <a:r>
                  <a:rPr lang="en-US" altLang="zh-CN" sz="2400" dirty="0">
                    <a:latin typeface="Times New Roman" panose="02020603050405020304" pitchFamily="18" charset="0"/>
                  </a:rPr>
                  <a:t>A={</a:t>
                </a:r>
                <a:r>
                  <a:rPr lang="en-US" altLang="zh-CN" sz="2400" i="1" dirty="0">
                    <a:latin typeface="Times New Roman" panose="02020603050405020304" pitchFamily="18" charset="0"/>
                  </a:rPr>
                  <a:t>x</a:t>
                </a:r>
                <a:r>
                  <a:rPr lang="en-US" altLang="zh-CN" sz="2400" baseline="-25000" dirty="0">
                    <a:latin typeface="Times New Roman" panose="02020603050405020304" pitchFamily="18" charset="0"/>
                  </a:rPr>
                  <a:t>1</a:t>
                </a:r>
                <a:r>
                  <a:rPr lang="en-US" altLang="zh-CN" sz="2400" dirty="0">
                    <a:latin typeface="Times New Roman" panose="02020603050405020304" pitchFamily="18" charset="0"/>
                  </a:rPr>
                  <a:t>, </a:t>
                </a:r>
                <a:r>
                  <a:rPr lang="en-US" altLang="zh-CN" sz="2400" i="1" dirty="0">
                    <a:latin typeface="Times New Roman" panose="02020603050405020304" pitchFamily="18" charset="0"/>
                  </a:rPr>
                  <a:t>x</a:t>
                </a:r>
                <a:r>
                  <a:rPr lang="en-US" altLang="zh-CN" sz="2400" baseline="-25000" dirty="0">
                    <a:latin typeface="Times New Roman" panose="02020603050405020304" pitchFamily="18" charset="0"/>
                  </a:rPr>
                  <a:t>2</a:t>
                </a:r>
                <a:r>
                  <a:rPr lang="en-US" altLang="zh-CN" sz="2400" dirty="0">
                    <a:latin typeface="Times New Roman" panose="02020603050405020304" pitchFamily="18" charset="0"/>
                  </a:rPr>
                  <a:t>, …, </a:t>
                </a:r>
                <a:r>
                  <a:rPr lang="en-US" altLang="zh-CN" sz="2400" i="1" dirty="0" err="1">
                    <a:latin typeface="Times New Roman" panose="02020603050405020304" pitchFamily="18" charset="0"/>
                  </a:rPr>
                  <a:t>x</a:t>
                </a:r>
                <a:r>
                  <a:rPr lang="en-US" altLang="zh-CN" sz="2400" baseline="-25000" dirty="0" err="1">
                    <a:latin typeface="Times New Roman" panose="02020603050405020304" pitchFamily="18" charset="0"/>
                  </a:rPr>
                  <a:t>k</a:t>
                </a:r>
                <a:r>
                  <a:rPr lang="en-US" altLang="zh-CN" sz="2400" dirty="0">
                    <a:latin typeface="Times New Roman" panose="02020603050405020304" pitchFamily="18" charset="0"/>
                  </a:rPr>
                  <a:t>}</a:t>
                </a:r>
                <a:r>
                  <a:rPr lang="zh-CN" altLang="en-US" sz="2400" dirty="0">
                    <a:latin typeface="Times New Roman" panose="02020603050405020304" pitchFamily="18" charset="0"/>
                  </a:rPr>
                  <a:t>必是反链。否则，不妨假设</a:t>
                </a:r>
                <a:r>
                  <a:rPr lang="en-US" altLang="zh-CN" sz="2400" dirty="0">
                    <a:latin typeface="Times New Roman" panose="02020603050405020304" pitchFamily="18" charset="0"/>
                  </a:rPr>
                  <a:t>A</a:t>
                </a:r>
                <a:r>
                  <a:rPr lang="zh-CN" altLang="en-US" sz="2400" dirty="0">
                    <a:latin typeface="Times New Roman" panose="02020603050405020304" pitchFamily="18" charset="0"/>
                  </a:rPr>
                  <a:t>中有两个元素</a:t>
                </a:r>
                <a:r>
                  <a:rPr lang="en-US" altLang="zh-CN" sz="2400" i="1" dirty="0">
                    <a:latin typeface="Times New Roman" panose="02020603050405020304" pitchFamily="18" charset="0"/>
                  </a:rPr>
                  <a:t> x</a:t>
                </a:r>
                <a:r>
                  <a:rPr lang="en-US" altLang="zh-CN" sz="2400" baseline="-25000" dirty="0">
                    <a:latin typeface="Times New Roman" panose="02020603050405020304" pitchFamily="18" charset="0"/>
                  </a:rPr>
                  <a:t>i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≼ </a:t>
                </a:r>
                <a:r>
                  <a:rPr lang="en-US" altLang="zh-CN" sz="2400" i="1" dirty="0" err="1">
                    <a:latin typeface="Times New Roman" panose="02020603050405020304" pitchFamily="18" charset="0"/>
                  </a:rPr>
                  <a:t>x</a:t>
                </a:r>
                <a:r>
                  <a:rPr lang="en-US" altLang="zh-CN" sz="2400" baseline="-25000" dirty="0" err="1">
                    <a:latin typeface="Times New Roman" panose="02020603050405020304" pitchFamily="18" charset="0"/>
                  </a:rPr>
                  <a:t>j</a:t>
                </a:r>
                <a:r>
                  <a:rPr lang="en-US" altLang="zh-CN" sz="2400" dirty="0">
                    <a:latin typeface="Times New Roman" panose="02020603050405020304" pitchFamily="18" charset="0"/>
                  </a:rPr>
                  <a:t>. </a:t>
                </a:r>
                <a:r>
                  <a:rPr lang="zh-CN" altLang="en-US" sz="2400" dirty="0">
                    <a:latin typeface="Times New Roman" panose="02020603050405020304" pitchFamily="18" charset="0"/>
                  </a:rPr>
                  <a:t>根据</a:t>
                </a:r>
                <a:r>
                  <a:rPr lang="en-US" altLang="zh-CN" sz="2400" i="1" dirty="0" err="1">
                    <a:latin typeface="Times New Roman" panose="02020603050405020304" pitchFamily="18" charset="0"/>
                  </a:rPr>
                  <a:t>x</a:t>
                </a:r>
                <a:r>
                  <a:rPr lang="en-US" altLang="zh-CN" sz="2400" baseline="-25000" dirty="0" err="1">
                    <a:latin typeface="Times New Roman" panose="02020603050405020304" pitchFamily="18" charset="0"/>
                  </a:rPr>
                  <a:t>j</a:t>
                </a:r>
                <a:r>
                  <a:rPr lang="zh-CN" altLang="en-US" sz="2400" dirty="0">
                    <a:latin typeface="Times New Roman" panose="02020603050405020304" pitchFamily="18" charset="0"/>
                  </a:rPr>
                  <a:t>的定义，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zh-CN" altLang="en-US" sz="2400" dirty="0">
                    <a:latin typeface="Times New Roman" panose="02020603050405020304" pitchFamily="18" charset="0"/>
                  </a:rPr>
                  <a:t>中必有一个大小为</a:t>
                </a:r>
                <a:r>
                  <a:rPr lang="en-US" altLang="zh-CN" sz="2400" dirty="0">
                    <a:latin typeface="Times New Roman" panose="02020603050405020304" pitchFamily="18" charset="0"/>
                  </a:rPr>
                  <a:t>k</a:t>
                </a:r>
                <a:r>
                  <a:rPr lang="zh-CN" altLang="en-US" sz="2400" dirty="0">
                    <a:latin typeface="Times New Roman" panose="02020603050405020304" pitchFamily="18" charset="0"/>
                  </a:rPr>
                  <a:t>的反链</a:t>
                </a:r>
                <a:r>
                  <a:rPr lang="en-US" altLang="zh-CN" sz="2400" dirty="0" err="1">
                    <a:latin typeface="Times New Roman" panose="02020603050405020304" pitchFamily="18" charset="0"/>
                  </a:rPr>
                  <a:t>A</a:t>
                </a:r>
                <a:r>
                  <a:rPr lang="en-US" altLang="zh-CN" sz="2400" baseline="-25000" dirty="0" err="1">
                    <a:latin typeface="Times New Roman" panose="02020603050405020304" pitchFamily="18" charset="0"/>
                  </a:rPr>
                  <a:t>j</a:t>
                </a:r>
                <a:r>
                  <a:rPr lang="en-US" altLang="zh-CN" sz="2400" dirty="0">
                    <a:latin typeface="Times New Roman" panose="02020603050405020304" pitchFamily="18" charset="0"/>
                  </a:rPr>
                  <a:t>, </a:t>
                </a:r>
                <a:r>
                  <a:rPr lang="en-US" altLang="zh-CN" sz="2400" i="1" dirty="0" err="1">
                    <a:latin typeface="Times New Roman" panose="02020603050405020304" pitchFamily="18" charset="0"/>
                  </a:rPr>
                  <a:t>x</a:t>
                </a:r>
                <a:r>
                  <a:rPr lang="en-US" altLang="zh-CN" sz="2400" baseline="-25000" dirty="0" err="1">
                    <a:latin typeface="Times New Roman" panose="02020603050405020304" pitchFamily="18" charset="0"/>
                  </a:rPr>
                  <a:t>j</a:t>
                </a:r>
                <a:r>
                  <a:rPr lang="zh-CN" altLang="en-US" sz="2400" dirty="0">
                    <a:latin typeface="Times New Roman" panose="02020603050405020304" pitchFamily="18" charset="0"/>
                  </a:rPr>
                  <a:t>是</a:t>
                </a:r>
                <a:r>
                  <a:rPr lang="en-US" altLang="zh-CN" sz="2400" dirty="0" err="1">
                    <a:latin typeface="Times New Roman" panose="02020603050405020304" pitchFamily="18" charset="0"/>
                  </a:rPr>
                  <a:t>A</a:t>
                </a:r>
                <a:r>
                  <a:rPr lang="en-US" altLang="zh-CN" sz="2400" baseline="-25000" dirty="0" err="1">
                    <a:latin typeface="Times New Roman" panose="02020603050405020304" pitchFamily="18" charset="0"/>
                  </a:rPr>
                  <a:t>j</a:t>
                </a:r>
                <a:r>
                  <a:rPr lang="zh-CN" altLang="en-US" sz="2400" dirty="0">
                    <a:latin typeface="Times New Roman" panose="02020603050405020304" pitchFamily="18" charset="0"/>
                  </a:rPr>
                  <a:t>和</a:t>
                </a:r>
                <a:r>
                  <a:rPr lang="en-US" altLang="zh-CN" sz="2400" dirty="0" err="1">
                    <a:latin typeface="Times New Roman" panose="02020603050405020304" pitchFamily="18" charset="0"/>
                  </a:rPr>
                  <a:t>C</a:t>
                </a:r>
                <a:r>
                  <a:rPr lang="en-US" altLang="zh-CN" sz="2400" baseline="-25000" dirty="0" err="1">
                    <a:latin typeface="Times New Roman" panose="02020603050405020304" pitchFamily="18" charset="0"/>
                  </a:rPr>
                  <a:t>j</a:t>
                </a:r>
                <a:r>
                  <a:rPr lang="zh-CN" altLang="en-US" sz="2400" dirty="0">
                    <a:latin typeface="Times New Roman" panose="02020603050405020304" pitchFamily="18" charset="0"/>
                  </a:rPr>
                  <a:t>的公共元素，假设</a:t>
                </a:r>
                <a:r>
                  <a:rPr lang="en-US" altLang="zh-CN" sz="2400" i="1" dirty="0">
                    <a:latin typeface="Times New Roman" panose="02020603050405020304" pitchFamily="18" charset="0"/>
                  </a:rPr>
                  <a:t>y</a:t>
                </a:r>
                <a:r>
                  <a:rPr lang="zh-CN" altLang="en-US" sz="2400" dirty="0">
                    <a:latin typeface="Times New Roman" panose="02020603050405020304" pitchFamily="18" charset="0"/>
                  </a:rPr>
                  <a:t>是</a:t>
                </a:r>
                <a:r>
                  <a:rPr lang="en-US" altLang="zh-CN" sz="2400" dirty="0" err="1">
                    <a:latin typeface="Times New Roman" panose="02020603050405020304" pitchFamily="18" charset="0"/>
                  </a:rPr>
                  <a:t>A</a:t>
                </a:r>
                <a:r>
                  <a:rPr lang="en-US" altLang="zh-CN" sz="2400" baseline="-25000" dirty="0" err="1">
                    <a:latin typeface="Times New Roman" panose="02020603050405020304" pitchFamily="18" charset="0"/>
                  </a:rPr>
                  <a:t>j</a:t>
                </a:r>
                <a:r>
                  <a:rPr lang="zh-CN" altLang="en-US" sz="2400" dirty="0">
                    <a:latin typeface="Times New Roman" panose="02020603050405020304" pitchFamily="18" charset="0"/>
                  </a:rPr>
                  <a:t>和</a:t>
                </a:r>
                <a:r>
                  <a:rPr lang="en-US" altLang="zh-CN" sz="2400" dirty="0">
                    <a:latin typeface="Times New Roman" panose="02020603050405020304" pitchFamily="18" charset="0"/>
                  </a:rPr>
                  <a:t>C</a:t>
                </a:r>
                <a:r>
                  <a:rPr lang="en-US" altLang="zh-CN" sz="2400" baseline="-25000" dirty="0">
                    <a:latin typeface="Times New Roman" panose="02020603050405020304" pitchFamily="18" charset="0"/>
                  </a:rPr>
                  <a:t>i</a:t>
                </a:r>
                <a:r>
                  <a:rPr lang="zh-CN" altLang="en-US" sz="2400" dirty="0">
                    <a:latin typeface="Times New Roman" panose="02020603050405020304" pitchFamily="18" charset="0"/>
                  </a:rPr>
                  <a:t>的公共元素，则</a:t>
                </a:r>
                <a:r>
                  <a:rPr lang="en-US" altLang="zh-CN" sz="2400" dirty="0">
                    <a:latin typeface="Times New Roman" panose="02020603050405020304" pitchFamily="18" charset="0"/>
                  </a:rPr>
                  <a:t>y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≼ </a:t>
                </a:r>
                <a:r>
                  <a:rPr lang="en-US" altLang="zh-CN" sz="2400" i="1" dirty="0">
                    <a:latin typeface="Times New Roman" panose="02020603050405020304" pitchFamily="18" charset="0"/>
                  </a:rPr>
                  <a:t>x</a:t>
                </a:r>
                <a:r>
                  <a:rPr lang="en-US" altLang="zh-CN" sz="2400" baseline="-25000" dirty="0">
                    <a:latin typeface="Times New Roman" panose="02020603050405020304" pitchFamily="18" charset="0"/>
                  </a:rPr>
                  <a:t>i</a:t>
                </a:r>
                <a:r>
                  <a:rPr lang="en-US" altLang="zh-CN" sz="2400" dirty="0">
                    <a:latin typeface="Times New Roman" panose="02020603050405020304" pitchFamily="18" charset="0"/>
                  </a:rPr>
                  <a:t>. </a:t>
                </a:r>
                <a:r>
                  <a:rPr lang="zh-CN" altLang="en-US" sz="2400" dirty="0">
                    <a:latin typeface="Times New Roman" panose="02020603050405020304" pitchFamily="18" charset="0"/>
                  </a:rPr>
                  <a:t>从而</a:t>
                </a:r>
                <a:r>
                  <a:rPr lang="en-US" altLang="zh-CN" sz="2400" dirty="0">
                    <a:latin typeface="Times New Roman" panose="02020603050405020304" pitchFamily="18" charset="0"/>
                  </a:rPr>
                  <a:t>y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≼ </a:t>
                </a:r>
                <a:r>
                  <a:rPr lang="en-US" altLang="zh-CN" sz="2400" i="1" dirty="0" err="1">
                    <a:latin typeface="Times New Roman" panose="02020603050405020304" pitchFamily="18" charset="0"/>
                  </a:rPr>
                  <a:t>x</a:t>
                </a:r>
                <a:r>
                  <a:rPr lang="en-US" altLang="zh-CN" sz="2400" baseline="-25000" dirty="0" err="1">
                    <a:latin typeface="Times New Roman" panose="02020603050405020304" pitchFamily="18" charset="0"/>
                  </a:rPr>
                  <a:t>j</a:t>
                </a:r>
                <a:r>
                  <a:rPr lang="en-US" altLang="zh-CN" sz="2400" dirty="0">
                    <a:latin typeface="Times New Roman" panose="02020603050405020304" pitchFamily="18" charset="0"/>
                  </a:rPr>
                  <a:t>.</a:t>
                </a:r>
                <a:r>
                  <a:rPr lang="zh-CN" altLang="en-US" sz="2400" dirty="0">
                    <a:latin typeface="Times New Roman" panose="02020603050405020304" pitchFamily="18" charset="0"/>
                  </a:rPr>
                  <a:t>与</a:t>
                </a:r>
                <a:r>
                  <a:rPr lang="en-US" altLang="zh-CN" sz="2400" dirty="0" err="1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A</a:t>
                </a:r>
                <a:r>
                  <a:rPr lang="en-US" altLang="zh-CN" sz="2400" baseline="-25000" dirty="0" err="1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j</a:t>
                </a:r>
                <a:r>
                  <a:rPr lang="zh-CN" alt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是反链</a:t>
                </a:r>
                <a:r>
                  <a:rPr lang="zh-CN" altLang="en-US" sz="2400" dirty="0">
                    <a:latin typeface="Times New Roman" panose="02020603050405020304" pitchFamily="18" charset="0"/>
                  </a:rPr>
                  <a:t>矛盾</a:t>
                </a:r>
                <a:r>
                  <a:rPr lang="en-US" altLang="zh-CN" sz="2400" dirty="0">
                    <a:latin typeface="Times New Roman" panose="02020603050405020304" pitchFamily="18" charset="0"/>
                  </a:rPr>
                  <a:t>.</a:t>
                </a:r>
              </a:p>
              <a:p>
                <a:pPr eaLnBrk="1" hangingPunct="1">
                  <a:spcBef>
                    <a:spcPts val="600"/>
                  </a:spcBef>
                  <a:spcAft>
                    <a:spcPts val="1200"/>
                  </a:spcAft>
                </a:pPr>
                <a:endParaRPr lang="en-US" altLang="zh-CN" sz="2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555" name="Rectangle 3">
                <a:extLst>
                  <a:ext uri="{FF2B5EF4-FFF2-40B4-BE49-F238E27FC236}">
                    <a16:creationId xmlns:a16="http://schemas.microsoft.com/office/drawing/2014/main" id="{EAE03876-FD51-E14F-BDE6-6F056488058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50825" y="1557338"/>
                <a:ext cx="8642350" cy="5300662"/>
              </a:xfrm>
              <a:blipFill>
                <a:blip r:embed="rId3"/>
                <a:stretch>
                  <a:fillRect l="-282" t="-6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5478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Oval 10" descr="粉色砂纸">
            <a:extLst>
              <a:ext uri="{FF2B5EF4-FFF2-40B4-BE49-F238E27FC236}">
                <a16:creationId xmlns:a16="http://schemas.microsoft.com/office/drawing/2014/main" id="{178D308C-EDE6-B843-A303-117EBC6327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4246563"/>
            <a:ext cx="5040313" cy="863600"/>
          </a:xfrm>
          <a:prstGeom prst="ellips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 b="1"/>
          </a:p>
        </p:txBody>
      </p:sp>
      <p:sp>
        <p:nvSpPr>
          <p:cNvPr id="47107" name="Oval 6">
            <a:extLst>
              <a:ext uri="{FF2B5EF4-FFF2-40B4-BE49-F238E27FC236}">
                <a16:creationId xmlns:a16="http://schemas.microsoft.com/office/drawing/2014/main" id="{269842D8-DD4B-E642-A799-BDEC49E829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275" y="1654175"/>
            <a:ext cx="215900" cy="215900"/>
          </a:xfrm>
          <a:prstGeom prst="ellips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/>
          </a:p>
        </p:txBody>
      </p:sp>
      <p:sp>
        <p:nvSpPr>
          <p:cNvPr id="47108" name="Line 18">
            <a:extLst>
              <a:ext uri="{FF2B5EF4-FFF2-40B4-BE49-F238E27FC236}">
                <a16:creationId xmlns:a16="http://schemas.microsoft.com/office/drawing/2014/main" id="{D0A09F7F-D573-AA4F-8D0C-5BC732E002C5}"/>
              </a:ext>
            </a:extLst>
          </p:cNvPr>
          <p:cNvSpPr>
            <a:spLocks noChangeShapeType="1"/>
          </p:cNvSpPr>
          <p:nvPr/>
        </p:nvSpPr>
        <p:spPr bwMode="auto">
          <a:xfrm>
            <a:off x="3995738" y="1870075"/>
            <a:ext cx="576262" cy="1727200"/>
          </a:xfrm>
          <a:prstGeom prst="line">
            <a:avLst/>
          </a:prstGeom>
          <a:noFill/>
          <a:ln w="22225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7109" name="Text Box 33">
            <a:extLst>
              <a:ext uri="{FF2B5EF4-FFF2-40B4-BE49-F238E27FC236}">
                <a16:creationId xmlns:a16="http://schemas.microsoft.com/office/drawing/2014/main" id="{616732CE-FC2E-9C47-BD01-B2FAC8DCE2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200" y="1438275"/>
            <a:ext cx="3603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CN" sz="2400" b="1" i="1">
                <a:latin typeface="Times New Roman" panose="02020603050405020304" pitchFamily="18" charset="0"/>
              </a:rPr>
              <a:t>a</a:t>
            </a:r>
            <a:endParaRPr kumimoji="1" lang="zh-CN" altLang="en-US" sz="2400" b="1" i="1">
              <a:latin typeface="Times New Roman" panose="02020603050405020304" pitchFamily="18" charset="0"/>
            </a:endParaRPr>
          </a:p>
        </p:txBody>
      </p:sp>
      <p:sp>
        <p:nvSpPr>
          <p:cNvPr id="47110" name="Oval 5">
            <a:extLst>
              <a:ext uri="{FF2B5EF4-FFF2-40B4-BE49-F238E27FC236}">
                <a16:creationId xmlns:a16="http://schemas.microsoft.com/office/drawing/2014/main" id="{A9B059AC-B29B-DA4C-B33B-BFAD17972F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8188" y="2595563"/>
            <a:ext cx="215900" cy="215900"/>
          </a:xfrm>
          <a:prstGeom prst="ellips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/>
          </a:p>
        </p:txBody>
      </p:sp>
      <p:sp>
        <p:nvSpPr>
          <p:cNvPr id="47111" name="Oval 8">
            <a:extLst>
              <a:ext uri="{FF2B5EF4-FFF2-40B4-BE49-F238E27FC236}">
                <a16:creationId xmlns:a16="http://schemas.microsoft.com/office/drawing/2014/main" id="{088C10B0-09CB-FE41-974D-C63E8A4377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8188" y="3549650"/>
            <a:ext cx="215900" cy="215900"/>
          </a:xfrm>
          <a:prstGeom prst="ellips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/>
          </a:p>
        </p:txBody>
      </p:sp>
      <p:sp>
        <p:nvSpPr>
          <p:cNvPr id="47112" name="Line 20">
            <a:extLst>
              <a:ext uri="{FF2B5EF4-FFF2-40B4-BE49-F238E27FC236}">
                <a16:creationId xmlns:a16="http://schemas.microsoft.com/office/drawing/2014/main" id="{F939E857-C7CF-3B47-847A-28A946487FC3}"/>
              </a:ext>
            </a:extLst>
          </p:cNvPr>
          <p:cNvSpPr>
            <a:spLocks noChangeShapeType="1"/>
          </p:cNvSpPr>
          <p:nvPr/>
        </p:nvSpPr>
        <p:spPr bwMode="auto">
          <a:xfrm>
            <a:off x="4657725" y="2819400"/>
            <a:ext cx="0" cy="7239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7113" name="Text Box 33">
            <a:extLst>
              <a:ext uri="{FF2B5EF4-FFF2-40B4-BE49-F238E27FC236}">
                <a16:creationId xmlns:a16="http://schemas.microsoft.com/office/drawing/2014/main" id="{2FB8589F-B906-254A-9185-14985AAEFC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3863" y="4532313"/>
            <a:ext cx="5048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CN" sz="2400" b="1" i="1">
                <a:latin typeface="Times New Roman" panose="02020603050405020304" pitchFamily="18" charset="0"/>
              </a:rPr>
              <a:t>a</a:t>
            </a:r>
            <a:r>
              <a:rPr kumimoji="1" lang="en-US" altLang="zh-CN" sz="2400" b="1" baseline="-25000">
                <a:latin typeface="Times New Roman" panose="02020603050405020304" pitchFamily="18" charset="0"/>
              </a:rPr>
              <a:t>i</a:t>
            </a:r>
            <a:endParaRPr kumimoji="1" lang="zh-CN" altLang="en-US" sz="2400" b="1" baseline="-25000">
              <a:latin typeface="Times New Roman" panose="02020603050405020304" pitchFamily="18" charset="0"/>
            </a:endParaRPr>
          </a:p>
        </p:txBody>
      </p:sp>
      <p:sp>
        <p:nvSpPr>
          <p:cNvPr id="47114" name="Oval 8">
            <a:extLst>
              <a:ext uri="{FF2B5EF4-FFF2-40B4-BE49-F238E27FC236}">
                <a16:creationId xmlns:a16="http://schemas.microsoft.com/office/drawing/2014/main" id="{8BA6A779-2D26-0E40-8D30-8DE7CBC5DC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1838" y="5410200"/>
            <a:ext cx="215900" cy="215900"/>
          </a:xfrm>
          <a:prstGeom prst="ellips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/>
          </a:p>
        </p:txBody>
      </p:sp>
      <p:sp>
        <p:nvSpPr>
          <p:cNvPr id="47115" name="Oval 8">
            <a:extLst>
              <a:ext uri="{FF2B5EF4-FFF2-40B4-BE49-F238E27FC236}">
                <a16:creationId xmlns:a16="http://schemas.microsoft.com/office/drawing/2014/main" id="{4200FFA6-7FCD-3F4E-BB4B-8CF1326755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4538" y="4506913"/>
            <a:ext cx="215900" cy="215900"/>
          </a:xfrm>
          <a:prstGeom prst="ellips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/>
          </a:p>
        </p:txBody>
      </p:sp>
      <p:sp>
        <p:nvSpPr>
          <p:cNvPr id="47116" name="Line 20">
            <a:extLst>
              <a:ext uri="{FF2B5EF4-FFF2-40B4-BE49-F238E27FC236}">
                <a16:creationId xmlns:a16="http://schemas.microsoft.com/office/drawing/2014/main" id="{675A56C0-4E37-7C4C-9ED7-69534C506E4C}"/>
              </a:ext>
            </a:extLst>
          </p:cNvPr>
          <p:cNvSpPr>
            <a:spLocks noChangeShapeType="1"/>
          </p:cNvSpPr>
          <p:nvPr/>
        </p:nvSpPr>
        <p:spPr bwMode="auto">
          <a:xfrm>
            <a:off x="4657725" y="3770313"/>
            <a:ext cx="0" cy="7239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7117" name="Line 20">
            <a:extLst>
              <a:ext uri="{FF2B5EF4-FFF2-40B4-BE49-F238E27FC236}">
                <a16:creationId xmlns:a16="http://schemas.microsoft.com/office/drawing/2014/main" id="{88D8027B-9ED5-0D43-8E38-E5FCA037F578}"/>
              </a:ext>
            </a:extLst>
          </p:cNvPr>
          <p:cNvSpPr>
            <a:spLocks noChangeShapeType="1"/>
          </p:cNvSpPr>
          <p:nvPr/>
        </p:nvSpPr>
        <p:spPr bwMode="auto">
          <a:xfrm>
            <a:off x="4657725" y="4719638"/>
            <a:ext cx="0" cy="7239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7118" name="Text Box 33">
            <a:extLst>
              <a:ext uri="{FF2B5EF4-FFF2-40B4-BE49-F238E27FC236}">
                <a16:creationId xmlns:a16="http://schemas.microsoft.com/office/drawing/2014/main" id="{D6BFBB7D-93CE-BF48-8D8A-08FE18A3B5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1638" y="3506788"/>
            <a:ext cx="5048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CN" sz="2400" b="1" i="1">
                <a:latin typeface="Times New Roman" panose="02020603050405020304" pitchFamily="18" charset="0"/>
              </a:rPr>
              <a:t>x</a:t>
            </a:r>
            <a:r>
              <a:rPr kumimoji="1" lang="en-US" altLang="zh-CN" sz="2400" b="1" baseline="-25000">
                <a:latin typeface="Times New Roman" panose="02020603050405020304" pitchFamily="18" charset="0"/>
              </a:rPr>
              <a:t>i</a:t>
            </a:r>
            <a:endParaRPr kumimoji="1" lang="zh-CN" altLang="en-US" sz="2400" b="1" baseline="-25000">
              <a:latin typeface="Times New Roman" panose="02020603050405020304" pitchFamily="18" charset="0"/>
            </a:endParaRPr>
          </a:p>
        </p:txBody>
      </p:sp>
      <p:sp>
        <p:nvSpPr>
          <p:cNvPr id="47119" name="Oval 5">
            <a:extLst>
              <a:ext uri="{FF2B5EF4-FFF2-40B4-BE49-F238E27FC236}">
                <a16:creationId xmlns:a16="http://schemas.microsoft.com/office/drawing/2014/main" id="{1C893D09-EECF-1949-83C0-87A7DD591A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5300" y="2662238"/>
            <a:ext cx="215900" cy="215900"/>
          </a:xfrm>
          <a:prstGeom prst="ellips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/>
          </a:p>
        </p:txBody>
      </p:sp>
      <p:sp>
        <p:nvSpPr>
          <p:cNvPr id="47120" name="Oval 8">
            <a:extLst>
              <a:ext uri="{FF2B5EF4-FFF2-40B4-BE49-F238E27FC236}">
                <a16:creationId xmlns:a16="http://schemas.microsoft.com/office/drawing/2014/main" id="{14E8B46A-D664-6F48-8864-8AF3B277C9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5300" y="3616325"/>
            <a:ext cx="215900" cy="215900"/>
          </a:xfrm>
          <a:prstGeom prst="ellips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/>
          </a:p>
        </p:txBody>
      </p:sp>
      <p:sp>
        <p:nvSpPr>
          <p:cNvPr id="47121" name="Line 20">
            <a:extLst>
              <a:ext uri="{FF2B5EF4-FFF2-40B4-BE49-F238E27FC236}">
                <a16:creationId xmlns:a16="http://schemas.microsoft.com/office/drawing/2014/main" id="{1BEA96BA-407E-344A-84DC-75C3B83D9A40}"/>
              </a:ext>
            </a:extLst>
          </p:cNvPr>
          <p:cNvSpPr>
            <a:spLocks noChangeShapeType="1"/>
          </p:cNvSpPr>
          <p:nvPr/>
        </p:nvSpPr>
        <p:spPr bwMode="auto">
          <a:xfrm>
            <a:off x="3144838" y="2886075"/>
            <a:ext cx="0" cy="7239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7122" name="Text Box 33">
            <a:extLst>
              <a:ext uri="{FF2B5EF4-FFF2-40B4-BE49-F238E27FC236}">
                <a16:creationId xmlns:a16="http://schemas.microsoft.com/office/drawing/2014/main" id="{420ECA16-EF45-CE43-82B6-AA610CB731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2563" y="4598988"/>
            <a:ext cx="5032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CN" sz="2400" b="1" i="1">
                <a:latin typeface="Times New Roman" panose="02020603050405020304" pitchFamily="18" charset="0"/>
              </a:rPr>
              <a:t>a</a:t>
            </a:r>
            <a:r>
              <a:rPr kumimoji="1" lang="en-US" altLang="zh-CN" sz="2400" b="1" baseline="-25000">
                <a:latin typeface="Times New Roman" panose="02020603050405020304" pitchFamily="18" charset="0"/>
              </a:rPr>
              <a:t>1</a:t>
            </a:r>
            <a:endParaRPr kumimoji="1" lang="zh-CN" altLang="en-US" sz="2400" b="1" baseline="-25000">
              <a:latin typeface="Times New Roman" panose="02020603050405020304" pitchFamily="18" charset="0"/>
            </a:endParaRPr>
          </a:p>
        </p:txBody>
      </p:sp>
      <p:sp>
        <p:nvSpPr>
          <p:cNvPr id="47123" name="Oval 8">
            <a:extLst>
              <a:ext uri="{FF2B5EF4-FFF2-40B4-BE49-F238E27FC236}">
                <a16:creationId xmlns:a16="http://schemas.microsoft.com/office/drawing/2014/main" id="{CE5531F1-65CB-0744-A2D2-2D07A12DB4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8950" y="5476875"/>
            <a:ext cx="215900" cy="215900"/>
          </a:xfrm>
          <a:prstGeom prst="ellips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/>
          </a:p>
        </p:txBody>
      </p:sp>
      <p:sp>
        <p:nvSpPr>
          <p:cNvPr id="47124" name="Oval 8">
            <a:extLst>
              <a:ext uri="{FF2B5EF4-FFF2-40B4-BE49-F238E27FC236}">
                <a16:creationId xmlns:a16="http://schemas.microsoft.com/office/drawing/2014/main" id="{180A57A5-5EA0-CF48-A058-4F2AA083A4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3238" y="4573588"/>
            <a:ext cx="215900" cy="215900"/>
          </a:xfrm>
          <a:prstGeom prst="ellips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/>
          </a:p>
        </p:txBody>
      </p:sp>
      <p:sp>
        <p:nvSpPr>
          <p:cNvPr id="47125" name="Line 20">
            <a:extLst>
              <a:ext uri="{FF2B5EF4-FFF2-40B4-BE49-F238E27FC236}">
                <a16:creationId xmlns:a16="http://schemas.microsoft.com/office/drawing/2014/main" id="{108822CE-C05B-004C-A52F-D3DE144AFE1D}"/>
              </a:ext>
            </a:extLst>
          </p:cNvPr>
          <p:cNvSpPr>
            <a:spLocks noChangeShapeType="1"/>
          </p:cNvSpPr>
          <p:nvPr/>
        </p:nvSpPr>
        <p:spPr bwMode="auto">
          <a:xfrm>
            <a:off x="3144838" y="3836988"/>
            <a:ext cx="0" cy="7239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7126" name="Line 20">
            <a:extLst>
              <a:ext uri="{FF2B5EF4-FFF2-40B4-BE49-F238E27FC236}">
                <a16:creationId xmlns:a16="http://schemas.microsoft.com/office/drawing/2014/main" id="{7396DEB6-350E-DF4C-8D32-23554FF3FCD6}"/>
              </a:ext>
            </a:extLst>
          </p:cNvPr>
          <p:cNvSpPr>
            <a:spLocks noChangeShapeType="1"/>
          </p:cNvSpPr>
          <p:nvPr/>
        </p:nvSpPr>
        <p:spPr bwMode="auto">
          <a:xfrm>
            <a:off x="3144838" y="4786313"/>
            <a:ext cx="0" cy="7239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7127" name="Text Box 33">
            <a:extLst>
              <a:ext uri="{FF2B5EF4-FFF2-40B4-BE49-F238E27FC236}">
                <a16:creationId xmlns:a16="http://schemas.microsoft.com/office/drawing/2014/main" id="{0BB16946-FDEB-0A4A-821A-4F22E4AED0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38" y="3573463"/>
            <a:ext cx="5032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CN" sz="2400" b="1" i="1">
                <a:latin typeface="Times New Roman" panose="02020603050405020304" pitchFamily="18" charset="0"/>
              </a:rPr>
              <a:t>x</a:t>
            </a:r>
            <a:r>
              <a:rPr kumimoji="1" lang="en-US" altLang="zh-CN" sz="2400" b="1" baseline="-25000">
                <a:latin typeface="Times New Roman" panose="02020603050405020304" pitchFamily="18" charset="0"/>
              </a:rPr>
              <a:t>1</a:t>
            </a:r>
            <a:endParaRPr kumimoji="1" lang="zh-CN" altLang="en-US" sz="2400" b="1" baseline="-25000">
              <a:latin typeface="Times New Roman" panose="02020603050405020304" pitchFamily="18" charset="0"/>
            </a:endParaRPr>
          </a:p>
        </p:txBody>
      </p:sp>
      <p:grpSp>
        <p:nvGrpSpPr>
          <p:cNvPr id="47128" name="组合 44">
            <a:extLst>
              <a:ext uri="{FF2B5EF4-FFF2-40B4-BE49-F238E27FC236}">
                <a16:creationId xmlns:a16="http://schemas.microsoft.com/office/drawing/2014/main" id="{044E0F39-3D35-1A49-B510-3F09042E3F78}"/>
              </a:ext>
            </a:extLst>
          </p:cNvPr>
          <p:cNvGrpSpPr>
            <a:grpSpLocks/>
          </p:cNvGrpSpPr>
          <p:nvPr/>
        </p:nvGrpSpPr>
        <p:grpSpPr bwMode="auto">
          <a:xfrm>
            <a:off x="5651500" y="2589213"/>
            <a:ext cx="560388" cy="3030537"/>
            <a:chOff x="2802433" y="3004705"/>
            <a:chExt cx="559162" cy="3030314"/>
          </a:xfrm>
        </p:grpSpPr>
        <p:sp>
          <p:nvSpPr>
            <p:cNvPr id="47135" name="Oval 5">
              <a:extLst>
                <a:ext uri="{FF2B5EF4-FFF2-40B4-BE49-F238E27FC236}">
                  <a16:creationId xmlns:a16="http://schemas.microsoft.com/office/drawing/2014/main" id="{AB5C7B5F-943F-5C42-B942-68C015E3B9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8488" y="3004705"/>
              <a:ext cx="215900" cy="215900"/>
            </a:xfrm>
            <a:prstGeom prst="ellips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/>
            </a:p>
          </p:txBody>
        </p:sp>
        <p:sp>
          <p:nvSpPr>
            <p:cNvPr id="47136" name="Oval 8">
              <a:extLst>
                <a:ext uri="{FF2B5EF4-FFF2-40B4-BE49-F238E27FC236}">
                  <a16:creationId xmlns:a16="http://schemas.microsoft.com/office/drawing/2014/main" id="{C5856A7B-AAE2-DC4D-BEF4-F975C617C6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8488" y="3959225"/>
              <a:ext cx="215900" cy="215900"/>
            </a:xfrm>
            <a:prstGeom prst="ellips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/>
            </a:p>
          </p:txBody>
        </p:sp>
        <p:sp>
          <p:nvSpPr>
            <p:cNvPr id="47137" name="Line 20">
              <a:extLst>
                <a:ext uri="{FF2B5EF4-FFF2-40B4-BE49-F238E27FC236}">
                  <a16:creationId xmlns:a16="http://schemas.microsoft.com/office/drawing/2014/main" id="{FF1C6A41-AFD2-7349-A728-3EFD26DFD8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47593" y="3228975"/>
              <a:ext cx="0" cy="72390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138" name="Text Box 33">
              <a:extLst>
                <a:ext uri="{FF2B5EF4-FFF2-40B4-BE49-F238E27FC236}">
                  <a16:creationId xmlns:a16="http://schemas.microsoft.com/office/drawing/2014/main" id="{B9006589-B896-B14E-9F4E-232B7EC7AE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24487" y="4941888"/>
              <a:ext cx="50405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b="1" i="1">
                  <a:latin typeface="Times New Roman" panose="02020603050405020304" pitchFamily="18" charset="0"/>
                </a:rPr>
                <a:t>a</a:t>
              </a:r>
              <a:r>
                <a:rPr kumimoji="1" lang="en-US" altLang="zh-CN" sz="2400" b="1" baseline="-25000">
                  <a:latin typeface="Times New Roman" panose="02020603050405020304" pitchFamily="18" charset="0"/>
                </a:rPr>
                <a:t>k</a:t>
              </a:r>
              <a:endParaRPr kumimoji="1" lang="zh-CN" altLang="en-US" sz="2400" b="1" baseline="-25000">
                <a:latin typeface="Times New Roman" panose="02020603050405020304" pitchFamily="18" charset="0"/>
              </a:endParaRPr>
            </a:p>
          </p:txBody>
        </p:sp>
        <p:sp>
          <p:nvSpPr>
            <p:cNvPr id="47139" name="Oval 8">
              <a:extLst>
                <a:ext uri="{FF2B5EF4-FFF2-40B4-BE49-F238E27FC236}">
                  <a16:creationId xmlns:a16="http://schemas.microsoft.com/office/drawing/2014/main" id="{9CC789E8-A0D7-0B49-B0AC-F34F9DF9F4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1840" y="5819119"/>
              <a:ext cx="215900" cy="215900"/>
            </a:xfrm>
            <a:prstGeom prst="ellips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/>
            </a:p>
          </p:txBody>
        </p:sp>
        <p:sp>
          <p:nvSpPr>
            <p:cNvPr id="47140" name="Oval 8">
              <a:extLst>
                <a:ext uri="{FF2B5EF4-FFF2-40B4-BE49-F238E27FC236}">
                  <a16:creationId xmlns:a16="http://schemas.microsoft.com/office/drawing/2014/main" id="{75913747-CDCD-5044-AC17-43EBD4A247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5695" y="4916191"/>
              <a:ext cx="215900" cy="215900"/>
            </a:xfrm>
            <a:prstGeom prst="ellips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/>
            </a:p>
          </p:txBody>
        </p:sp>
        <p:sp>
          <p:nvSpPr>
            <p:cNvPr id="47141" name="Line 20">
              <a:extLst>
                <a:ext uri="{FF2B5EF4-FFF2-40B4-BE49-F238E27FC236}">
                  <a16:creationId xmlns:a16="http://schemas.microsoft.com/office/drawing/2014/main" id="{7CCE54D4-6DBC-F442-8D8A-408B781953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48146" y="4179523"/>
              <a:ext cx="0" cy="72390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142" name="Line 20">
              <a:extLst>
                <a:ext uri="{FF2B5EF4-FFF2-40B4-BE49-F238E27FC236}">
                  <a16:creationId xmlns:a16="http://schemas.microsoft.com/office/drawing/2014/main" id="{422E8D8F-743B-1E45-9427-272C008537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48146" y="5129482"/>
              <a:ext cx="0" cy="72390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143" name="Text Box 33">
              <a:extLst>
                <a:ext uri="{FF2B5EF4-FFF2-40B4-BE49-F238E27FC236}">
                  <a16:creationId xmlns:a16="http://schemas.microsoft.com/office/drawing/2014/main" id="{82285A8A-64E8-CE42-9049-F6BC5A61B3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02433" y="3916468"/>
              <a:ext cx="50405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zh-CN" sz="2400" b="1" i="1">
                  <a:latin typeface="Times New Roman" panose="02020603050405020304" pitchFamily="18" charset="0"/>
                </a:rPr>
                <a:t>x</a:t>
              </a:r>
              <a:r>
                <a:rPr kumimoji="1" lang="en-US" altLang="zh-CN" sz="2400" b="1" baseline="-25000">
                  <a:latin typeface="Times New Roman" panose="02020603050405020304" pitchFamily="18" charset="0"/>
                </a:rPr>
                <a:t>k</a:t>
              </a:r>
              <a:endParaRPr kumimoji="1" lang="zh-CN" altLang="en-US" sz="2400" b="1" baseline="-25000">
                <a:latin typeface="Times New Roman" panose="02020603050405020304" pitchFamily="18" charset="0"/>
              </a:endParaRPr>
            </a:p>
          </p:txBody>
        </p:sp>
      </p:grpSp>
      <p:sp>
        <p:nvSpPr>
          <p:cNvPr id="55" name="Rectangle 2">
            <a:extLst>
              <a:ext uri="{FF2B5EF4-FFF2-40B4-BE49-F238E27FC236}">
                <a16:creationId xmlns:a16="http://schemas.microsoft.com/office/drawing/2014/main" id="{76FF6F36-CBEC-A44A-AB20-3BD7D6431B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387350"/>
            <a:ext cx="7561263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Dilworth</a:t>
            </a:r>
            <a:r>
              <a:rPr lang="zh-CN" altLang="en-US" sz="40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定理的归纳证明</a:t>
            </a:r>
            <a:r>
              <a:rPr lang="zh-CN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zh-CN" altLang="en-US" sz="40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图示）</a:t>
            </a:r>
            <a:endParaRPr lang="zh-CN" altLang="en-US" sz="4000" b="1">
              <a:solidFill>
                <a:schemeClr val="tx2"/>
              </a:solidFill>
            </a:endParaRPr>
          </a:p>
        </p:txBody>
      </p:sp>
      <p:sp>
        <p:nvSpPr>
          <p:cNvPr id="47130" name="Text Box 33">
            <a:extLst>
              <a:ext uri="{FF2B5EF4-FFF2-40B4-BE49-F238E27FC236}">
                <a16:creationId xmlns:a16="http://schemas.microsoft.com/office/drawing/2014/main" id="{78116A2A-C617-F543-9692-ED23C83EF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9725" y="5757863"/>
            <a:ext cx="647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CN" sz="2400" b="1">
                <a:latin typeface="Times New Roman" panose="02020603050405020304" pitchFamily="18" charset="0"/>
              </a:rPr>
              <a:t>C</a:t>
            </a:r>
            <a:r>
              <a:rPr kumimoji="1" lang="en-US" altLang="zh-CN" sz="2400" b="1" baseline="-25000">
                <a:latin typeface="Times New Roman" panose="02020603050405020304" pitchFamily="18" charset="0"/>
              </a:rPr>
              <a:t>1</a:t>
            </a:r>
            <a:endParaRPr kumimoji="1" lang="zh-CN" altLang="en-US" sz="2400" b="1" baseline="-25000">
              <a:latin typeface="Times New Roman" panose="02020603050405020304" pitchFamily="18" charset="0"/>
            </a:endParaRPr>
          </a:p>
        </p:txBody>
      </p:sp>
      <p:sp>
        <p:nvSpPr>
          <p:cNvPr id="47131" name="Text Box 33">
            <a:extLst>
              <a:ext uri="{FF2B5EF4-FFF2-40B4-BE49-F238E27FC236}">
                <a16:creationId xmlns:a16="http://schemas.microsoft.com/office/drawing/2014/main" id="{B18285AB-74A6-BB43-BA65-F41E1950F3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7538" y="5757863"/>
            <a:ext cx="5048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CN" sz="2400" b="1">
                <a:latin typeface="Times New Roman" panose="02020603050405020304" pitchFamily="18" charset="0"/>
              </a:rPr>
              <a:t>C</a:t>
            </a:r>
            <a:r>
              <a:rPr kumimoji="1" lang="en-US" altLang="zh-CN" sz="2400" b="1" baseline="-25000">
                <a:latin typeface="Times New Roman" panose="02020603050405020304" pitchFamily="18" charset="0"/>
              </a:rPr>
              <a:t>i</a:t>
            </a:r>
            <a:endParaRPr kumimoji="1" lang="zh-CN" altLang="en-US" sz="2400" b="1" baseline="-25000">
              <a:latin typeface="Times New Roman" panose="02020603050405020304" pitchFamily="18" charset="0"/>
            </a:endParaRPr>
          </a:p>
        </p:txBody>
      </p:sp>
      <p:sp>
        <p:nvSpPr>
          <p:cNvPr id="47132" name="Text Box 33">
            <a:extLst>
              <a:ext uri="{FF2B5EF4-FFF2-40B4-BE49-F238E27FC236}">
                <a16:creationId xmlns:a16="http://schemas.microsoft.com/office/drawing/2014/main" id="{DE20F0F0-2038-B446-B76F-3FD3D68EBE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5963" y="5757863"/>
            <a:ext cx="647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CN" sz="2400" b="1">
                <a:latin typeface="Times New Roman" panose="02020603050405020304" pitchFamily="18" charset="0"/>
              </a:rPr>
              <a:t>C</a:t>
            </a:r>
            <a:r>
              <a:rPr kumimoji="1" lang="en-US" altLang="zh-CN" sz="2400" b="1" baseline="-25000">
                <a:latin typeface="Times New Roman" panose="02020603050405020304" pitchFamily="18" charset="0"/>
              </a:rPr>
              <a:t>k</a:t>
            </a:r>
            <a:endParaRPr kumimoji="1" lang="zh-CN" altLang="en-US" sz="2400" b="1" baseline="-25000"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133" name="Text Box 11">
                <a:extLst>
                  <a:ext uri="{FF2B5EF4-FFF2-40B4-BE49-F238E27FC236}">
                    <a16:creationId xmlns:a16="http://schemas.microsoft.com/office/drawing/2014/main" id="{79289744-5F0C-0B4B-9409-EBB89E9EE4D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64388" y="4149725"/>
                <a:ext cx="151130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14:m>
                  <m:oMath xmlns:m="http://schemas.openxmlformats.org/officeDocument/2006/math">
                    <m:r>
                      <a:rPr kumimoji="1" lang="en-US" altLang="zh-CN" sz="2400" b="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kumimoji="1" lang="en-US" altLang="zh-CN" sz="2400" b="0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kumimoji="1" lang="zh-CN" altLang="en-US" sz="2400" dirty="0">
                    <a:latin typeface="Times New Roman" panose="02020603050405020304" pitchFamily="18" charset="0"/>
                  </a:rPr>
                  <a:t>的反链</a:t>
                </a:r>
              </a:p>
            </p:txBody>
          </p:sp>
        </mc:Choice>
        <mc:Fallback xmlns="">
          <p:sp>
            <p:nvSpPr>
              <p:cNvPr id="47133" name="Text Box 11">
                <a:extLst>
                  <a:ext uri="{FF2B5EF4-FFF2-40B4-BE49-F238E27FC236}">
                    <a16:creationId xmlns:a16="http://schemas.microsoft.com/office/drawing/2014/main" id="{79289744-5F0C-0B4B-9409-EBB89E9EE4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64388" y="4149725"/>
                <a:ext cx="1511300" cy="457200"/>
              </a:xfrm>
              <a:prstGeom prst="rect">
                <a:avLst/>
              </a:prstGeom>
              <a:blipFill>
                <a:blip r:embed="rId3"/>
                <a:stretch>
                  <a:fillRect l="-1210" t="-14667" b="-266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134" name="矩形 60">
                <a:extLst>
                  <a:ext uri="{FF2B5EF4-FFF2-40B4-BE49-F238E27FC236}">
                    <a16:creationId xmlns:a16="http://schemas.microsoft.com/office/drawing/2014/main" id="{FC4A4AD3-DA99-244E-9B23-F5DDD8ADC3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3850" y="4894263"/>
                <a:ext cx="2087563" cy="984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</a:pP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{C</a:t>
                </a:r>
                <a:r>
                  <a:rPr lang="en-US" altLang="zh-CN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C</a:t>
                </a:r>
                <a:r>
                  <a:rPr lang="en-US" altLang="zh-CN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…, </a:t>
                </a:r>
                <a:r>
                  <a:rPr lang="en-US" altLang="zh-CN" sz="24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400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</a:p>
              <a:p>
                <a:pPr eaLnBrk="1" hangingPunct="1"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</a:pPr>
                <a:r>
                  <a:rPr kumimoji="1" lang="zh-CN" altLang="en-US" sz="2400" dirty="0">
                    <a:latin typeface="Times New Roman" panose="02020603050405020304" pitchFamily="18" charset="0"/>
                  </a:rPr>
                  <a:t>为</a:t>
                </a:r>
                <a14:m>
                  <m:oMath xmlns:m="http://schemas.openxmlformats.org/officeDocument/2006/math">
                    <m:r>
                      <a:rPr kumimoji="1" lang="en-US" altLang="zh-CN" sz="2400" b="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kumimoji="1" lang="en-US" altLang="zh-CN" sz="2400" b="0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的链覆盖</a:t>
                </a:r>
                <a:endPara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7134" name="矩形 60">
                <a:extLst>
                  <a:ext uri="{FF2B5EF4-FFF2-40B4-BE49-F238E27FC236}">
                    <a16:creationId xmlns:a16="http://schemas.microsoft.com/office/drawing/2014/main" id="{FC4A4AD3-DA99-244E-9B23-F5DDD8ADC3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850" y="4894263"/>
                <a:ext cx="2087563" cy="984250"/>
              </a:xfrm>
              <a:prstGeom prst="rect">
                <a:avLst/>
              </a:prstGeom>
              <a:blipFill>
                <a:blip r:embed="rId4"/>
                <a:stretch>
                  <a:fillRect l="-4373" t="-4969" r="-7580" b="-1180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50138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777F96E5-9092-E241-9981-ADDB471894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Dilworth</a:t>
            </a:r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定理的归纳证明（续）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555" name="Rectangle 3">
                <a:extLst>
                  <a:ext uri="{FF2B5EF4-FFF2-40B4-BE49-F238E27FC236}">
                    <a16:creationId xmlns:a16="http://schemas.microsoft.com/office/drawing/2014/main" id="{98ADB47E-A792-3943-AC60-F1FC7AF08175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50825" y="1557338"/>
                <a:ext cx="8569325" cy="5040312"/>
              </a:xfrm>
            </p:spPr>
            <p:txBody>
              <a:bodyPr/>
              <a:lstStyle/>
              <a:p>
                <a:pPr eaLnBrk="1" hangingPunct="1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zh-CN" altLang="en-US" sz="2400" dirty="0">
                    <a:latin typeface="Times New Roman" panose="02020603050405020304" pitchFamily="18" charset="0"/>
                  </a:rPr>
                  <a:t>如果</a:t>
                </a:r>
                <a:r>
                  <a:rPr lang="en-US" altLang="zh-CN" sz="2400" dirty="0">
                    <a:latin typeface="Times New Roman" panose="02020603050405020304" pitchFamily="18" charset="0"/>
                  </a:rPr>
                  <a:t> {</a:t>
                </a:r>
                <a:r>
                  <a:rPr lang="en-US" altLang="zh-CN" sz="2400" i="1" dirty="0">
                    <a:latin typeface="Times New Roman" panose="02020603050405020304" pitchFamily="18" charset="0"/>
                  </a:rPr>
                  <a:t>a</a:t>
                </a:r>
                <a:r>
                  <a:rPr lang="en-US" altLang="zh-CN" sz="2400" dirty="0">
                    <a:latin typeface="Times New Roman" panose="02020603050405020304" pitchFamily="18" charset="0"/>
                  </a:rPr>
                  <a:t>, </a:t>
                </a:r>
                <a:r>
                  <a:rPr lang="en-US" altLang="zh-CN" sz="2400" i="1" dirty="0">
                    <a:latin typeface="Times New Roman" panose="02020603050405020304" pitchFamily="18" charset="0"/>
                  </a:rPr>
                  <a:t>x</a:t>
                </a:r>
                <a:r>
                  <a:rPr lang="en-US" altLang="zh-CN" sz="2400" baseline="-25000" dirty="0">
                    <a:latin typeface="Times New Roman" panose="02020603050405020304" pitchFamily="18" charset="0"/>
                  </a:rPr>
                  <a:t>1</a:t>
                </a:r>
                <a:r>
                  <a:rPr lang="en-US" altLang="zh-CN" sz="2400" dirty="0">
                    <a:latin typeface="Times New Roman" panose="02020603050405020304" pitchFamily="18" charset="0"/>
                  </a:rPr>
                  <a:t>, </a:t>
                </a:r>
                <a:r>
                  <a:rPr lang="en-US" altLang="zh-CN" sz="2400" i="1" dirty="0">
                    <a:latin typeface="Times New Roman" panose="02020603050405020304" pitchFamily="18" charset="0"/>
                  </a:rPr>
                  <a:t>x</a:t>
                </a:r>
                <a:r>
                  <a:rPr lang="en-US" altLang="zh-CN" sz="2400" baseline="-25000" dirty="0">
                    <a:latin typeface="Times New Roman" panose="02020603050405020304" pitchFamily="18" charset="0"/>
                  </a:rPr>
                  <a:t>2</a:t>
                </a:r>
                <a:r>
                  <a:rPr lang="en-US" altLang="zh-CN" sz="2400" dirty="0">
                    <a:latin typeface="Times New Roman" panose="02020603050405020304" pitchFamily="18" charset="0"/>
                  </a:rPr>
                  <a:t>, …, </a:t>
                </a:r>
                <a:r>
                  <a:rPr lang="en-US" altLang="zh-CN" sz="2400" i="1" dirty="0" err="1">
                    <a:latin typeface="Times New Roman" panose="02020603050405020304" pitchFamily="18" charset="0"/>
                  </a:rPr>
                  <a:t>x</a:t>
                </a:r>
                <a:r>
                  <a:rPr lang="en-US" altLang="zh-CN" sz="2400" baseline="-25000" dirty="0" err="1">
                    <a:latin typeface="Times New Roman" panose="02020603050405020304" pitchFamily="18" charset="0"/>
                  </a:rPr>
                  <a:t>k</a:t>
                </a:r>
                <a:r>
                  <a:rPr lang="en-US" altLang="zh-CN" sz="2400" dirty="0">
                    <a:latin typeface="Times New Roman" panose="02020603050405020304" pitchFamily="18" charset="0"/>
                  </a:rPr>
                  <a:t>}</a:t>
                </a:r>
                <a:r>
                  <a:rPr lang="zh-CN" altLang="en-US" sz="2400" dirty="0">
                    <a:latin typeface="Times New Roman" panose="02020603050405020304" pitchFamily="18" charset="0"/>
                  </a:rPr>
                  <a:t>是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zh-CN" altLang="en-US" sz="2400" dirty="0">
                    <a:latin typeface="Times New Roman" panose="02020603050405020304" pitchFamily="18" charset="0"/>
                  </a:rPr>
                  <a:t>中的反链，而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zh-CN" altLang="en-US" sz="2400" dirty="0">
                    <a:latin typeface="Times New Roman" panose="02020603050405020304" pitchFamily="18" charset="0"/>
                  </a:rPr>
                  <a:t>的链覆盖</a:t>
                </a:r>
                <a:r>
                  <a:rPr lang="en-US" altLang="zh-CN" sz="2400" dirty="0">
                    <a:latin typeface="Times New Roman" panose="02020603050405020304" pitchFamily="18" charset="0"/>
                  </a:rPr>
                  <a:t>{{</a:t>
                </a:r>
                <a:r>
                  <a:rPr lang="en-US" altLang="zh-CN" sz="2400" i="1" dirty="0">
                    <a:latin typeface="Times New Roman" panose="02020603050405020304" pitchFamily="18" charset="0"/>
                  </a:rPr>
                  <a:t>a</a:t>
                </a:r>
                <a:r>
                  <a:rPr lang="en-US" altLang="zh-CN" sz="2400" dirty="0">
                    <a:latin typeface="Times New Roman" panose="02020603050405020304" pitchFamily="18" charset="0"/>
                  </a:rPr>
                  <a:t>}</a:t>
                </a:r>
                <a:r>
                  <a:rPr lang="zh-CN" altLang="en-US" sz="24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zh-CN" sz="2400" dirty="0">
                    <a:latin typeface="Times New Roman" panose="02020603050405020304" pitchFamily="18" charset="0"/>
                  </a:rPr>
                  <a:t>, C</a:t>
                </a:r>
                <a:r>
                  <a:rPr lang="en-US" altLang="zh-CN" sz="2400" baseline="-25000" dirty="0">
                    <a:latin typeface="Times New Roman" panose="02020603050405020304" pitchFamily="18" charset="0"/>
                  </a:rPr>
                  <a:t>1</a:t>
                </a:r>
                <a:r>
                  <a:rPr lang="en-US" altLang="zh-CN" sz="2400" dirty="0">
                    <a:latin typeface="Times New Roman" panose="02020603050405020304" pitchFamily="18" charset="0"/>
                  </a:rPr>
                  <a:t>, C</a:t>
                </a:r>
                <a:r>
                  <a:rPr lang="en-US" altLang="zh-CN" sz="2400" baseline="-25000" dirty="0">
                    <a:latin typeface="Times New Roman" panose="02020603050405020304" pitchFamily="18" charset="0"/>
                  </a:rPr>
                  <a:t>2</a:t>
                </a:r>
                <a:r>
                  <a:rPr lang="en-US" altLang="zh-CN" sz="2400" dirty="0">
                    <a:latin typeface="Times New Roman" panose="02020603050405020304" pitchFamily="18" charset="0"/>
                  </a:rPr>
                  <a:t>, …, </a:t>
                </a:r>
                <a:r>
                  <a:rPr lang="en-US" altLang="zh-CN" sz="2400" i="1" dirty="0" err="1">
                    <a:latin typeface="Times New Roman" panose="02020603050405020304" pitchFamily="18" charset="0"/>
                  </a:rPr>
                  <a:t>C</a:t>
                </a:r>
                <a:r>
                  <a:rPr lang="en-US" altLang="zh-CN" sz="2400" baseline="-25000" dirty="0" err="1">
                    <a:latin typeface="Times New Roman" panose="02020603050405020304" pitchFamily="18" charset="0"/>
                  </a:rPr>
                  <a:t>k</a:t>
                </a:r>
                <a:r>
                  <a:rPr lang="en-US" altLang="zh-CN" sz="2400" dirty="0">
                    <a:latin typeface="Times New Roman" panose="02020603050405020304" pitchFamily="18" charset="0"/>
                  </a:rPr>
                  <a:t>}</a:t>
                </a:r>
                <a:r>
                  <a:rPr lang="zh-CN" altLang="en-US" sz="2400" dirty="0">
                    <a:latin typeface="Times New Roman" panose="02020603050405020304" pitchFamily="18" charset="0"/>
                  </a:rPr>
                  <a:t>就是规模为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zh-CN" altLang="en-US" sz="2400" dirty="0">
                    <a:latin typeface="Times New Roman" panose="02020603050405020304" pitchFamily="18" charset="0"/>
                  </a:rPr>
                  <a:t>的覆盖</a:t>
                </a:r>
                <a:r>
                  <a:rPr lang="en-US" altLang="zh-CN" sz="2400" dirty="0">
                    <a:latin typeface="Times New Roman" panose="02020603050405020304" pitchFamily="18" charset="0"/>
                  </a:rPr>
                  <a:t>. </a:t>
                </a:r>
                <a:r>
                  <a:rPr lang="zh-CN" altLang="en-US" sz="2400" dirty="0">
                    <a:latin typeface="Times New Roman" panose="02020603050405020304" pitchFamily="18" charset="0"/>
                  </a:rPr>
                  <a:t>得证</a:t>
                </a:r>
                <a:r>
                  <a:rPr lang="en-US" altLang="zh-CN" sz="2400" dirty="0">
                    <a:latin typeface="Times New Roman" panose="02020603050405020304" pitchFamily="18" charset="0"/>
                  </a:rPr>
                  <a:t>.</a:t>
                </a:r>
              </a:p>
              <a:p>
                <a:pPr eaLnBrk="1" hangingPunct="1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zh-CN" altLang="en-US" sz="2400" dirty="0">
                    <a:latin typeface="Times New Roman" panose="02020603050405020304" pitchFamily="18" charset="0"/>
                  </a:rPr>
                  <a:t>如果</a:t>
                </a:r>
                <a:r>
                  <a:rPr lang="en-US" altLang="zh-CN" sz="2400" dirty="0">
                    <a:latin typeface="Times New Roman" panose="02020603050405020304" pitchFamily="18" charset="0"/>
                  </a:rPr>
                  <a:t> {</a:t>
                </a:r>
                <a:r>
                  <a:rPr lang="en-US" altLang="zh-CN" sz="2400" i="1" dirty="0">
                    <a:latin typeface="Times New Roman" panose="02020603050405020304" pitchFamily="18" charset="0"/>
                  </a:rPr>
                  <a:t>a</a:t>
                </a:r>
                <a:r>
                  <a:rPr lang="en-US" altLang="zh-CN" sz="2400" dirty="0">
                    <a:latin typeface="Times New Roman" panose="02020603050405020304" pitchFamily="18" charset="0"/>
                  </a:rPr>
                  <a:t>, </a:t>
                </a:r>
                <a:r>
                  <a:rPr lang="en-US" altLang="zh-CN" sz="2400" i="1" dirty="0">
                    <a:latin typeface="Times New Roman" panose="02020603050405020304" pitchFamily="18" charset="0"/>
                  </a:rPr>
                  <a:t>x</a:t>
                </a:r>
                <a:r>
                  <a:rPr lang="en-US" altLang="zh-CN" sz="2400" baseline="-25000" dirty="0">
                    <a:latin typeface="Times New Roman" panose="02020603050405020304" pitchFamily="18" charset="0"/>
                  </a:rPr>
                  <a:t>1</a:t>
                </a:r>
                <a:r>
                  <a:rPr lang="en-US" altLang="zh-CN" sz="2400" dirty="0">
                    <a:latin typeface="Times New Roman" panose="02020603050405020304" pitchFamily="18" charset="0"/>
                  </a:rPr>
                  <a:t>, </a:t>
                </a:r>
                <a:r>
                  <a:rPr lang="en-US" altLang="zh-CN" sz="2400" i="1" dirty="0">
                    <a:latin typeface="Times New Roman" panose="02020603050405020304" pitchFamily="18" charset="0"/>
                  </a:rPr>
                  <a:t>x</a:t>
                </a:r>
                <a:r>
                  <a:rPr lang="en-US" altLang="zh-CN" sz="2400" baseline="-25000" dirty="0">
                    <a:latin typeface="Times New Roman" panose="02020603050405020304" pitchFamily="18" charset="0"/>
                  </a:rPr>
                  <a:t>2</a:t>
                </a:r>
                <a:r>
                  <a:rPr lang="en-US" altLang="zh-CN" sz="2400" dirty="0">
                    <a:latin typeface="Times New Roman" panose="02020603050405020304" pitchFamily="18" charset="0"/>
                  </a:rPr>
                  <a:t>, …, </a:t>
                </a:r>
                <a:r>
                  <a:rPr lang="en-US" altLang="zh-CN" sz="2400" i="1" dirty="0" err="1">
                    <a:latin typeface="Times New Roman" panose="02020603050405020304" pitchFamily="18" charset="0"/>
                  </a:rPr>
                  <a:t>x</a:t>
                </a:r>
                <a:r>
                  <a:rPr lang="en-US" altLang="zh-CN" sz="2400" baseline="-25000" dirty="0" err="1">
                    <a:latin typeface="Times New Roman" panose="02020603050405020304" pitchFamily="18" charset="0"/>
                  </a:rPr>
                  <a:t>k</a:t>
                </a:r>
                <a:r>
                  <a:rPr lang="en-US" altLang="zh-CN" sz="2400" dirty="0">
                    <a:latin typeface="Times New Roman" panose="02020603050405020304" pitchFamily="18" charset="0"/>
                  </a:rPr>
                  <a:t>}</a:t>
                </a:r>
                <a:r>
                  <a:rPr lang="zh-CN" altLang="en-US" sz="2400" dirty="0">
                    <a:latin typeface="Times New Roman" panose="02020603050405020304" pitchFamily="18" charset="0"/>
                  </a:rPr>
                  <a:t>不是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zh-CN" altLang="en-US" sz="2400" dirty="0">
                    <a:latin typeface="Times New Roman" panose="02020603050405020304" pitchFamily="18" charset="0"/>
                  </a:rPr>
                  <a:t>中的反链，即</a:t>
                </a:r>
                <a:r>
                  <a:rPr lang="en-US" altLang="zh-CN" sz="2400" dirty="0">
                    <a:latin typeface="Times New Roman" panose="02020603050405020304" pitchFamily="18" charset="0"/>
                  </a:rPr>
                  <a:t>:</a:t>
                </a:r>
                <a:r>
                  <a:rPr lang="zh-CN" altLang="en-US" sz="2400" dirty="0">
                    <a:latin typeface="Times New Roman" panose="02020603050405020304" pitchFamily="18" charset="0"/>
                  </a:rPr>
                  <a:t>存在某个</a:t>
                </a:r>
                <a:r>
                  <a:rPr lang="en-US" altLang="zh-CN" sz="2400" i="1" dirty="0" err="1">
                    <a:latin typeface="Times New Roman" panose="02020603050405020304" pitchFamily="18" charset="0"/>
                  </a:rPr>
                  <a:t>x</a:t>
                </a:r>
                <a:r>
                  <a:rPr lang="en-US" altLang="zh-CN" sz="2400" baseline="-25000" dirty="0" err="1">
                    <a:latin typeface="Times New Roman" panose="02020603050405020304" pitchFamily="18" charset="0"/>
                  </a:rPr>
                  <a:t>m</a:t>
                </a:r>
                <a:r>
                  <a:rPr lang="zh-CN" altLang="en-US" sz="2400" dirty="0">
                    <a:latin typeface="Times New Roman" panose="02020603050405020304" pitchFamily="18" charset="0"/>
                  </a:rPr>
                  <a:t>使得</a:t>
                </a:r>
                <a:r>
                  <a:rPr lang="en-US" altLang="zh-CN" sz="2400" i="1" dirty="0" err="1">
                    <a:latin typeface="Times New Roman" panose="02020603050405020304" pitchFamily="18" charset="0"/>
                  </a:rPr>
                  <a:t>x</a:t>
                </a:r>
                <a:r>
                  <a:rPr lang="en-US" altLang="zh-CN" sz="2400" baseline="-25000" dirty="0" err="1">
                    <a:latin typeface="Times New Roman" panose="02020603050405020304" pitchFamily="18" charset="0"/>
                  </a:rPr>
                  <a:t>m</a:t>
                </a:r>
                <a:r>
                  <a:rPr lang="en-US" altLang="zh-CN" sz="2400" dirty="0" err="1">
                    <a:latin typeface="Times New Roman" panose="02020603050405020304" pitchFamily="18" charset="0"/>
                    <a:ea typeface="Arial Unicode MS" panose="020B0604020202020204" pitchFamily="34" charset="-128"/>
                  </a:rPr>
                  <a:t>≼</a:t>
                </a:r>
                <a:r>
                  <a:rPr lang="en-US" altLang="zh-CN" sz="2400" i="1" dirty="0" err="1">
                    <a:latin typeface="Times New Roman" panose="02020603050405020304" pitchFamily="18" charset="0"/>
                    <a:ea typeface="Arial Unicode MS" panose="020B0604020202020204" pitchFamily="34" charset="-128"/>
                  </a:rPr>
                  <a:t>a</a:t>
                </a:r>
                <a:r>
                  <a:rPr lang="en-US" altLang="zh-CN" sz="2400" dirty="0">
                    <a:latin typeface="Times New Roman" panose="02020603050405020304" pitchFamily="18" charset="0"/>
                  </a:rPr>
                  <a:t>. </a:t>
                </a:r>
                <a:r>
                  <a:rPr lang="zh-CN" altLang="en-US" sz="2400" dirty="0">
                    <a:latin typeface="Times New Roman" panose="02020603050405020304" pitchFamily="18" charset="0"/>
                  </a:rPr>
                  <a:t>（</a:t>
                </a:r>
                <a:r>
                  <a:rPr lang="en-US" altLang="zh-CN" sz="2400" i="1" dirty="0">
                    <a:latin typeface="Times New Roman" panose="02020603050405020304" pitchFamily="18" charset="0"/>
                  </a:rPr>
                  <a:t>a</a:t>
                </a:r>
                <a:r>
                  <a:rPr lang="zh-CN" altLang="en-US" sz="2400" dirty="0">
                    <a:latin typeface="Times New Roman" panose="02020603050405020304" pitchFamily="18" charset="0"/>
                  </a:rPr>
                  <a:t>是极大元，不会出现 </a:t>
                </a:r>
                <a:r>
                  <a:rPr lang="en-US" altLang="zh-CN" sz="2400" i="1" dirty="0">
                    <a:latin typeface="Times New Roman" panose="02020603050405020304" pitchFamily="18" charset="0"/>
                  </a:rPr>
                  <a:t>a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≼ </a:t>
                </a:r>
                <a:r>
                  <a:rPr lang="en-US" altLang="zh-CN" sz="2400" i="1" dirty="0" err="1">
                    <a:latin typeface="Times New Roman" panose="02020603050405020304" pitchFamily="18" charset="0"/>
                  </a:rPr>
                  <a:t>x</a:t>
                </a:r>
                <a:r>
                  <a:rPr lang="en-US" altLang="zh-CN" sz="2400" baseline="-25000" dirty="0" err="1">
                    <a:latin typeface="Times New Roman" panose="02020603050405020304" pitchFamily="18" charset="0"/>
                  </a:rPr>
                  <a:t>m</a:t>
                </a:r>
                <a:r>
                  <a:rPr lang="en-US" altLang="zh-CN" sz="2400" dirty="0">
                    <a:latin typeface="Times New Roman" panose="02020603050405020304" pitchFamily="18" charset="0"/>
                  </a:rPr>
                  <a:t>.</a:t>
                </a:r>
                <a:r>
                  <a:rPr lang="zh-CN" altLang="en-US" sz="2400" dirty="0">
                    <a:latin typeface="Times New Roman" panose="02020603050405020304" pitchFamily="18" charset="0"/>
                  </a:rPr>
                  <a:t>）</a:t>
                </a:r>
                <a:endParaRPr lang="en-US" altLang="zh-CN" sz="2400" dirty="0">
                  <a:latin typeface="Times New Roman" panose="02020603050405020304" pitchFamily="18" charset="0"/>
                </a:endParaRPr>
              </a:p>
              <a:p>
                <a:pPr eaLnBrk="1" hangingPunct="1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Font typeface="Wingdings" pitchFamily="2" charset="2"/>
                  <a:buNone/>
                </a:pPr>
                <a:r>
                  <a:rPr lang="zh-CN" altLang="en-US" sz="2400" dirty="0">
                    <a:latin typeface="Times New Roman" panose="02020603050405020304" pitchFamily="18" charset="0"/>
                  </a:rPr>
                  <a:t>   令 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</a:rPr>
                  <a:t> = {</a:t>
                </a:r>
                <a:r>
                  <a:rPr lang="en-US" altLang="zh-CN" sz="2400" i="1" dirty="0">
                    <a:latin typeface="Times New Roman" panose="02020603050405020304" pitchFamily="18" charset="0"/>
                  </a:rPr>
                  <a:t>a</a:t>
                </a:r>
                <a:r>
                  <a:rPr lang="en-US" altLang="zh-CN" sz="2400" dirty="0">
                    <a:latin typeface="Times New Roman" panose="02020603050405020304" pitchFamily="18" charset="0"/>
                  </a:rPr>
                  <a:t>} </a:t>
                </a:r>
                <a:r>
                  <a:rPr lang="en-US" altLang="zh-CN" sz="2400" dirty="0">
                    <a:latin typeface="Times New Roman" panose="02020603050405020304" pitchFamily="18" charset="0"/>
                    <a:sym typeface="Symbol" pitchFamily="2" charset="2"/>
                  </a:rPr>
                  <a:t></a:t>
                </a:r>
                <a:r>
                  <a:rPr lang="en-US" altLang="zh-CN" sz="2400" dirty="0">
                    <a:latin typeface="Times New Roman" panose="02020603050405020304" pitchFamily="18" charset="0"/>
                  </a:rPr>
                  <a:t>{ </a:t>
                </a:r>
                <a:r>
                  <a:rPr lang="en-US" altLang="zh-CN" sz="2400" dirty="0" err="1">
                    <a:latin typeface="Times New Roman" panose="02020603050405020304" pitchFamily="18" charset="0"/>
                  </a:rPr>
                  <a:t>z</a:t>
                </a:r>
                <a:r>
                  <a:rPr lang="en-US" altLang="zh-CN" sz="2400" dirty="0" err="1">
                    <a:latin typeface="Times New Roman" panose="02020603050405020304" pitchFamily="18" charset="0"/>
                    <a:sym typeface="Symbol" pitchFamily="2" charset="2"/>
                  </a:rPr>
                  <a:t></a:t>
                </a:r>
                <a:r>
                  <a:rPr lang="en-US" altLang="zh-CN" sz="2400" i="1" dirty="0" err="1">
                    <a:latin typeface="Times New Roman" panose="02020603050405020304" pitchFamily="18" charset="0"/>
                  </a:rPr>
                  <a:t>C</a:t>
                </a:r>
                <a:r>
                  <a:rPr lang="en-US" altLang="zh-CN" sz="2400" baseline="-25000" dirty="0" err="1">
                    <a:latin typeface="Times New Roman" panose="02020603050405020304" pitchFamily="18" charset="0"/>
                  </a:rPr>
                  <a:t>m</a:t>
                </a:r>
                <a:r>
                  <a:rPr lang="en-US" altLang="zh-CN" sz="2400" baseline="-250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zh-CN" sz="2400" dirty="0">
                    <a:latin typeface="Times New Roman" panose="02020603050405020304" pitchFamily="18" charset="0"/>
                  </a:rPr>
                  <a:t>| z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≼ </a:t>
                </a:r>
                <a:r>
                  <a:rPr lang="en-US" altLang="zh-CN" sz="2400" i="1" dirty="0" err="1">
                    <a:latin typeface="Times New Roman" panose="02020603050405020304" pitchFamily="18" charset="0"/>
                  </a:rPr>
                  <a:t>x</a:t>
                </a:r>
                <a:r>
                  <a:rPr lang="en-US" altLang="zh-CN" sz="2400" baseline="-25000" dirty="0" err="1">
                    <a:latin typeface="Times New Roman" panose="02020603050405020304" pitchFamily="18" charset="0"/>
                  </a:rPr>
                  <a:t>m</a:t>
                </a:r>
                <a:r>
                  <a:rPr lang="en-US" altLang="zh-CN" sz="2400" dirty="0">
                    <a:latin typeface="Times New Roman" panose="02020603050405020304" pitchFamily="18" charset="0"/>
                  </a:rPr>
                  <a:t>}. </a:t>
                </a:r>
                <a:r>
                  <a:rPr lang="zh-CN" altLang="en-US" sz="2400" dirty="0">
                    <a:latin typeface="Times New Roman" panose="02020603050405020304" pitchFamily="18" charset="0"/>
                  </a:rPr>
                  <a:t>显然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zh-CN" altLang="en-US" sz="2400" dirty="0">
                    <a:latin typeface="Times New Roman" panose="02020603050405020304" pitchFamily="18" charset="0"/>
                  </a:rPr>
                  <a:t>是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zh-CN" altLang="en-US" sz="2400" dirty="0">
                    <a:latin typeface="Times New Roman" panose="02020603050405020304" pitchFamily="18" charset="0"/>
                  </a:rPr>
                  <a:t>中的一条链</a:t>
                </a:r>
                <a:r>
                  <a:rPr lang="en-US" altLang="zh-CN" sz="2400" dirty="0">
                    <a:latin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zh-CN" altLang="en-US" sz="2400" dirty="0">
                    <a:latin typeface="Times New Roman" panose="02020603050405020304" pitchFamily="18" charset="0"/>
                  </a:rPr>
                  <a:t>中最大反链的大小为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zh-CN" altLang="en-US" sz="2400" dirty="0">
                    <a:latin typeface="Times New Roman" panose="02020603050405020304" pitchFamily="18" charset="0"/>
                  </a:rPr>
                  <a:t>（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zh-CN" altLang="en-US" sz="2400" dirty="0">
                    <a:latin typeface="Times New Roman" panose="02020603050405020304" pitchFamily="18" charset="0"/>
                  </a:rPr>
                  <a:t>中没有含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zh-CN" altLang="en-US" sz="2400" dirty="0">
                    <a:latin typeface="Times New Roman" panose="02020603050405020304" pitchFamily="18" charset="0"/>
                  </a:rPr>
                  <a:t>个元素的反链</a:t>
                </a:r>
                <a:r>
                  <a:rPr lang="en-US" altLang="zh-CN" sz="2400" dirty="0">
                    <a:latin typeface="Times New Roman" panose="02020603050405020304" pitchFamily="18" charset="0"/>
                  </a:rPr>
                  <a:t>, </a:t>
                </a:r>
                <a:r>
                  <a:rPr lang="zh-CN" altLang="en-US" sz="2400" dirty="0">
                    <a:latin typeface="Times New Roman" panose="02020603050405020304" pitchFamily="18" charset="0"/>
                  </a:rPr>
                  <a:t>否则，与</a:t>
                </a:r>
                <a:r>
                  <a:rPr lang="en-US" altLang="zh-CN" sz="2400" i="1" dirty="0" err="1">
                    <a:latin typeface="Times New Roman" panose="02020603050405020304" pitchFamily="18" charset="0"/>
                  </a:rPr>
                  <a:t>x</a:t>
                </a:r>
                <a:r>
                  <a:rPr lang="en-US" altLang="zh-CN" sz="2400" baseline="-25000" dirty="0" err="1">
                    <a:latin typeface="Times New Roman" panose="02020603050405020304" pitchFamily="18" charset="0"/>
                  </a:rPr>
                  <a:t>m</a:t>
                </a:r>
                <a:r>
                  <a:rPr lang="zh-CN" altLang="en-US" sz="2400" dirty="0">
                    <a:latin typeface="Times New Roman" panose="02020603050405020304" pitchFamily="18" charset="0"/>
                  </a:rPr>
                  <a:t>的定义</a:t>
                </a:r>
                <a:r>
                  <a:rPr lang="zh-CN" altLang="en-US" sz="1800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（最大性）</a:t>
                </a:r>
                <a:r>
                  <a:rPr lang="zh-CN" altLang="en-US" sz="2400" dirty="0">
                    <a:latin typeface="Times New Roman" panose="02020603050405020304" pitchFamily="18" charset="0"/>
                  </a:rPr>
                  <a:t>矛盾）</a:t>
                </a:r>
                <a:r>
                  <a:rPr lang="en-US" altLang="zh-CN" sz="2400" dirty="0">
                    <a:latin typeface="Times New Roman" panose="02020603050405020304" pitchFamily="18" charset="0"/>
                  </a:rPr>
                  <a:t>. </a:t>
                </a:r>
                <a:br>
                  <a:rPr lang="en-US" altLang="zh-CN" sz="2400" dirty="0">
                    <a:latin typeface="Times New Roman" panose="02020603050405020304" pitchFamily="18" charset="0"/>
                  </a:rPr>
                </a:br>
                <a:r>
                  <a:rPr lang="zh-CN" altLang="en-US" sz="2400" dirty="0">
                    <a:latin typeface="Times New Roman" panose="02020603050405020304" pitchFamily="18" charset="0"/>
                  </a:rPr>
                  <a:t>由归纳假设，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zh-CN" altLang="en-US" sz="2400" dirty="0">
                    <a:latin typeface="Times New Roman" panose="02020603050405020304" pitchFamily="18" charset="0"/>
                  </a:rPr>
                  <a:t>有大小为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zh-CN" altLang="en-US" sz="2400" dirty="0">
                    <a:latin typeface="Times New Roman" panose="02020603050405020304" pitchFamily="18" charset="0"/>
                  </a:rPr>
                  <a:t>的一个链覆盖，该覆盖与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zh-CN" altLang="en-US" sz="2400" dirty="0">
                    <a:latin typeface="Times New Roman" panose="02020603050405020304" pitchFamily="18" charset="0"/>
                  </a:rPr>
                  <a:t>构成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zh-CN" altLang="en-US" sz="2400" dirty="0">
                    <a:latin typeface="Times New Roman" panose="02020603050405020304" pitchFamily="18" charset="0"/>
                  </a:rPr>
                  <a:t>的链覆盖（链数为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zh-CN" altLang="en-US" sz="2400" dirty="0">
                    <a:latin typeface="Times New Roman" panose="02020603050405020304" pitchFamily="18" charset="0"/>
                  </a:rPr>
                  <a:t>），</a:t>
                </a:r>
                <a:r>
                  <a:rPr lang="en-US" altLang="zh-CN" sz="2400" dirty="0">
                    <a:latin typeface="Times New Roman" panose="02020603050405020304" pitchFamily="18" charset="0"/>
                  </a:rPr>
                  <a:t> </a:t>
                </a:r>
                <a:r>
                  <a:rPr lang="zh-CN" altLang="en-US" sz="2400" dirty="0">
                    <a:latin typeface="Times New Roman" panose="02020603050405020304" pitchFamily="18" charset="0"/>
                  </a:rPr>
                  <a:t>已知</a:t>
                </a:r>
                <a:r>
                  <a:rPr lang="en-US" altLang="zh-CN" sz="2400" dirty="0">
                    <a:latin typeface="Times New Roman" panose="02020603050405020304" pitchFamily="18" charset="0"/>
                  </a:rPr>
                  <a:t>{</a:t>
                </a:r>
                <a:r>
                  <a:rPr lang="en-US" altLang="zh-CN" sz="2400" i="1" dirty="0">
                    <a:latin typeface="Times New Roman" panose="02020603050405020304" pitchFamily="18" charset="0"/>
                  </a:rPr>
                  <a:t>x</a:t>
                </a:r>
                <a:r>
                  <a:rPr lang="en-US" altLang="zh-CN" sz="2400" baseline="-25000" dirty="0">
                    <a:latin typeface="Times New Roman" panose="02020603050405020304" pitchFamily="18" charset="0"/>
                  </a:rPr>
                  <a:t>1</a:t>
                </a:r>
                <a:r>
                  <a:rPr lang="en-US" altLang="zh-CN" sz="2400" dirty="0">
                    <a:latin typeface="Times New Roman" panose="02020603050405020304" pitchFamily="18" charset="0"/>
                  </a:rPr>
                  <a:t>, </a:t>
                </a:r>
                <a:r>
                  <a:rPr lang="en-US" altLang="zh-CN" sz="2400" i="1" dirty="0">
                    <a:latin typeface="Times New Roman" panose="02020603050405020304" pitchFamily="18" charset="0"/>
                  </a:rPr>
                  <a:t>x</a:t>
                </a:r>
                <a:r>
                  <a:rPr lang="en-US" altLang="zh-CN" sz="2400" baseline="-25000" dirty="0">
                    <a:latin typeface="Times New Roman" panose="02020603050405020304" pitchFamily="18" charset="0"/>
                  </a:rPr>
                  <a:t>2</a:t>
                </a:r>
                <a:r>
                  <a:rPr lang="en-US" altLang="zh-CN" sz="2400" dirty="0">
                    <a:latin typeface="Times New Roman" panose="02020603050405020304" pitchFamily="18" charset="0"/>
                  </a:rPr>
                  <a:t>, …, </a:t>
                </a:r>
                <a:r>
                  <a:rPr lang="en-US" altLang="zh-CN" sz="2400" i="1" dirty="0" err="1">
                    <a:latin typeface="Times New Roman" panose="02020603050405020304" pitchFamily="18" charset="0"/>
                  </a:rPr>
                  <a:t>x</a:t>
                </a:r>
                <a:r>
                  <a:rPr lang="en-US" altLang="zh-CN" sz="2400" baseline="-25000" dirty="0" err="1">
                    <a:latin typeface="Times New Roman" panose="02020603050405020304" pitchFamily="18" charset="0"/>
                  </a:rPr>
                  <a:t>k</a:t>
                </a:r>
                <a:r>
                  <a:rPr lang="en-US" altLang="zh-CN" sz="2400" dirty="0">
                    <a:latin typeface="Times New Roman" panose="02020603050405020304" pitchFamily="18" charset="0"/>
                  </a:rPr>
                  <a:t>}</a:t>
                </a:r>
                <a:r>
                  <a:rPr lang="zh-CN" altLang="en-US" sz="2400" dirty="0">
                    <a:latin typeface="Times New Roman" panose="02020603050405020304" pitchFamily="18" charset="0"/>
                  </a:rPr>
                  <a:t> 是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zh-CN" altLang="en-US" sz="2400" dirty="0">
                    <a:latin typeface="Times New Roman" panose="02020603050405020304" pitchFamily="18" charset="0"/>
                  </a:rPr>
                  <a:t>中的反链（含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zh-CN" altLang="en-US" sz="2400" dirty="0">
                    <a:latin typeface="Times New Roman" panose="02020603050405020304" pitchFamily="18" charset="0"/>
                  </a:rPr>
                  <a:t>个元素）</a:t>
                </a:r>
                <a:r>
                  <a:rPr lang="en-US" altLang="zh-CN" sz="2400" dirty="0">
                    <a:latin typeface="Times New Roman" panose="02020603050405020304" pitchFamily="18" charset="0"/>
                  </a:rPr>
                  <a:t>. </a:t>
                </a:r>
                <a:r>
                  <a:rPr lang="zh-CN" altLang="en-US" sz="2400" dirty="0">
                    <a:latin typeface="Times New Roman" panose="02020603050405020304" pitchFamily="18" charset="0"/>
                  </a:rPr>
                  <a:t>得证</a:t>
                </a:r>
                <a:r>
                  <a:rPr lang="en-US" altLang="zh-CN" sz="2400" dirty="0">
                    <a:latin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3555" name="Rectangle 3">
                <a:extLst>
                  <a:ext uri="{FF2B5EF4-FFF2-40B4-BE49-F238E27FC236}">
                    <a16:creationId xmlns:a16="http://schemas.microsoft.com/office/drawing/2014/main" id="{98ADB47E-A792-3943-AC60-F1FC7AF081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50825" y="1557338"/>
                <a:ext cx="8569325" cy="5040312"/>
              </a:xfrm>
              <a:blipFill>
                <a:blip r:embed="rId3"/>
                <a:stretch>
                  <a:fillRect l="-284" t="-7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1182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74F32F1A-A649-9C45-99EA-03DA95F475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1788" y="390525"/>
            <a:ext cx="7040562" cy="1036638"/>
          </a:xfrm>
        </p:spPr>
        <p:txBody>
          <a:bodyPr/>
          <a:lstStyle/>
          <a:p>
            <a:pPr eaLnBrk="1" hangingPunct="1"/>
            <a:r>
              <a:rPr lang="zh-CN" altLang="en-US" sz="4300"/>
              <a:t>“道是无序却有序”</a:t>
            </a:r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731B247C-63F7-9046-B974-2A3FC73E27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850" y="1719263"/>
            <a:ext cx="8280400" cy="3302000"/>
          </a:xfrm>
        </p:spPr>
        <p:txBody>
          <a:bodyPr/>
          <a:lstStyle/>
          <a:p>
            <a:pPr eaLnBrk="1" hangingPunct="1">
              <a:lnSpc>
                <a:spcPct val="130000"/>
              </a:lnSpc>
              <a:spcBef>
                <a:spcPct val="50000"/>
              </a:spcBef>
            </a:pP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自然数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1,2,3,…,n</a:t>
            </a:r>
            <a:r>
              <a:rPr lang="en-US" altLang="zh-CN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+1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的任何一种排列中，必然含一个长度不小于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n+1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的严格递增链或严格递减链。</a:t>
            </a:r>
          </a:p>
          <a:p>
            <a:pPr eaLnBrk="1" hangingPunct="1">
              <a:lnSpc>
                <a:spcPct val="130000"/>
              </a:lnSpc>
              <a:spcBef>
                <a:spcPct val="50000"/>
              </a:spcBef>
              <a:buFont typeface="Wingdings" pitchFamily="2" charset="2"/>
              <a:buNone/>
            </a:pP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7064833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3F17657B-2A0A-6840-8544-248773A909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620713"/>
            <a:ext cx="7561262" cy="749300"/>
          </a:xfrm>
        </p:spPr>
        <p:txBody>
          <a:bodyPr/>
          <a:lstStyle/>
          <a:p>
            <a:pPr eaLnBrk="1" hangingPunct="1"/>
            <a:r>
              <a:rPr lang="zh-CN" altLang="en-US" sz="4300"/>
              <a:t>建立问题的偏序模型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500E274E-9751-5444-9E15-24119B42AC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1484313"/>
            <a:ext cx="8713788" cy="5113337"/>
          </a:xfrm>
        </p:spPr>
        <p:txBody>
          <a:bodyPr/>
          <a:lstStyle/>
          <a:p>
            <a:pPr eaLnBrk="1" hangingPunct="1">
              <a:lnSpc>
                <a:spcPct val="110000"/>
              </a:lnSpc>
              <a:spcBef>
                <a:spcPct val="30000"/>
              </a:spcBef>
            </a:pPr>
            <a:r>
              <a:rPr lang="zh-CN" altLang="en-US" sz="2600" dirty="0">
                <a:latin typeface="Times New Roman" panose="02020603050405020304" pitchFamily="18" charset="0"/>
              </a:rPr>
              <a:t>给定</a:t>
            </a:r>
            <a:r>
              <a:rPr lang="en-US" altLang="zh-CN" sz="2600" dirty="0">
                <a:latin typeface="Times New Roman" panose="02020603050405020304" pitchFamily="18" charset="0"/>
              </a:rPr>
              <a:t>1, 2 …</a:t>
            </a:r>
            <a:r>
              <a:rPr lang="en-US" altLang="zh-CN" sz="2600" i="1" dirty="0">
                <a:latin typeface="Times New Roman" panose="02020603050405020304" pitchFamily="18" charset="0"/>
              </a:rPr>
              <a:t>n</a:t>
            </a:r>
            <a:r>
              <a:rPr lang="en-US" altLang="zh-CN" sz="2600" baseline="30000" dirty="0">
                <a:latin typeface="Times New Roman" panose="02020603050405020304" pitchFamily="18" charset="0"/>
              </a:rPr>
              <a:t>2</a:t>
            </a:r>
            <a:r>
              <a:rPr lang="en-US" altLang="zh-CN" sz="2600" dirty="0">
                <a:latin typeface="Times New Roman" panose="02020603050405020304" pitchFamily="18" charset="0"/>
              </a:rPr>
              <a:t>+1(=m)</a:t>
            </a:r>
            <a:r>
              <a:rPr lang="zh-CN" altLang="en-US" sz="2600" dirty="0">
                <a:latin typeface="Times New Roman" panose="02020603050405020304" pitchFamily="18" charset="0"/>
              </a:rPr>
              <a:t>的一种排列 </a:t>
            </a:r>
            <a:r>
              <a:rPr lang="en-US" altLang="zh-CN" sz="2600" i="1" dirty="0">
                <a:latin typeface="Times New Roman" panose="02020603050405020304" pitchFamily="18" charset="0"/>
              </a:rPr>
              <a:t>v</a:t>
            </a:r>
            <a:r>
              <a:rPr lang="en-US" altLang="zh-CN" sz="2600" baseline="-25000" dirty="0">
                <a:latin typeface="Times New Roman" panose="02020603050405020304" pitchFamily="18" charset="0"/>
              </a:rPr>
              <a:t>1</a:t>
            </a:r>
            <a:r>
              <a:rPr lang="en-US" altLang="zh-CN" sz="2600" i="1" dirty="0">
                <a:latin typeface="Times New Roman" panose="02020603050405020304" pitchFamily="18" charset="0"/>
              </a:rPr>
              <a:t>v</a:t>
            </a:r>
            <a:r>
              <a:rPr lang="en-US" altLang="zh-CN" sz="2600" baseline="-25000" dirty="0">
                <a:latin typeface="Times New Roman" panose="02020603050405020304" pitchFamily="18" charset="0"/>
              </a:rPr>
              <a:t>2</a:t>
            </a:r>
            <a:r>
              <a:rPr lang="en-US" altLang="zh-CN" sz="2600" i="1" dirty="0">
                <a:latin typeface="Times New Roman" panose="02020603050405020304" pitchFamily="18" charset="0"/>
              </a:rPr>
              <a:t>…</a:t>
            </a:r>
            <a:r>
              <a:rPr lang="en-US" altLang="zh-CN" sz="2600" i="1" dirty="0" err="1">
                <a:latin typeface="Times New Roman" panose="02020603050405020304" pitchFamily="18" charset="0"/>
              </a:rPr>
              <a:t>v</a:t>
            </a:r>
            <a:r>
              <a:rPr lang="en-US" altLang="zh-CN" sz="2600" baseline="-25000" dirty="0" err="1">
                <a:latin typeface="Times New Roman" panose="02020603050405020304" pitchFamily="18" charset="0"/>
              </a:rPr>
              <a:t>m</a:t>
            </a:r>
            <a:r>
              <a:rPr lang="zh-CN" altLang="en-US" sz="2600" dirty="0">
                <a:latin typeface="Times New Roman" panose="02020603050405020304" pitchFamily="18" charset="0"/>
              </a:rPr>
              <a:t>，定义集合：</a:t>
            </a:r>
            <a:endParaRPr lang="en-US" altLang="zh-CN" sz="2600" dirty="0">
              <a:latin typeface="Times New Roman" panose="02020603050405020304" pitchFamily="18" charset="0"/>
            </a:endParaRPr>
          </a:p>
          <a:p>
            <a:pPr lvl="1" eaLnBrk="1" hangingPunct="1">
              <a:lnSpc>
                <a:spcPct val="110000"/>
              </a:lnSpc>
              <a:spcBef>
                <a:spcPct val="30000"/>
              </a:spcBef>
            </a:pPr>
            <a:r>
              <a:rPr lang="en-US" altLang="zh-CN" sz="2400" dirty="0">
                <a:latin typeface="Times New Roman" panose="02020603050405020304" pitchFamily="18" charset="0"/>
              </a:rPr>
              <a:t>A={ (</a:t>
            </a:r>
            <a:r>
              <a:rPr lang="en-US" altLang="zh-CN" sz="2400" i="1" dirty="0" err="1">
                <a:latin typeface="Times New Roman" panose="02020603050405020304" pitchFamily="18" charset="0"/>
              </a:rPr>
              <a:t>i,v</a:t>
            </a:r>
            <a:r>
              <a:rPr lang="en-US" altLang="zh-CN" sz="2400" baseline="-25000" dirty="0" err="1">
                <a:latin typeface="Times New Roman" panose="02020603050405020304" pitchFamily="18" charset="0"/>
              </a:rPr>
              <a:t>i</a:t>
            </a:r>
            <a:r>
              <a:rPr lang="en-US" altLang="zh-CN" sz="2400" dirty="0">
                <a:latin typeface="Times New Roman" panose="02020603050405020304" pitchFamily="18" charset="0"/>
              </a:rPr>
              <a:t>)</a:t>
            </a:r>
            <a:r>
              <a:rPr lang="en-US" altLang="zh-CN" sz="2400" i="1" dirty="0">
                <a:latin typeface="Times New Roman" panose="02020603050405020304" pitchFamily="18" charset="0"/>
              </a:rPr>
              <a:t> |</a:t>
            </a:r>
            <a:r>
              <a:rPr lang="en-US" altLang="zh-CN" sz="2400" i="1" dirty="0" err="1">
                <a:latin typeface="Times New Roman" panose="02020603050405020304" pitchFamily="18" charset="0"/>
              </a:rPr>
              <a:t>i</a:t>
            </a:r>
            <a:r>
              <a:rPr lang="en-US" altLang="zh-CN" sz="2400" i="1" dirty="0">
                <a:latin typeface="Times New Roman" panose="02020603050405020304" pitchFamily="18" charset="0"/>
              </a:rPr>
              <a:t>=</a:t>
            </a:r>
            <a:r>
              <a:rPr lang="en-US" altLang="zh-CN" sz="2400" dirty="0">
                <a:latin typeface="Times New Roman" panose="02020603050405020304" pitchFamily="18" charset="0"/>
              </a:rPr>
              <a:t>1,2,…,</a:t>
            </a:r>
            <a:r>
              <a:rPr lang="en-US" altLang="zh-CN" sz="2400" i="1" dirty="0">
                <a:latin typeface="Times New Roman" panose="02020603050405020304" pitchFamily="18" charset="0"/>
              </a:rPr>
              <a:t>n</a:t>
            </a:r>
            <a:r>
              <a:rPr lang="en-US" altLang="zh-CN" sz="2400" baseline="30000" dirty="0">
                <a:latin typeface="Times New Roman" panose="02020603050405020304" pitchFamily="18" charset="0"/>
              </a:rPr>
              <a:t>2</a:t>
            </a:r>
            <a:r>
              <a:rPr lang="en-US" altLang="zh-CN" sz="2400" dirty="0">
                <a:latin typeface="Times New Roman" panose="02020603050405020304" pitchFamily="18" charset="0"/>
              </a:rPr>
              <a:t>+1}</a:t>
            </a:r>
          </a:p>
          <a:p>
            <a:pPr eaLnBrk="1" hangingPunct="1">
              <a:lnSpc>
                <a:spcPct val="110000"/>
              </a:lnSpc>
              <a:spcBef>
                <a:spcPct val="30000"/>
              </a:spcBef>
            </a:pPr>
            <a:r>
              <a:rPr lang="zh-CN" altLang="en-US" sz="2600" dirty="0">
                <a:latin typeface="Times New Roman" panose="02020603050405020304" pitchFamily="18" charset="0"/>
              </a:rPr>
              <a:t>建立两个偏序关系</a:t>
            </a:r>
            <a:r>
              <a:rPr lang="en-US" altLang="zh-CN" sz="2600" i="1" dirty="0">
                <a:latin typeface="Times New Roman" panose="02020603050405020304" pitchFamily="18" charset="0"/>
              </a:rPr>
              <a:t>R</a:t>
            </a:r>
            <a:r>
              <a:rPr lang="en-US" altLang="zh-CN" sz="2600" baseline="-25000" dirty="0">
                <a:latin typeface="Times New Roman" panose="02020603050405020304" pitchFamily="18" charset="0"/>
              </a:rPr>
              <a:t>1</a:t>
            </a:r>
            <a:r>
              <a:rPr lang="zh-CN" altLang="en-US" sz="2600" dirty="0">
                <a:latin typeface="Times New Roman" panose="02020603050405020304" pitchFamily="18" charset="0"/>
              </a:rPr>
              <a:t>和</a:t>
            </a:r>
            <a:r>
              <a:rPr lang="en-US" altLang="zh-CN" sz="2600" i="1" dirty="0">
                <a:latin typeface="Times New Roman" panose="02020603050405020304" pitchFamily="18" charset="0"/>
              </a:rPr>
              <a:t>R</a:t>
            </a:r>
            <a:r>
              <a:rPr lang="en-US" altLang="zh-CN" sz="2600" baseline="-25000" dirty="0">
                <a:latin typeface="Times New Roman" panose="02020603050405020304" pitchFamily="18" charset="0"/>
              </a:rPr>
              <a:t>2</a:t>
            </a:r>
            <a:endParaRPr lang="zh-CN" altLang="en-US" sz="2600" dirty="0">
              <a:latin typeface="Times New Roman" panose="02020603050405020304" pitchFamily="18" charset="0"/>
            </a:endParaRPr>
          </a:p>
          <a:p>
            <a:pPr lvl="1" eaLnBrk="1" hangingPunct="1">
              <a:lnSpc>
                <a:spcPct val="110000"/>
              </a:lnSpc>
              <a:spcBef>
                <a:spcPct val="30000"/>
              </a:spcBef>
            </a:pPr>
            <a:r>
              <a:rPr lang="en-US" altLang="zh-CN" sz="2400" dirty="0">
                <a:latin typeface="Times New Roman" panose="02020603050405020304" pitchFamily="18" charset="0"/>
              </a:rPr>
              <a:t>(</a:t>
            </a:r>
            <a:r>
              <a:rPr lang="en-US" altLang="zh-CN" sz="2400" i="1" dirty="0" err="1">
                <a:latin typeface="Times New Roman" panose="02020603050405020304" pitchFamily="18" charset="0"/>
              </a:rPr>
              <a:t>i</a:t>
            </a:r>
            <a:r>
              <a:rPr lang="en-US" altLang="zh-CN" sz="2400" dirty="0">
                <a:latin typeface="Times New Roman" panose="02020603050405020304" pitchFamily="18" charset="0"/>
              </a:rPr>
              <a:t>, </a:t>
            </a:r>
            <a:r>
              <a:rPr lang="en-US" altLang="zh-CN" sz="2400" i="1" dirty="0">
                <a:latin typeface="Times New Roman" panose="02020603050405020304" pitchFamily="18" charset="0"/>
              </a:rPr>
              <a:t>v</a:t>
            </a:r>
            <a:r>
              <a:rPr lang="en-US" altLang="zh-CN" sz="2400" baseline="-25000" dirty="0">
                <a:latin typeface="Times New Roman" panose="02020603050405020304" pitchFamily="18" charset="0"/>
              </a:rPr>
              <a:t>i</a:t>
            </a:r>
            <a:r>
              <a:rPr lang="en-US" altLang="zh-CN" sz="2400" dirty="0">
                <a:latin typeface="Times New Roman" panose="02020603050405020304" pitchFamily="18" charset="0"/>
              </a:rPr>
              <a:t>)</a:t>
            </a:r>
            <a:r>
              <a:rPr lang="en-US" altLang="zh-CN" sz="2400" i="1" dirty="0">
                <a:latin typeface="Times New Roman" panose="02020603050405020304" pitchFamily="18" charset="0"/>
              </a:rPr>
              <a:t>R</a:t>
            </a:r>
            <a:r>
              <a:rPr lang="en-US" altLang="zh-CN" sz="2400" baseline="-25000" dirty="0">
                <a:latin typeface="Times New Roman" panose="02020603050405020304" pitchFamily="18" charset="0"/>
              </a:rPr>
              <a:t>1</a:t>
            </a:r>
            <a:r>
              <a:rPr lang="en-US" altLang="zh-CN" sz="2400" dirty="0">
                <a:latin typeface="Times New Roman" panose="02020603050405020304" pitchFamily="18" charset="0"/>
              </a:rPr>
              <a:t>(</a:t>
            </a:r>
            <a:r>
              <a:rPr lang="en-US" altLang="zh-CN" sz="2400" i="1" dirty="0">
                <a:latin typeface="Times New Roman" panose="02020603050405020304" pitchFamily="18" charset="0"/>
              </a:rPr>
              <a:t>j</a:t>
            </a:r>
            <a:r>
              <a:rPr lang="en-US" altLang="zh-CN" sz="2400" dirty="0">
                <a:latin typeface="Times New Roman" panose="02020603050405020304" pitchFamily="18" charset="0"/>
              </a:rPr>
              <a:t>, </a:t>
            </a:r>
            <a:r>
              <a:rPr lang="en-US" altLang="zh-CN" sz="2400" i="1" dirty="0" err="1">
                <a:latin typeface="Times New Roman" panose="02020603050405020304" pitchFamily="18" charset="0"/>
              </a:rPr>
              <a:t>v</a:t>
            </a:r>
            <a:r>
              <a:rPr lang="en-US" altLang="zh-CN" sz="2400" baseline="-25000" dirty="0" err="1">
                <a:latin typeface="Times New Roman" panose="02020603050405020304" pitchFamily="18" charset="0"/>
              </a:rPr>
              <a:t>j</a:t>
            </a:r>
            <a:r>
              <a:rPr lang="en-US" altLang="zh-CN" sz="2400" dirty="0">
                <a:latin typeface="Times New Roman" panose="02020603050405020304" pitchFamily="18" charset="0"/>
              </a:rPr>
              <a:t>) </a:t>
            </a:r>
            <a:r>
              <a:rPr lang="en-US" altLang="zh-CN" sz="2400" dirty="0" err="1">
                <a:latin typeface="Times New Roman" panose="02020603050405020304" pitchFamily="18" charset="0"/>
              </a:rPr>
              <a:t>iff</a:t>
            </a:r>
            <a:r>
              <a:rPr lang="en-US" altLang="zh-CN" sz="2400" dirty="0">
                <a:latin typeface="Times New Roman" panose="02020603050405020304" pitchFamily="18" charset="0"/>
              </a:rPr>
              <a:t>.  </a:t>
            </a:r>
            <a:r>
              <a:rPr lang="zh-CN" altLang="en-US" sz="2400" dirty="0">
                <a:latin typeface="Times New Roman" panose="02020603050405020304" pitchFamily="18" charset="0"/>
              </a:rPr>
              <a:t>（</a:t>
            </a:r>
            <a:r>
              <a:rPr lang="en-US" altLang="zh-CN" sz="2400" i="1" dirty="0" err="1">
                <a:latin typeface="Times New Roman" panose="02020603050405020304" pitchFamily="18" charset="0"/>
              </a:rPr>
              <a:t>i</a:t>
            </a:r>
            <a:r>
              <a:rPr lang="en-US" altLang="zh-CN" sz="2400" i="1" dirty="0">
                <a:latin typeface="Times New Roman" panose="02020603050405020304" pitchFamily="18" charset="0"/>
              </a:rPr>
              <a:t>&lt;j</a:t>
            </a:r>
            <a:r>
              <a:rPr lang="zh-CN" altLang="en-US" sz="2400" dirty="0">
                <a:latin typeface="Times New Roman" panose="02020603050405020304" pitchFamily="18" charset="0"/>
              </a:rPr>
              <a:t>并且</a:t>
            </a:r>
            <a:r>
              <a:rPr lang="en-US" altLang="zh-CN" sz="2400" i="1" dirty="0">
                <a:latin typeface="Times New Roman" panose="02020603050405020304" pitchFamily="18" charset="0"/>
              </a:rPr>
              <a:t>v</a:t>
            </a:r>
            <a:r>
              <a:rPr lang="en-US" altLang="zh-CN" sz="2400" baseline="-25000" dirty="0">
                <a:latin typeface="Times New Roman" panose="02020603050405020304" pitchFamily="18" charset="0"/>
              </a:rPr>
              <a:t>i</a:t>
            </a:r>
            <a:r>
              <a:rPr lang="en-US" altLang="zh-CN" sz="2400" dirty="0">
                <a:latin typeface="Times New Roman" panose="02020603050405020304" pitchFamily="18" charset="0"/>
              </a:rPr>
              <a:t>&lt;</a:t>
            </a:r>
            <a:r>
              <a:rPr lang="en-US" altLang="zh-CN" sz="2400" i="1" dirty="0" err="1">
                <a:latin typeface="Times New Roman" panose="02020603050405020304" pitchFamily="18" charset="0"/>
              </a:rPr>
              <a:t>v</a:t>
            </a:r>
            <a:r>
              <a:rPr lang="en-US" altLang="zh-CN" sz="2400" baseline="-25000" dirty="0" err="1">
                <a:latin typeface="Times New Roman" panose="02020603050405020304" pitchFamily="18" charset="0"/>
              </a:rPr>
              <a:t>j</a:t>
            </a:r>
            <a:r>
              <a:rPr lang="zh-CN" altLang="en-US" sz="2400" dirty="0">
                <a:latin typeface="Times New Roman" panose="02020603050405020304" pitchFamily="18" charset="0"/>
              </a:rPr>
              <a:t>）或者 </a:t>
            </a:r>
            <a:r>
              <a:rPr lang="en-US" altLang="zh-CN" sz="2400" dirty="0">
                <a:latin typeface="Times New Roman" panose="02020603050405020304" pitchFamily="18" charset="0"/>
              </a:rPr>
              <a:t>(</a:t>
            </a:r>
            <a:r>
              <a:rPr lang="en-US" altLang="zh-CN" sz="2400" i="1" dirty="0" err="1">
                <a:latin typeface="Times New Roman" panose="02020603050405020304" pitchFamily="18" charset="0"/>
              </a:rPr>
              <a:t>i</a:t>
            </a:r>
            <a:r>
              <a:rPr lang="en-US" altLang="zh-CN" sz="2400" dirty="0">
                <a:latin typeface="Times New Roman" panose="02020603050405020304" pitchFamily="18" charset="0"/>
              </a:rPr>
              <a:t>, </a:t>
            </a:r>
            <a:r>
              <a:rPr lang="en-US" altLang="zh-CN" sz="2400" i="1" dirty="0">
                <a:latin typeface="Times New Roman" panose="02020603050405020304" pitchFamily="18" charset="0"/>
              </a:rPr>
              <a:t>v</a:t>
            </a:r>
            <a:r>
              <a:rPr lang="en-US" altLang="zh-CN" sz="2400" baseline="-25000" dirty="0">
                <a:latin typeface="Times New Roman" panose="02020603050405020304" pitchFamily="18" charset="0"/>
              </a:rPr>
              <a:t>i</a:t>
            </a:r>
            <a:r>
              <a:rPr lang="en-US" altLang="zh-CN" sz="2400" dirty="0">
                <a:latin typeface="Times New Roman" panose="02020603050405020304" pitchFamily="18" charset="0"/>
              </a:rPr>
              <a:t>)=(</a:t>
            </a:r>
            <a:r>
              <a:rPr lang="en-US" altLang="zh-CN" sz="2400" i="1" dirty="0">
                <a:latin typeface="Times New Roman" panose="02020603050405020304" pitchFamily="18" charset="0"/>
              </a:rPr>
              <a:t>j</a:t>
            </a:r>
            <a:r>
              <a:rPr lang="en-US" altLang="zh-CN" sz="2400" dirty="0">
                <a:latin typeface="Times New Roman" panose="02020603050405020304" pitchFamily="18" charset="0"/>
              </a:rPr>
              <a:t>, </a:t>
            </a:r>
            <a:r>
              <a:rPr lang="en-US" altLang="zh-CN" sz="2400" i="1" dirty="0" err="1">
                <a:latin typeface="Times New Roman" panose="02020603050405020304" pitchFamily="18" charset="0"/>
              </a:rPr>
              <a:t>v</a:t>
            </a:r>
            <a:r>
              <a:rPr lang="en-US" altLang="zh-CN" sz="2400" baseline="-25000" dirty="0" err="1">
                <a:latin typeface="Times New Roman" panose="02020603050405020304" pitchFamily="18" charset="0"/>
              </a:rPr>
              <a:t>j</a:t>
            </a:r>
            <a:r>
              <a:rPr lang="en-US" altLang="zh-CN" sz="2400" dirty="0">
                <a:latin typeface="Times New Roman" panose="02020603050405020304" pitchFamily="18" charset="0"/>
              </a:rPr>
              <a:t>)</a:t>
            </a:r>
          </a:p>
          <a:p>
            <a:pPr lvl="1" eaLnBrk="1" hangingPunct="1">
              <a:lnSpc>
                <a:spcPct val="110000"/>
              </a:lnSpc>
              <a:spcBef>
                <a:spcPct val="30000"/>
              </a:spcBef>
            </a:pPr>
            <a:r>
              <a:rPr lang="en-US" altLang="zh-CN" sz="2400" dirty="0">
                <a:latin typeface="Times New Roman" panose="02020603050405020304" pitchFamily="18" charset="0"/>
              </a:rPr>
              <a:t>(</a:t>
            </a:r>
            <a:r>
              <a:rPr lang="en-US" altLang="zh-CN" sz="2400" i="1" dirty="0" err="1">
                <a:latin typeface="Times New Roman" panose="02020603050405020304" pitchFamily="18" charset="0"/>
              </a:rPr>
              <a:t>i</a:t>
            </a:r>
            <a:r>
              <a:rPr lang="en-US" altLang="zh-CN" sz="2400" dirty="0">
                <a:latin typeface="Times New Roman" panose="02020603050405020304" pitchFamily="18" charset="0"/>
              </a:rPr>
              <a:t>, </a:t>
            </a:r>
            <a:r>
              <a:rPr lang="en-US" altLang="zh-CN" sz="2400" i="1" dirty="0">
                <a:latin typeface="Times New Roman" panose="02020603050405020304" pitchFamily="18" charset="0"/>
              </a:rPr>
              <a:t>v</a:t>
            </a:r>
            <a:r>
              <a:rPr lang="en-US" altLang="zh-CN" sz="2400" baseline="-25000" dirty="0">
                <a:latin typeface="Times New Roman" panose="02020603050405020304" pitchFamily="18" charset="0"/>
              </a:rPr>
              <a:t>i</a:t>
            </a:r>
            <a:r>
              <a:rPr lang="en-US" altLang="zh-CN" sz="2400" dirty="0">
                <a:latin typeface="Times New Roman" panose="02020603050405020304" pitchFamily="18" charset="0"/>
              </a:rPr>
              <a:t>)</a:t>
            </a:r>
            <a:r>
              <a:rPr lang="en-US" altLang="zh-CN" sz="2400" i="1" dirty="0">
                <a:latin typeface="Times New Roman" panose="02020603050405020304" pitchFamily="18" charset="0"/>
              </a:rPr>
              <a:t>R</a:t>
            </a:r>
            <a:r>
              <a:rPr lang="en-US" altLang="zh-CN" sz="2400" baseline="-25000" dirty="0">
                <a:latin typeface="Times New Roman" panose="02020603050405020304" pitchFamily="18" charset="0"/>
              </a:rPr>
              <a:t>2</a:t>
            </a:r>
            <a:r>
              <a:rPr lang="en-US" altLang="zh-CN" sz="2400" dirty="0">
                <a:latin typeface="Times New Roman" panose="02020603050405020304" pitchFamily="18" charset="0"/>
              </a:rPr>
              <a:t>(</a:t>
            </a:r>
            <a:r>
              <a:rPr lang="en-US" altLang="zh-CN" sz="2400" i="1" dirty="0">
                <a:latin typeface="Times New Roman" panose="02020603050405020304" pitchFamily="18" charset="0"/>
              </a:rPr>
              <a:t>j</a:t>
            </a:r>
            <a:r>
              <a:rPr lang="en-US" altLang="zh-CN" sz="2400" dirty="0">
                <a:latin typeface="Times New Roman" panose="02020603050405020304" pitchFamily="18" charset="0"/>
              </a:rPr>
              <a:t>, </a:t>
            </a:r>
            <a:r>
              <a:rPr lang="en-US" altLang="zh-CN" sz="2400" i="1" dirty="0" err="1">
                <a:latin typeface="Times New Roman" panose="02020603050405020304" pitchFamily="18" charset="0"/>
              </a:rPr>
              <a:t>v</a:t>
            </a:r>
            <a:r>
              <a:rPr lang="en-US" altLang="zh-CN" sz="2400" baseline="-25000" dirty="0" err="1">
                <a:latin typeface="Times New Roman" panose="02020603050405020304" pitchFamily="18" charset="0"/>
              </a:rPr>
              <a:t>j</a:t>
            </a:r>
            <a:r>
              <a:rPr lang="en-US" altLang="zh-CN" sz="2400" dirty="0">
                <a:latin typeface="Times New Roman" panose="02020603050405020304" pitchFamily="18" charset="0"/>
              </a:rPr>
              <a:t>) </a:t>
            </a:r>
            <a:r>
              <a:rPr lang="en-US" altLang="zh-CN" sz="2400" dirty="0" err="1">
                <a:latin typeface="Times New Roman" panose="02020603050405020304" pitchFamily="18" charset="0"/>
              </a:rPr>
              <a:t>iff</a:t>
            </a:r>
            <a:r>
              <a:rPr lang="en-US" altLang="zh-CN" sz="2400" dirty="0">
                <a:latin typeface="Times New Roman" panose="02020603050405020304" pitchFamily="18" charset="0"/>
              </a:rPr>
              <a:t>.  </a:t>
            </a:r>
            <a:r>
              <a:rPr lang="zh-CN" altLang="en-US" sz="2400" dirty="0">
                <a:latin typeface="Times New Roman" panose="02020603050405020304" pitchFamily="18" charset="0"/>
              </a:rPr>
              <a:t>（</a:t>
            </a:r>
            <a:r>
              <a:rPr lang="en-US" altLang="zh-CN" sz="2400" i="1" dirty="0" err="1">
                <a:latin typeface="Times New Roman" panose="02020603050405020304" pitchFamily="18" charset="0"/>
              </a:rPr>
              <a:t>i</a:t>
            </a:r>
            <a:r>
              <a:rPr lang="en-US" altLang="zh-CN" sz="2400" i="1" dirty="0">
                <a:latin typeface="Times New Roman" panose="02020603050405020304" pitchFamily="18" charset="0"/>
              </a:rPr>
              <a:t>&lt;j</a:t>
            </a:r>
            <a:r>
              <a:rPr lang="zh-CN" altLang="en-US" sz="2400" dirty="0">
                <a:latin typeface="Times New Roman" panose="02020603050405020304" pitchFamily="18" charset="0"/>
              </a:rPr>
              <a:t>并且</a:t>
            </a:r>
            <a:r>
              <a:rPr lang="en-US" altLang="zh-CN" sz="2400" i="1" dirty="0">
                <a:latin typeface="Times New Roman" panose="02020603050405020304" pitchFamily="18" charset="0"/>
              </a:rPr>
              <a:t>v</a:t>
            </a:r>
            <a:r>
              <a:rPr lang="en-US" altLang="zh-CN" sz="2400" baseline="-25000" dirty="0">
                <a:latin typeface="Times New Roman" panose="02020603050405020304" pitchFamily="18" charset="0"/>
              </a:rPr>
              <a:t>i</a:t>
            </a:r>
            <a:r>
              <a:rPr lang="en-US" altLang="zh-CN" sz="2400" dirty="0">
                <a:latin typeface="Times New Roman" panose="02020603050405020304" pitchFamily="18" charset="0"/>
              </a:rPr>
              <a:t>&gt;</a:t>
            </a:r>
            <a:r>
              <a:rPr lang="en-US" altLang="zh-CN" sz="2400" i="1" dirty="0" err="1">
                <a:latin typeface="Times New Roman" panose="02020603050405020304" pitchFamily="18" charset="0"/>
              </a:rPr>
              <a:t>v</a:t>
            </a:r>
            <a:r>
              <a:rPr lang="en-US" altLang="zh-CN" sz="2400" baseline="-25000" dirty="0" err="1">
                <a:latin typeface="Times New Roman" panose="02020603050405020304" pitchFamily="18" charset="0"/>
              </a:rPr>
              <a:t>j</a:t>
            </a:r>
            <a:r>
              <a:rPr lang="zh-CN" altLang="en-US" sz="2400" dirty="0">
                <a:latin typeface="Times New Roman" panose="02020603050405020304" pitchFamily="18" charset="0"/>
              </a:rPr>
              <a:t>）或者 </a:t>
            </a:r>
            <a:r>
              <a:rPr lang="en-US" altLang="zh-CN" sz="2400" dirty="0">
                <a:latin typeface="Times New Roman" panose="02020603050405020304" pitchFamily="18" charset="0"/>
              </a:rPr>
              <a:t>(</a:t>
            </a:r>
            <a:r>
              <a:rPr lang="en-US" altLang="zh-CN" sz="2400" i="1" dirty="0" err="1">
                <a:latin typeface="Times New Roman" panose="02020603050405020304" pitchFamily="18" charset="0"/>
              </a:rPr>
              <a:t>i</a:t>
            </a:r>
            <a:r>
              <a:rPr lang="en-US" altLang="zh-CN" sz="2400" dirty="0">
                <a:latin typeface="Times New Roman" panose="02020603050405020304" pitchFamily="18" charset="0"/>
              </a:rPr>
              <a:t>, </a:t>
            </a:r>
            <a:r>
              <a:rPr lang="en-US" altLang="zh-CN" sz="2400" i="1" dirty="0">
                <a:latin typeface="Times New Roman" panose="02020603050405020304" pitchFamily="18" charset="0"/>
              </a:rPr>
              <a:t>v</a:t>
            </a:r>
            <a:r>
              <a:rPr lang="en-US" altLang="zh-CN" sz="2400" baseline="-25000" dirty="0">
                <a:latin typeface="Times New Roman" panose="02020603050405020304" pitchFamily="18" charset="0"/>
              </a:rPr>
              <a:t>i</a:t>
            </a:r>
            <a:r>
              <a:rPr lang="en-US" altLang="zh-CN" sz="2400" dirty="0">
                <a:latin typeface="Times New Roman" panose="02020603050405020304" pitchFamily="18" charset="0"/>
              </a:rPr>
              <a:t>)=(</a:t>
            </a:r>
            <a:r>
              <a:rPr lang="en-US" altLang="zh-CN" sz="2400" i="1" dirty="0">
                <a:latin typeface="Times New Roman" panose="02020603050405020304" pitchFamily="18" charset="0"/>
              </a:rPr>
              <a:t>j</a:t>
            </a:r>
            <a:r>
              <a:rPr lang="en-US" altLang="zh-CN" sz="2400" dirty="0">
                <a:latin typeface="Times New Roman" panose="02020603050405020304" pitchFamily="18" charset="0"/>
              </a:rPr>
              <a:t>, </a:t>
            </a:r>
            <a:r>
              <a:rPr lang="en-US" altLang="zh-CN" sz="2400" i="1" dirty="0" err="1">
                <a:latin typeface="Times New Roman" panose="02020603050405020304" pitchFamily="18" charset="0"/>
              </a:rPr>
              <a:t>v</a:t>
            </a:r>
            <a:r>
              <a:rPr lang="en-US" altLang="zh-CN" sz="2400" baseline="-25000" dirty="0" err="1">
                <a:latin typeface="Times New Roman" panose="02020603050405020304" pitchFamily="18" charset="0"/>
              </a:rPr>
              <a:t>j</a:t>
            </a:r>
            <a:r>
              <a:rPr lang="en-US" altLang="zh-CN" sz="2400" dirty="0">
                <a:latin typeface="Times New Roman" panose="02020603050405020304" pitchFamily="18" charset="0"/>
              </a:rPr>
              <a:t>)</a:t>
            </a:r>
          </a:p>
          <a:p>
            <a:pPr eaLnBrk="1" hangingPunct="1">
              <a:lnSpc>
                <a:spcPct val="110000"/>
              </a:lnSpc>
              <a:spcBef>
                <a:spcPct val="30000"/>
              </a:spcBef>
            </a:pPr>
            <a:r>
              <a:rPr lang="en-US" altLang="zh-CN" sz="2600" i="1" dirty="0">
                <a:latin typeface="Times New Roman" panose="02020603050405020304" pitchFamily="18" charset="0"/>
              </a:rPr>
              <a:t>R</a:t>
            </a:r>
            <a:r>
              <a:rPr lang="en-US" altLang="zh-CN" sz="2600" baseline="-25000" dirty="0">
                <a:latin typeface="Times New Roman" panose="02020603050405020304" pitchFamily="18" charset="0"/>
              </a:rPr>
              <a:t>1</a:t>
            </a:r>
            <a:r>
              <a:rPr lang="en-US" altLang="zh-CN" sz="2600" dirty="0">
                <a:latin typeface="Times New Roman" panose="02020603050405020304" pitchFamily="18" charset="0"/>
                <a:sym typeface="Symbol" pitchFamily="2" charset="2"/>
              </a:rPr>
              <a:t></a:t>
            </a:r>
            <a:r>
              <a:rPr lang="zh-CN" altLang="en-US" sz="2600" dirty="0">
                <a:latin typeface="Times New Roman" panose="02020603050405020304" pitchFamily="18" charset="0"/>
                <a:sym typeface="Symbol" pitchFamily="2" charset="2"/>
              </a:rPr>
              <a:t> </a:t>
            </a:r>
            <a:r>
              <a:rPr lang="en-US" altLang="zh-CN" sz="2600" i="1" dirty="0">
                <a:latin typeface="Times New Roman" panose="02020603050405020304" pitchFamily="18" charset="0"/>
              </a:rPr>
              <a:t>R</a:t>
            </a:r>
            <a:r>
              <a:rPr lang="en-US" altLang="zh-CN" sz="2600" baseline="-25000" dirty="0">
                <a:latin typeface="Times New Roman" panose="02020603050405020304" pitchFamily="18" charset="0"/>
              </a:rPr>
              <a:t>2 </a:t>
            </a:r>
            <a:r>
              <a:rPr lang="en-US" altLang="zh-CN" sz="2600" dirty="0">
                <a:latin typeface="Times New Roman" panose="02020603050405020304" pitchFamily="18" charset="0"/>
                <a:sym typeface="Symbol" pitchFamily="2" charset="2"/>
              </a:rPr>
              <a:t>= I</a:t>
            </a:r>
            <a:r>
              <a:rPr lang="en-US" altLang="zh-CN" sz="2600" baseline="-25000" dirty="0">
                <a:latin typeface="Times New Roman" panose="02020603050405020304" pitchFamily="18" charset="0"/>
                <a:sym typeface="Symbol" pitchFamily="2" charset="2"/>
              </a:rPr>
              <a:t>A</a:t>
            </a:r>
            <a:r>
              <a:rPr lang="en-US" altLang="zh-CN" sz="2600" dirty="0">
                <a:latin typeface="Times New Roman" panose="02020603050405020304" pitchFamily="18" charset="0"/>
                <a:sym typeface="Symbol" pitchFamily="2" charset="2"/>
              </a:rPr>
              <a:t>, </a:t>
            </a:r>
            <a:r>
              <a:rPr lang="en-US" altLang="zh-CN" sz="2600" i="1" dirty="0">
                <a:latin typeface="Times New Roman" panose="02020603050405020304" pitchFamily="18" charset="0"/>
              </a:rPr>
              <a:t>R</a:t>
            </a:r>
            <a:r>
              <a:rPr lang="en-US" altLang="zh-CN" sz="2600" baseline="-25000" dirty="0">
                <a:latin typeface="Times New Roman" panose="02020603050405020304" pitchFamily="18" charset="0"/>
              </a:rPr>
              <a:t>1</a:t>
            </a:r>
            <a:r>
              <a:rPr lang="en-US" altLang="zh-CN" sz="2600" dirty="0">
                <a:latin typeface="Times New Roman" panose="02020603050405020304" pitchFamily="18" charset="0"/>
                <a:sym typeface="Symbol" pitchFamily="2" charset="2"/>
              </a:rPr>
              <a:t></a:t>
            </a:r>
            <a:r>
              <a:rPr lang="en-US" altLang="zh-CN" sz="2600" i="1" dirty="0">
                <a:latin typeface="Times New Roman" panose="02020603050405020304" pitchFamily="18" charset="0"/>
              </a:rPr>
              <a:t>R</a:t>
            </a:r>
            <a:r>
              <a:rPr lang="en-US" altLang="zh-CN" sz="2600" baseline="-25000" dirty="0">
                <a:latin typeface="Times New Roman" panose="02020603050405020304" pitchFamily="18" charset="0"/>
              </a:rPr>
              <a:t>2 </a:t>
            </a:r>
            <a:r>
              <a:rPr lang="en-US" altLang="zh-CN" sz="2600" dirty="0">
                <a:latin typeface="Times New Roman" panose="02020603050405020304" pitchFamily="18" charset="0"/>
                <a:sym typeface="Symbol" pitchFamily="2" charset="2"/>
              </a:rPr>
              <a:t>= AA //</a:t>
            </a:r>
            <a:r>
              <a:rPr lang="en-US" altLang="zh-CN" sz="2600" i="1" dirty="0">
                <a:latin typeface="Times New Roman" panose="02020603050405020304" pitchFamily="18" charset="0"/>
              </a:rPr>
              <a:t>R</a:t>
            </a:r>
            <a:r>
              <a:rPr lang="en-US" altLang="zh-CN" sz="2600" baseline="-25000" dirty="0">
                <a:latin typeface="Times New Roman" panose="02020603050405020304" pitchFamily="18" charset="0"/>
              </a:rPr>
              <a:t>1</a:t>
            </a:r>
            <a:r>
              <a:rPr lang="zh-CN" altLang="en-US" sz="2600" dirty="0">
                <a:latin typeface="Times New Roman" panose="02020603050405020304" pitchFamily="18" charset="0"/>
              </a:rPr>
              <a:t>的链是</a:t>
            </a:r>
            <a:r>
              <a:rPr lang="en-US" altLang="zh-CN" sz="2600" i="1" dirty="0">
                <a:latin typeface="Times New Roman" panose="02020603050405020304" pitchFamily="18" charset="0"/>
              </a:rPr>
              <a:t>R</a:t>
            </a:r>
            <a:r>
              <a:rPr lang="en-US" altLang="zh-CN" sz="2600" baseline="-25000" dirty="0">
                <a:latin typeface="Times New Roman" panose="02020603050405020304" pitchFamily="18" charset="0"/>
              </a:rPr>
              <a:t>2</a:t>
            </a:r>
            <a:r>
              <a:rPr lang="zh-CN" altLang="en-US" sz="2600" dirty="0">
                <a:latin typeface="Times New Roman" panose="02020603050405020304" pitchFamily="18" charset="0"/>
              </a:rPr>
              <a:t>反链。</a:t>
            </a:r>
            <a:endParaRPr lang="en-US" altLang="zh-CN" sz="2600" dirty="0">
              <a:latin typeface="Times New Roman" panose="02020603050405020304" pitchFamily="18" charset="0"/>
              <a:sym typeface="Symbol" pitchFamily="2" charset="2"/>
            </a:endParaRPr>
          </a:p>
          <a:p>
            <a:pPr eaLnBrk="1" hangingPunct="1">
              <a:lnSpc>
                <a:spcPct val="110000"/>
              </a:lnSpc>
              <a:spcBef>
                <a:spcPct val="30000"/>
              </a:spcBef>
            </a:pPr>
            <a:r>
              <a:rPr lang="zh-CN" altLang="en-US" sz="2600" dirty="0">
                <a:latin typeface="Times New Roman" panose="02020603050405020304" pitchFamily="18" charset="0"/>
              </a:rPr>
              <a:t>问题：一定存在</a:t>
            </a:r>
            <a:r>
              <a:rPr lang="en-US" altLang="zh-CN" sz="2600" dirty="0">
                <a:latin typeface="Times New Roman" panose="02020603050405020304" pitchFamily="18" charset="0"/>
              </a:rPr>
              <a:t>A</a:t>
            </a:r>
            <a:r>
              <a:rPr lang="zh-CN" altLang="en-US" sz="2600" dirty="0">
                <a:latin typeface="Times New Roman" panose="02020603050405020304" pitchFamily="18" charset="0"/>
              </a:rPr>
              <a:t>的一个至少含</a:t>
            </a:r>
            <a:r>
              <a:rPr lang="en-US" altLang="zh-CN" sz="2600" i="1" dirty="0">
                <a:latin typeface="Times New Roman" panose="02020603050405020304" pitchFamily="18" charset="0"/>
              </a:rPr>
              <a:t>n</a:t>
            </a:r>
            <a:r>
              <a:rPr lang="en-US" altLang="zh-CN" sz="2600" dirty="0">
                <a:latin typeface="Times New Roman" panose="02020603050405020304" pitchFamily="18" charset="0"/>
              </a:rPr>
              <a:t>+1</a:t>
            </a:r>
            <a:r>
              <a:rPr lang="zh-CN" altLang="en-US" sz="2600" dirty="0">
                <a:latin typeface="Times New Roman" panose="02020603050405020304" pitchFamily="18" charset="0"/>
              </a:rPr>
              <a:t>个元素的子集，它是</a:t>
            </a:r>
            <a:r>
              <a:rPr lang="en-US" altLang="zh-CN" sz="2600" i="1" dirty="0">
                <a:latin typeface="Times New Roman" panose="02020603050405020304" pitchFamily="18" charset="0"/>
              </a:rPr>
              <a:t>R</a:t>
            </a:r>
            <a:r>
              <a:rPr lang="en-US" altLang="zh-CN" sz="2600" baseline="-25000" dirty="0">
                <a:latin typeface="Times New Roman" panose="02020603050405020304" pitchFamily="18" charset="0"/>
              </a:rPr>
              <a:t>1</a:t>
            </a:r>
            <a:r>
              <a:rPr lang="zh-CN" altLang="en-US" sz="2600" dirty="0">
                <a:latin typeface="Times New Roman" panose="02020603050405020304" pitchFamily="18" charset="0"/>
              </a:rPr>
              <a:t>的链或者</a:t>
            </a:r>
            <a:r>
              <a:rPr lang="en-US" altLang="zh-CN" sz="2600" i="1" dirty="0">
                <a:latin typeface="Times New Roman" panose="02020603050405020304" pitchFamily="18" charset="0"/>
              </a:rPr>
              <a:t>R</a:t>
            </a:r>
            <a:r>
              <a:rPr lang="en-US" altLang="zh-CN" sz="2600" baseline="-25000" dirty="0">
                <a:latin typeface="Times New Roman" panose="02020603050405020304" pitchFamily="18" charset="0"/>
              </a:rPr>
              <a:t>2</a:t>
            </a:r>
            <a:r>
              <a:rPr lang="zh-CN" altLang="en-US" sz="2600" dirty="0">
                <a:latin typeface="Times New Roman" panose="02020603050405020304" pitchFamily="18" charset="0"/>
              </a:rPr>
              <a:t>的链。</a:t>
            </a:r>
            <a:endParaRPr lang="en-US" altLang="zh-CN" sz="2600" dirty="0">
              <a:latin typeface="Times New Roman" panose="02020603050405020304" pitchFamily="18" charset="0"/>
            </a:endParaRPr>
          </a:p>
          <a:p>
            <a:pPr lvl="1" eaLnBrk="1" hangingPunct="1">
              <a:lnSpc>
                <a:spcPct val="110000"/>
              </a:lnSpc>
              <a:spcBef>
                <a:spcPct val="30000"/>
              </a:spcBef>
            </a:pPr>
            <a:r>
              <a:rPr lang="zh-CN" altLang="en-US" sz="2400" dirty="0">
                <a:latin typeface="Times New Roman" panose="02020603050405020304" pitchFamily="18" charset="0"/>
              </a:rPr>
              <a:t>若</a:t>
            </a:r>
            <a:r>
              <a:rPr lang="en-US" altLang="zh-CN" sz="2400" i="1" dirty="0">
                <a:latin typeface="Times New Roman" panose="02020603050405020304" pitchFamily="18" charset="0"/>
              </a:rPr>
              <a:t>R</a:t>
            </a:r>
            <a:r>
              <a:rPr lang="en-US" altLang="zh-CN" sz="2400" baseline="-25000" dirty="0">
                <a:latin typeface="Times New Roman" panose="02020603050405020304" pitchFamily="18" charset="0"/>
              </a:rPr>
              <a:t>1</a:t>
            </a:r>
            <a:r>
              <a:rPr lang="zh-CN" altLang="en-US" sz="2400" dirty="0">
                <a:latin typeface="Times New Roman" panose="02020603050405020304" pitchFamily="18" charset="0"/>
              </a:rPr>
              <a:t>链的长度均</a:t>
            </a:r>
            <a:r>
              <a:rPr lang="zh-CN" altLang="en-US" sz="2400" dirty="0">
                <a:latin typeface="Times New Roman" panose="02020603050405020304" pitchFamily="18" charset="0"/>
                <a:sym typeface="Symbol" pitchFamily="2" charset="2"/>
              </a:rPr>
              <a:t></a:t>
            </a:r>
            <a:r>
              <a:rPr lang="en-US" altLang="zh-CN" sz="2400" dirty="0">
                <a:latin typeface="Times New Roman" panose="02020603050405020304" pitchFamily="18" charset="0"/>
                <a:sym typeface="Symbol" pitchFamily="2" charset="2"/>
              </a:rPr>
              <a:t>n, </a:t>
            </a:r>
            <a:r>
              <a:rPr lang="zh-CN" altLang="en-US" sz="2400" dirty="0">
                <a:latin typeface="Times New Roman" panose="02020603050405020304" pitchFamily="18" charset="0"/>
                <a:sym typeface="Symbol" pitchFamily="2" charset="2"/>
              </a:rPr>
              <a:t>即</a:t>
            </a:r>
            <a:r>
              <a:rPr lang="en-US" altLang="zh-CN" sz="2400" i="1" dirty="0">
                <a:latin typeface="Times New Roman" panose="02020603050405020304" pitchFamily="18" charset="0"/>
              </a:rPr>
              <a:t>R</a:t>
            </a:r>
            <a:r>
              <a:rPr lang="en-US" altLang="zh-CN" sz="2400" baseline="-25000" dirty="0">
                <a:latin typeface="Times New Roman" panose="02020603050405020304" pitchFamily="18" charset="0"/>
              </a:rPr>
              <a:t>2</a:t>
            </a:r>
            <a:r>
              <a:rPr lang="zh-CN" altLang="en-US" sz="2400" dirty="0">
                <a:latin typeface="Times New Roman" panose="02020603050405020304" pitchFamily="18" charset="0"/>
              </a:rPr>
              <a:t>反链的大小均</a:t>
            </a:r>
            <a:r>
              <a:rPr lang="zh-CN" altLang="en-US" sz="2400" dirty="0">
                <a:latin typeface="Times New Roman" panose="02020603050405020304" pitchFamily="18" charset="0"/>
                <a:sym typeface="Symbol" pitchFamily="2" charset="2"/>
              </a:rPr>
              <a:t></a:t>
            </a:r>
            <a:r>
              <a:rPr lang="en-US" altLang="zh-CN" sz="2400" dirty="0">
                <a:latin typeface="Times New Roman" panose="02020603050405020304" pitchFamily="18" charset="0"/>
                <a:sym typeface="Symbol" pitchFamily="2" charset="2"/>
              </a:rPr>
              <a:t>n</a:t>
            </a:r>
            <a:r>
              <a:rPr lang="zh-CN" altLang="en-US" sz="2400" dirty="0">
                <a:latin typeface="Times New Roman" panose="02020603050405020304" pitchFamily="18" charset="0"/>
                <a:sym typeface="Symbol" pitchFamily="2" charset="2"/>
              </a:rPr>
              <a:t>，则存在</a:t>
            </a:r>
            <a:r>
              <a:rPr lang="zh-CN" altLang="en-US" sz="2400" dirty="0">
                <a:latin typeface="Times New Roman" panose="02020603050405020304" pitchFamily="18" charset="0"/>
              </a:rPr>
              <a:t>个数</a:t>
            </a:r>
            <a:r>
              <a:rPr lang="en-US" altLang="zh-CN" sz="2400" dirty="0">
                <a:latin typeface="Times New Roman" panose="02020603050405020304" pitchFamily="18" charset="0"/>
              </a:rPr>
              <a:t>k</a:t>
            </a:r>
            <a:r>
              <a:rPr lang="zh-CN" altLang="en-US" sz="2400" dirty="0">
                <a:latin typeface="Times New Roman" panose="02020603050405020304" pitchFamily="18" charset="0"/>
                <a:sym typeface="Symbol" pitchFamily="2" charset="2"/>
              </a:rPr>
              <a:t> </a:t>
            </a:r>
            <a:r>
              <a:rPr lang="en-US" altLang="zh-CN" sz="2400" dirty="0">
                <a:latin typeface="Times New Roman" panose="02020603050405020304" pitchFamily="18" charset="0"/>
                <a:sym typeface="Symbol" pitchFamily="2" charset="2"/>
              </a:rPr>
              <a:t>n</a:t>
            </a:r>
            <a:r>
              <a:rPr lang="zh-CN" altLang="en-US" sz="2400" dirty="0">
                <a:latin typeface="Times New Roman" panose="02020603050405020304" pitchFamily="18" charset="0"/>
              </a:rPr>
              <a:t>的</a:t>
            </a:r>
            <a:r>
              <a:rPr lang="en-US" altLang="zh-CN" sz="2400" i="1" dirty="0">
                <a:latin typeface="Times New Roman" panose="02020603050405020304" pitchFamily="18" charset="0"/>
              </a:rPr>
              <a:t>R</a:t>
            </a:r>
            <a:r>
              <a:rPr lang="en-US" altLang="zh-CN" sz="2400" baseline="-25000" dirty="0">
                <a:latin typeface="Times New Roman" panose="02020603050405020304" pitchFamily="18" charset="0"/>
              </a:rPr>
              <a:t>2</a:t>
            </a:r>
            <a:r>
              <a:rPr lang="zh-CN" altLang="en-US" sz="2400" dirty="0">
                <a:latin typeface="Times New Roman" panose="02020603050405020304" pitchFamily="18" charset="0"/>
              </a:rPr>
              <a:t>覆盖，</a:t>
            </a:r>
            <a:r>
              <a:rPr lang="zh-CN" altLang="en-US" sz="2400" dirty="0">
                <a:latin typeface="Times New Roman" panose="02020603050405020304" pitchFamily="18" charset="0"/>
                <a:sym typeface="Symbol" pitchFamily="2" charset="2"/>
              </a:rPr>
              <a:t>有长度超过</a:t>
            </a:r>
            <a:r>
              <a:rPr lang="en-US" altLang="zh-CN" sz="2400" dirty="0">
                <a:latin typeface="Times New Roman" panose="02020603050405020304" pitchFamily="18" charset="0"/>
                <a:sym typeface="Symbol" pitchFamily="2" charset="2"/>
              </a:rPr>
              <a:t>n</a:t>
            </a:r>
            <a:r>
              <a:rPr lang="zh-CN" altLang="en-US" sz="2400" dirty="0">
                <a:latin typeface="Times New Roman" panose="02020603050405020304" pitchFamily="18" charset="0"/>
                <a:sym typeface="Symbol" pitchFamily="2" charset="2"/>
              </a:rPr>
              <a:t>的</a:t>
            </a:r>
            <a:r>
              <a:rPr lang="en-US" altLang="zh-CN" sz="2400" i="1" dirty="0">
                <a:latin typeface="Times New Roman" panose="02020603050405020304" pitchFamily="18" charset="0"/>
              </a:rPr>
              <a:t>R</a:t>
            </a:r>
            <a:r>
              <a:rPr lang="en-US" altLang="zh-CN" sz="2400" baseline="-25000" dirty="0">
                <a:latin typeface="Times New Roman" panose="02020603050405020304" pitchFamily="18" charset="0"/>
              </a:rPr>
              <a:t>2</a:t>
            </a:r>
            <a:r>
              <a:rPr lang="zh-CN" altLang="en-US" sz="2400" dirty="0">
                <a:latin typeface="Times New Roman" panose="02020603050405020304" pitchFamily="18" charset="0"/>
              </a:rPr>
              <a:t>链，否则元素个数</a:t>
            </a:r>
            <a:r>
              <a:rPr lang="zh-CN" altLang="en-US" sz="2400" dirty="0">
                <a:latin typeface="Times New Roman" panose="02020603050405020304" pitchFamily="18" charset="0"/>
                <a:sym typeface="Symbol" pitchFamily="2" charset="2"/>
              </a:rPr>
              <a:t></a:t>
            </a:r>
            <a:r>
              <a:rPr lang="en-US" altLang="zh-CN" sz="2400" i="1" dirty="0">
                <a:latin typeface="Times New Roman" panose="02020603050405020304" pitchFamily="18" charset="0"/>
              </a:rPr>
              <a:t>n</a:t>
            </a:r>
            <a:r>
              <a:rPr lang="en-US" altLang="zh-CN" sz="2400" baseline="30000" dirty="0">
                <a:latin typeface="Times New Roman" panose="02020603050405020304" pitchFamily="18" charset="0"/>
              </a:rPr>
              <a:t>2</a:t>
            </a:r>
            <a:r>
              <a:rPr lang="en-US" altLang="zh-CN" sz="2400" dirty="0">
                <a:latin typeface="Times New Roman" panose="02020603050405020304" pitchFamily="18" charset="0"/>
                <a:sym typeface="Symbol" pitchFamily="2" charset="2"/>
              </a:rPr>
              <a:t>.</a:t>
            </a:r>
            <a:r>
              <a:rPr lang="zh-CN" altLang="en-US" sz="2400" dirty="0">
                <a:latin typeface="Times New Roman" panose="02020603050405020304" pitchFamily="18" charset="0"/>
                <a:sym typeface="Symbol" pitchFamily="2" charset="2"/>
              </a:rPr>
              <a:t>矛盾</a:t>
            </a:r>
            <a:r>
              <a:rPr lang="en-US" altLang="zh-CN" sz="2400" dirty="0">
                <a:latin typeface="Times New Roman" panose="02020603050405020304" pitchFamily="18" charset="0"/>
                <a:sym typeface="Symbol" pitchFamily="2" charset="2"/>
              </a:rPr>
              <a:t>.</a:t>
            </a:r>
            <a:endParaRPr lang="en-US" altLang="zh-CN" sz="2800" dirty="0"/>
          </a:p>
        </p:txBody>
      </p:sp>
    </p:spTree>
    <p:extLst>
      <p:ext uri="{BB962C8B-B14F-4D97-AF65-F5344CB8AC3E}">
        <p14:creationId xmlns:p14="http://schemas.microsoft.com/office/powerpoint/2010/main" val="2941055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62AB1D5-20A0-9B49-AA1A-2D1B0721D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小结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90C0C5A-0834-1F42-9400-8DF23F4897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>
                <a:latin typeface="Times New Roman" panose="02020603050405020304" pitchFamily="18" charset="0"/>
              </a:rPr>
              <a:t>偏序：自反，传递，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反</a:t>
            </a:r>
            <a:r>
              <a:rPr lang="zh-CN" altLang="en-US" dirty="0">
                <a:latin typeface="Times New Roman" panose="02020603050405020304" pitchFamily="18" charset="0"/>
              </a:rPr>
              <a:t>对称</a:t>
            </a:r>
            <a:endParaRPr lang="en-US" altLang="zh-CN" dirty="0">
              <a:latin typeface="Times New Roman" panose="02020603050405020304" pitchFamily="18" charset="0"/>
            </a:endParaRPr>
          </a:p>
          <a:p>
            <a:pPr lvl="1"/>
            <a:r>
              <a:rPr lang="zh-CN" altLang="en-US" dirty="0">
                <a:latin typeface="Times New Roman" panose="02020603050405020304" pitchFamily="18" charset="0"/>
              </a:rPr>
              <a:t>偏序集，哈斯图</a:t>
            </a:r>
            <a:endParaRPr lang="en-US" altLang="zh-CN" dirty="0">
              <a:latin typeface="Times New Roman" panose="02020603050405020304" pitchFamily="18" charset="0"/>
            </a:endParaRPr>
          </a:p>
          <a:p>
            <a:pPr lvl="1"/>
            <a:r>
              <a:rPr lang="zh-CN" altLang="en-US" dirty="0">
                <a:latin typeface="Times New Roman" panose="02020603050405020304" pitchFamily="18" charset="0"/>
              </a:rPr>
              <a:t>最大，最小，极大，极小</a:t>
            </a:r>
            <a:r>
              <a:rPr lang="en-US" altLang="zh-CN" dirty="0">
                <a:latin typeface="Times New Roman" panose="02020603050405020304" pitchFamily="18" charset="0"/>
              </a:rPr>
              <a:t> </a:t>
            </a:r>
            <a:r>
              <a:rPr lang="zh-CN" altLang="en-US" dirty="0">
                <a:latin typeface="Times New Roman" panose="02020603050405020304" pitchFamily="18" charset="0"/>
              </a:rPr>
              <a:t>元素</a:t>
            </a:r>
            <a:endParaRPr lang="en-US" altLang="zh-CN" dirty="0">
              <a:latin typeface="Times New Roman" panose="02020603050405020304" pitchFamily="18" charset="0"/>
            </a:endParaRPr>
          </a:p>
          <a:p>
            <a:pPr lvl="1"/>
            <a:r>
              <a:rPr lang="zh-CN" altLang="en-US" dirty="0">
                <a:latin typeface="Times New Roman" panose="02020603050405020304" pitchFamily="18" charset="0"/>
              </a:rPr>
              <a:t>上界，下界，上确界，下确界</a:t>
            </a:r>
            <a:endParaRPr lang="en-US" altLang="zh-CN" dirty="0">
              <a:latin typeface="Times New Roman" panose="02020603050405020304" pitchFamily="18" charset="0"/>
            </a:endParaRPr>
          </a:p>
          <a:p>
            <a:r>
              <a:rPr lang="zh-CN" altLang="en-US" dirty="0">
                <a:latin typeface="Times New Roman" panose="02020603050405020304" pitchFamily="18" charset="0"/>
              </a:rPr>
              <a:t>偏序集的划分</a:t>
            </a:r>
            <a:endParaRPr lang="en-US" altLang="zh-CN" dirty="0">
              <a:latin typeface="Times New Roman" panose="02020603050405020304" pitchFamily="18" charset="0"/>
            </a:endParaRPr>
          </a:p>
          <a:p>
            <a:pPr lvl="1"/>
            <a:r>
              <a:rPr lang="en-US" altLang="zh-CN" dirty="0">
                <a:latin typeface="Times New Roman" panose="02020603050405020304" pitchFamily="18" charset="0"/>
              </a:rPr>
              <a:t>Mirsky</a:t>
            </a:r>
            <a:r>
              <a:rPr lang="zh-CN" altLang="en-US" dirty="0">
                <a:latin typeface="Times New Roman" panose="02020603050405020304" pitchFamily="18" charset="0"/>
              </a:rPr>
              <a:t> 定理</a:t>
            </a:r>
            <a:endParaRPr lang="en-US" altLang="zh-CN" dirty="0">
              <a:latin typeface="Times New Roman" panose="02020603050405020304" pitchFamily="18" charset="0"/>
            </a:endParaRPr>
          </a:p>
          <a:p>
            <a:pPr lvl="1"/>
            <a:r>
              <a:rPr lang="en-US" altLang="zh-CN" sz="2800" dirty="0">
                <a:latin typeface="Times New Roman" panose="02020603050405020304" pitchFamily="18" charset="0"/>
              </a:rPr>
              <a:t>Dilworth</a:t>
            </a:r>
            <a:r>
              <a:rPr lang="zh-CN" altLang="en-US" sz="2800" dirty="0">
                <a:latin typeface="Times New Roman" panose="02020603050405020304" pitchFamily="18" charset="0"/>
              </a:rPr>
              <a:t>定理</a:t>
            </a:r>
            <a:endParaRPr lang="en-US" altLang="zh-CN" dirty="0"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kumimoji="1"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85DBC39-4581-EC40-993B-39B476154EA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2022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年</a:t>
            </a:r>
            <a: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3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月</a:t>
            </a: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B13FA29-E05E-9547-9A10-2D7821D0F3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kumimoji="1" lang="zh-CN" altLang="en-US" dirty="0"/>
              <a:t>本投影片及相应音视频仅供修读本课程同学使用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DF97B4C-F859-AF41-BA98-221A0BAAE6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2CBC89-708E-48CD-BCD6-CCB7D6409EDD}" type="slidenum">
              <a:rPr lang="en-US" altLang="zh-CN" smtClean="0"/>
              <a:pPr/>
              <a:t>36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311111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1D446B3-8778-EB47-A08D-8814A6D6C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偏序关系</a:t>
            </a:r>
            <a:r>
              <a:rPr lang="en-US" altLang="zh-CN" dirty="0"/>
              <a:t>(Partial Order)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F1D619F3-4B2F-8547-B1AA-ADA52C06134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719263"/>
                <a:ext cx="8435280" cy="4411662"/>
              </a:xfrm>
            </p:spPr>
            <p:txBody>
              <a:bodyPr/>
              <a:lstStyle/>
              <a:p>
                <a:r>
                  <a:rPr lang="zh-CN" altLang="en-US" sz="2800" b="1" dirty="0">
                    <a:solidFill>
                      <a:srgbClr val="0315BD"/>
                    </a:solidFill>
                  </a:rPr>
                  <a:t>偏序</a:t>
                </a:r>
                <a:r>
                  <a:rPr kumimoji="1" lang="en-US" altLang="zh-CN" sz="2800" dirty="0"/>
                  <a:t>:</a:t>
                </a:r>
                <a:r>
                  <a:rPr kumimoji="1" lang="zh-CN" altLang="en-US" sz="2800" dirty="0"/>
                  <a:t> 非空集合</a:t>
                </a:r>
                <a14:m>
                  <m:oMath xmlns:m="http://schemas.openxmlformats.org/officeDocument/2006/math">
                    <m:r>
                      <a:rPr kumimoji="1" lang="en-US" altLang="zh-CN" sz="28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kumimoji="1" lang="zh-CN" altLang="en-US" sz="2800" dirty="0"/>
                  <a:t>上的自反、反对称和传递的关系称为</a:t>
                </a:r>
                <a14:m>
                  <m:oMath xmlns:m="http://schemas.openxmlformats.org/officeDocument/2006/math">
                    <m:r>
                      <a:rPr kumimoji="1" lang="en-US" altLang="zh-CN" sz="28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kumimoji="1" lang="zh-CN" altLang="en-US" sz="2800" dirty="0"/>
                  <a:t>上</a:t>
                </a:r>
                <a:r>
                  <a:rPr lang="zh-CN" altLang="en-US" sz="2800" dirty="0"/>
                  <a:t>的偏序关系</a:t>
                </a:r>
                <a:r>
                  <a:rPr kumimoji="1" lang="en-US" altLang="zh-CN" sz="2800" dirty="0"/>
                  <a:t>,</a:t>
                </a:r>
                <a:r>
                  <a:rPr kumimoji="1" lang="zh-CN" altLang="en-US" sz="2800" dirty="0"/>
                  <a:t>常记为</a:t>
                </a:r>
                <a:r>
                  <a:rPr kumimoji="1" lang="en-US" altLang="zh-CN" sz="2800" dirty="0"/>
                  <a:t>:</a:t>
                </a:r>
                <a:r>
                  <a:rPr kumimoji="1" lang="zh-CN" altLang="en-US" sz="2800" dirty="0"/>
                  <a:t> </a:t>
                </a:r>
                <a14:m>
                  <m:oMath xmlns:m="http://schemas.openxmlformats.org/officeDocument/2006/math">
                    <m:r>
                      <a:rPr kumimoji="1" lang="zh-CN" altLang="en-US" sz="2800" b="1" i="1" smtClean="0">
                        <a:solidFill>
                          <a:srgbClr val="0315BD"/>
                        </a:solidFill>
                        <a:latin typeface="Cambria Math" panose="02040503050406030204" pitchFamily="18" charset="0"/>
                      </a:rPr>
                      <m:t>≼</m:t>
                    </m:r>
                  </m:oMath>
                </a14:m>
                <a:endParaRPr kumimoji="1" lang="en-US" altLang="zh-CN" sz="2800" b="1" dirty="0"/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400" b="0" i="1" smtClean="0">
                            <a:solidFill>
                              <a:srgbClr val="0315BD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solidFill>
                              <a:srgbClr val="0315BD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zh-CN" sz="2400" b="0" i="0" smtClean="0">
                            <a:solidFill>
                              <a:srgbClr val="0315BD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400" b="0" i="1" smtClean="0">
                            <a:solidFill>
                              <a:srgbClr val="0315BD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altLang="zh-CN" sz="2400" b="0" i="1" smtClean="0">
                        <a:solidFill>
                          <a:srgbClr val="0315BD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zh-CN" altLang="en-US" sz="2400" b="1" i="1">
                        <a:solidFill>
                          <a:srgbClr val="0315BD"/>
                        </a:solidFill>
                        <a:latin typeface="Cambria Math" panose="02040503050406030204" pitchFamily="18" charset="0"/>
                      </a:rPr>
                      <m:t>≼</m:t>
                    </m:r>
                  </m:oMath>
                </a14:m>
                <a:r>
                  <a:rPr kumimoji="1" lang="en-US" altLang="zh-CN" sz="2400" dirty="0"/>
                  <a:t> </a:t>
                </a:r>
                <a:r>
                  <a:rPr kumimoji="1" lang="zh-CN" altLang="en-US" sz="2400" dirty="0"/>
                  <a:t>常写作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rgbClr val="0315BD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zh-CN" altLang="en-US" sz="2400" b="1" i="1">
                        <a:solidFill>
                          <a:srgbClr val="0315BD"/>
                        </a:solidFill>
                        <a:latin typeface="Cambria Math" panose="02040503050406030204" pitchFamily="18" charset="0"/>
                      </a:rPr>
                      <m:t>≼</m:t>
                    </m:r>
                    <m:r>
                      <a:rPr lang="en-US" altLang="zh-CN" sz="2400" b="0" i="1" smtClean="0">
                        <a:solidFill>
                          <a:srgbClr val="0315BD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kumimoji="1" lang="en-US" altLang="zh-CN" sz="2400" dirty="0"/>
                  <a:t> </a:t>
                </a:r>
                <a:r>
                  <a:rPr kumimoji="1" lang="zh-CN" altLang="en-US" sz="2400" dirty="0"/>
                  <a:t>读作“</a:t>
                </a:r>
                <a:r>
                  <a:rPr kumimoji="1" lang="en-US" altLang="zh-CN" sz="2400" i="1" dirty="0">
                    <a:latin typeface="Times New Roman" panose="02020603050405020304" pitchFamily="18" charset="0"/>
                  </a:rPr>
                  <a:t>a</a:t>
                </a:r>
                <a:r>
                  <a:rPr kumimoji="1" lang="zh-CN" altLang="en-US" sz="2400" dirty="0"/>
                  <a:t>小于等于</a:t>
                </a:r>
                <a:r>
                  <a:rPr kumimoji="1" lang="en-US" altLang="zh-CN" sz="2400" i="1" dirty="0">
                    <a:latin typeface="Times New Roman" panose="02020603050405020304" pitchFamily="18" charset="0"/>
                  </a:rPr>
                  <a:t>b</a:t>
                </a:r>
                <a:r>
                  <a:rPr kumimoji="1" lang="zh-CN" altLang="en-US" sz="2400" dirty="0"/>
                  <a:t>”</a:t>
                </a:r>
                <a:endParaRPr kumimoji="1" lang="en-US" altLang="zh-CN" sz="2400" dirty="0"/>
              </a:p>
              <a:p>
                <a:pPr lvl="1"/>
                <a:r>
                  <a:rPr lang="zh-CN" altLang="en-US" sz="2400" dirty="0"/>
                  <a:t>例如</a:t>
                </a:r>
                <a:r>
                  <a:rPr lang="en-US" altLang="zh-CN" sz="2400" dirty="0"/>
                  <a:t>:</a:t>
                </a:r>
              </a:p>
              <a:p>
                <a:pPr lvl="2"/>
                <a:r>
                  <a:rPr kumimoji="1" lang="zh-CN" altLang="en-US" sz="2400" dirty="0"/>
                  <a:t>集合</a:t>
                </a:r>
                <a14:m>
                  <m:oMath xmlns:m="http://schemas.openxmlformats.org/officeDocument/2006/math">
                    <m:r>
                      <a:rPr kumimoji="1" lang="en-US" altLang="zh-CN" sz="24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kumimoji="1" lang="zh-CN" altLang="en-US" sz="2400" dirty="0"/>
                  <a:t>上的恒等关系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i="1" dirty="0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kumimoji="1" lang="en-US" altLang="zh-CN" sz="240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kumimoji="1" lang="zh-CN" altLang="en-US" sz="2400" dirty="0"/>
                  <a:t>是</a:t>
                </a:r>
                <a14:m>
                  <m:oMath xmlns:m="http://schemas.openxmlformats.org/officeDocument/2006/math">
                    <m:r>
                      <a:rPr kumimoji="1" lang="en-US" altLang="zh-CN" sz="24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kumimoji="1" lang="zh-CN" altLang="en-US" sz="2400" dirty="0"/>
                  <a:t>上的偏序关系</a:t>
                </a:r>
                <a:r>
                  <a:rPr kumimoji="1" lang="en-US" altLang="zh-CN" sz="2400" dirty="0"/>
                  <a:t>.</a:t>
                </a:r>
              </a:p>
              <a:p>
                <a:pPr lvl="2"/>
                <a:r>
                  <a:rPr lang="zh-CN" altLang="en-US" sz="2400" dirty="0"/>
                  <a:t>整数集合上的小于等于关系、整除关系</a:t>
                </a:r>
                <a:r>
                  <a:rPr lang="en-US" altLang="zh-CN" sz="2400" dirty="0"/>
                  <a:t>;</a:t>
                </a:r>
                <a:r>
                  <a:rPr lang="zh-CN" altLang="en-US" sz="2400" dirty="0"/>
                  <a:t> </a:t>
                </a:r>
                <a:br>
                  <a:rPr lang="en-US" altLang="zh-CN" sz="2400" dirty="0"/>
                </a:br>
                <a:r>
                  <a:rPr lang="zh-CN" altLang="en-US" sz="2400" dirty="0"/>
                  <a:t>集合的包含关系也是偏序关系</a:t>
                </a:r>
                <a:r>
                  <a:rPr lang="en-US" altLang="zh-CN" sz="2400" dirty="0"/>
                  <a:t>.</a:t>
                </a:r>
              </a:p>
              <a:p>
                <a:pPr lvl="2"/>
                <a:endParaRPr lang="en-US" altLang="zh-CN" sz="2000" dirty="0"/>
              </a:p>
              <a:p>
                <a:pPr lvl="1"/>
                <a:r>
                  <a:rPr lang="zh-CN" altLang="en-US" sz="1800" dirty="0">
                    <a:latin typeface="KaiTi" panose="02010609060101010101" pitchFamily="49" charset="-122"/>
                    <a:ea typeface="KaiTi" panose="02010609060101010101" pitchFamily="49" charset="-122"/>
                  </a:rPr>
                  <a:t>注</a:t>
                </a:r>
                <a:r>
                  <a:rPr lang="en-US" altLang="zh-CN" sz="1800" dirty="0">
                    <a:latin typeface="KaiTi" panose="02010609060101010101" pitchFamily="49" charset="-122"/>
                    <a:ea typeface="KaiTi" panose="02010609060101010101" pitchFamily="49" charset="-122"/>
                  </a:rPr>
                  <a:t>1:</a:t>
                </a:r>
                <a:r>
                  <a:rPr lang="zh-CN" altLang="en-US" sz="1800" dirty="0">
                    <a:latin typeface="KaiTi" panose="02010609060101010101" pitchFamily="49" charset="-122"/>
                    <a:ea typeface="KaiTi" panose="02010609060101010101" pitchFamily="49" charset="-122"/>
                  </a:rPr>
                  <a:t> 我们常常用</a:t>
                </a:r>
                <a14:m>
                  <m:oMath xmlns:m="http://schemas.openxmlformats.org/officeDocument/2006/math">
                    <m:r>
                      <a:rPr lang="en-US" altLang="zh-CN" sz="1800" i="1">
                        <a:solidFill>
                          <a:srgbClr val="0315BD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zh-CN" altLang="en-US" sz="1800" b="1" i="1" smtClean="0">
                        <a:solidFill>
                          <a:srgbClr val="0315BD"/>
                        </a:solidFill>
                        <a:latin typeface="Cambria Math" panose="02040503050406030204" pitchFamily="18" charset="0"/>
                      </a:rPr>
                      <m:t>≺</m:t>
                    </m:r>
                    <m:r>
                      <a:rPr lang="en-US" altLang="zh-CN" sz="1800" i="1">
                        <a:solidFill>
                          <a:srgbClr val="0315BD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altLang="zh-CN" sz="1800" dirty="0"/>
                  <a:t> (</a:t>
                </a:r>
                <a14:m>
                  <m:oMath xmlns:m="http://schemas.openxmlformats.org/officeDocument/2006/math">
                    <m:r>
                      <a:rPr lang="en-US" altLang="zh-CN" sz="1800" i="1">
                        <a:solidFill>
                          <a:srgbClr val="0315BD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zh-CN" sz="1800" i="1" smtClean="0">
                        <a:solidFill>
                          <a:srgbClr val="0315B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≻</m:t>
                    </m:r>
                    <m:r>
                      <a:rPr lang="en-US" altLang="zh-CN" sz="1800" b="0" i="1" smtClean="0">
                        <a:solidFill>
                          <a:srgbClr val="0315B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altLang="zh-CN" sz="1800" dirty="0"/>
                  <a:t>) </a:t>
                </a:r>
                <a:r>
                  <a:rPr lang="zh-CN" altLang="en-US" sz="1800" dirty="0"/>
                  <a:t>表示</a:t>
                </a:r>
                <a14:m>
                  <m:oMath xmlns:m="http://schemas.openxmlformats.org/officeDocument/2006/math">
                    <m:r>
                      <a:rPr lang="en-US" altLang="zh-CN" sz="1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zh-CN" altLang="en-US" sz="1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≼</m:t>
                    </m:r>
                    <m:r>
                      <a:rPr lang="en-US" altLang="zh-CN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zh-CN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altLang="zh-CN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CN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altLang="zh-CN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zh-CN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altLang="zh-CN" sz="1800" dirty="0">
                    <a:solidFill>
                      <a:schemeClr val="tx1"/>
                    </a:solidFill>
                  </a:rPr>
                  <a:t> </a:t>
                </a:r>
                <a:endParaRPr kumimoji="1" lang="en-US" altLang="zh-CN" sz="1800" dirty="0">
                  <a:latin typeface="KaiTi" panose="02010609060101010101" pitchFamily="49" charset="-122"/>
                  <a:ea typeface="KaiTi" panose="02010609060101010101" pitchFamily="49" charset="-122"/>
                </a:endParaRPr>
              </a:p>
              <a:p>
                <a:pPr lvl="1"/>
                <a:r>
                  <a:rPr kumimoji="1" lang="zh-CN" altLang="en-US" sz="1800" dirty="0">
                    <a:latin typeface="KaiTi" panose="02010609060101010101" pitchFamily="49" charset="-122"/>
                    <a:ea typeface="KaiTi" panose="02010609060101010101" pitchFamily="49" charset="-122"/>
                  </a:rPr>
                  <a:t>注</a:t>
                </a:r>
                <a:r>
                  <a:rPr kumimoji="1" lang="en-US" altLang="zh-CN" sz="1800" dirty="0">
                    <a:latin typeface="KaiTi" panose="02010609060101010101" pitchFamily="49" charset="-122"/>
                    <a:ea typeface="KaiTi" panose="02010609060101010101" pitchFamily="49" charset="-122"/>
                  </a:rPr>
                  <a:t>2: </a:t>
                </a:r>
                <a:r>
                  <a:rPr kumimoji="1" lang="zh-CN" altLang="en-US" sz="1800" dirty="0">
                    <a:latin typeface="KaiTi" panose="02010609060101010101" pitchFamily="49" charset="-122"/>
                    <a:ea typeface="KaiTi" panose="02010609060101010101" pitchFamily="49" charset="-122"/>
                  </a:rPr>
                  <a:t>这里的偏序也称</a:t>
                </a:r>
                <a:r>
                  <a:rPr kumimoji="1" lang="zh-CN" altLang="en-US" sz="1800" b="1" dirty="0">
                    <a:solidFill>
                      <a:srgbClr val="0315BD"/>
                    </a:solidFill>
                    <a:latin typeface="KaiTi" panose="02010609060101010101" pitchFamily="49" charset="-122"/>
                    <a:ea typeface="KaiTi" panose="02010609060101010101" pitchFamily="49" charset="-122"/>
                  </a:rPr>
                  <a:t>自反偏序</a:t>
                </a:r>
                <a:r>
                  <a:rPr kumimoji="1" lang="zh-CN" altLang="en-US" sz="1800" dirty="0">
                    <a:latin typeface="KaiTi" panose="02010609060101010101" pitchFamily="49" charset="-122"/>
                    <a:ea typeface="KaiTi" panose="02010609060101010101" pitchFamily="49" charset="-122"/>
                  </a:rPr>
                  <a:t>或</a:t>
                </a:r>
                <a:r>
                  <a:rPr lang="zh-CN" altLang="en-US" sz="1800" b="1" dirty="0">
                    <a:solidFill>
                      <a:srgbClr val="0315BD"/>
                    </a:solidFill>
                    <a:latin typeface="KaiTi" panose="02010609060101010101" pitchFamily="49" charset="-122"/>
                    <a:ea typeface="KaiTi" panose="02010609060101010101" pitchFamily="49" charset="-122"/>
                  </a:rPr>
                  <a:t>非严格偏序</a:t>
                </a:r>
                <a:r>
                  <a:rPr kumimoji="1" lang="en-US" altLang="zh-CN" sz="1800" dirty="0">
                    <a:latin typeface="KaiTi" panose="02010609060101010101" pitchFamily="49" charset="-122"/>
                    <a:ea typeface="KaiTi" panose="02010609060101010101" pitchFamily="49" charset="-122"/>
                  </a:rPr>
                  <a:t>.</a:t>
                </a:r>
                <a:r>
                  <a:rPr kumimoji="1" lang="zh-CN" altLang="en-US" sz="1800" dirty="0">
                    <a:latin typeface="KaiTi" panose="02010609060101010101" pitchFamily="49" charset="-122"/>
                    <a:ea typeface="KaiTi" panose="02010609060101010101" pitchFamily="49" charset="-122"/>
                  </a:rPr>
                  <a:t> 如果我们把其中“自反的”条件换成“反自反的”</a:t>
                </a:r>
                <a:r>
                  <a:rPr kumimoji="1" lang="en-US" altLang="zh-CN" sz="1800" dirty="0">
                    <a:latin typeface="KaiTi" panose="02010609060101010101" pitchFamily="49" charset="-122"/>
                    <a:ea typeface="KaiTi" panose="02010609060101010101" pitchFamily="49" charset="-122"/>
                  </a:rPr>
                  <a:t>,</a:t>
                </a:r>
                <a:r>
                  <a:rPr kumimoji="1" lang="zh-CN" altLang="en-US" sz="1800" dirty="0">
                    <a:latin typeface="KaiTi" panose="02010609060101010101" pitchFamily="49" charset="-122"/>
                    <a:ea typeface="KaiTi" panose="02010609060101010101" pitchFamily="49" charset="-122"/>
                  </a:rPr>
                  <a:t>就</a:t>
                </a:r>
                <a:r>
                  <a:rPr lang="zh-CN" altLang="en-US" sz="1800" dirty="0">
                    <a:latin typeface="KaiTi" panose="02010609060101010101" pitchFamily="49" charset="-122"/>
                    <a:ea typeface="KaiTi" panose="02010609060101010101" pitchFamily="49" charset="-122"/>
                  </a:rPr>
                  <a:t>得到所谓</a:t>
                </a:r>
                <a:r>
                  <a:rPr lang="zh-CN" altLang="en-US" sz="1800" b="1" dirty="0">
                    <a:solidFill>
                      <a:srgbClr val="0315BD"/>
                    </a:solidFill>
                    <a:latin typeface="KaiTi" panose="02010609060101010101" pitchFamily="49" charset="-122"/>
                    <a:ea typeface="KaiTi" panose="02010609060101010101" pitchFamily="49" charset="-122"/>
                  </a:rPr>
                  <a:t>严格偏序</a:t>
                </a:r>
                <a:r>
                  <a:rPr lang="zh-CN" altLang="en-US" sz="1800" dirty="0">
                    <a:latin typeface="KaiTi" panose="02010609060101010101" pitchFamily="49" charset="-122"/>
                    <a:ea typeface="KaiTi" panose="02010609060101010101" pitchFamily="49" charset="-122"/>
                  </a:rPr>
                  <a:t>或</a:t>
                </a:r>
                <a:r>
                  <a:rPr lang="zh-CN" altLang="en-US" sz="1800" b="1" dirty="0">
                    <a:solidFill>
                      <a:srgbClr val="0315BD"/>
                    </a:solidFill>
                    <a:latin typeface="KaiTi" panose="02010609060101010101" pitchFamily="49" charset="-122"/>
                    <a:ea typeface="KaiTi" panose="02010609060101010101" pitchFamily="49" charset="-122"/>
                  </a:rPr>
                  <a:t>反自反偏序</a:t>
                </a:r>
                <a:r>
                  <a:rPr lang="en-US" altLang="zh-CN" sz="1800" dirty="0">
                    <a:latin typeface="KaiTi" panose="02010609060101010101" pitchFamily="49" charset="-122"/>
                    <a:ea typeface="KaiTi" panose="02010609060101010101" pitchFamily="49" charset="-122"/>
                  </a:rPr>
                  <a:t>.</a:t>
                </a:r>
                <a:endParaRPr kumimoji="1" lang="zh-CN" altLang="en-US" sz="1800" dirty="0">
                  <a:latin typeface="KaiTi" panose="02010609060101010101" pitchFamily="49" charset="-122"/>
                  <a:ea typeface="KaiTi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F1D619F3-4B2F-8547-B1AA-ADA52C0613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719263"/>
                <a:ext cx="8435280" cy="4411662"/>
              </a:xfrm>
              <a:blipFill>
                <a:blip r:embed="rId3"/>
                <a:stretch>
                  <a:fillRect l="-602" t="-1433" b="-8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A9BF28D-CA42-DC47-A73F-6C1774C7773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2022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年</a:t>
            </a:r>
            <a: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3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月</a:t>
            </a: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A3C99BB-8110-CE41-9637-C765C223B3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kumimoji="1" lang="zh-CN" altLang="en-US"/>
              <a:t>本投影片及相应音视频仅供修读本课程同学使用</a:t>
            </a:r>
            <a:endParaRPr kumimoji="1"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FE9F167-6869-BA46-86F9-2859E3080F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2CBC89-708E-48CD-BCD6-CCB7D6409EDD}" type="slidenum">
              <a:rPr lang="en-US" altLang="zh-CN" smtClean="0"/>
              <a:pPr/>
              <a:t>4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883820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792FA6E-EE47-1244-AD24-AD38E78D1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偏序集</a:t>
            </a:r>
            <a:r>
              <a:rPr kumimoji="1" lang="en-US" altLang="zh-CN" sz="3200" dirty="0"/>
              <a:t>(Partially Ordered Set, </a:t>
            </a:r>
            <a:r>
              <a:rPr kumimoji="1" lang="en-US" altLang="zh-CN" sz="3200" dirty="0" err="1"/>
              <a:t>Poset</a:t>
            </a:r>
            <a:r>
              <a:rPr kumimoji="1" lang="en-US" altLang="zh-CN" sz="3200" dirty="0"/>
              <a:t>)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94E19F74-A12B-7540-ACE2-77D9689B0B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sz="2800" dirty="0"/>
                  <a:t>集合</a:t>
                </a:r>
                <a14:m>
                  <m:oMath xmlns:m="http://schemas.openxmlformats.org/officeDocument/2006/math">
                    <m:r>
                      <a:rPr lang="en-US" altLang="zh-CN" sz="28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zh-CN" altLang="en-US" sz="2800" dirty="0"/>
                  <a:t>及其上的偏序关系</a:t>
                </a:r>
                <a14:m>
                  <m:oMath xmlns:m="http://schemas.openxmlformats.org/officeDocument/2006/math">
                    <m:r>
                      <a:rPr lang="zh-CN" altLang="en-US" sz="2800" i="1">
                        <a:latin typeface="Cambria Math" panose="02040503050406030204" pitchFamily="18" charset="0"/>
                      </a:rPr>
                      <m:t>≼</m:t>
                    </m:r>
                  </m:oMath>
                </a14:m>
                <a:r>
                  <a:rPr kumimoji="1" lang="zh-CN" altLang="en-US" sz="2800" dirty="0"/>
                  <a:t>一道称为偏序集</a:t>
                </a:r>
                <a:r>
                  <a:rPr kumimoji="1" lang="en-US" altLang="zh-CN" sz="2800" dirty="0"/>
                  <a:t>,</a:t>
                </a:r>
                <a:br>
                  <a:rPr kumimoji="1" lang="en-US" altLang="zh-CN" sz="2800" dirty="0"/>
                </a:br>
                <a:r>
                  <a:rPr kumimoji="1" lang="zh-CN" altLang="en-US" sz="2800" dirty="0"/>
                  <a:t>记作</a:t>
                </a:r>
                <a14:m>
                  <m:oMath xmlns:m="http://schemas.openxmlformats.org/officeDocument/2006/math">
                    <m:r>
                      <a:rPr kumimoji="1" lang="en-US" altLang="zh-CN" sz="2800" b="0" i="1" smtClean="0">
                        <a:solidFill>
                          <a:srgbClr val="0315BD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sz="2800" b="0" i="1" smtClean="0">
                        <a:solidFill>
                          <a:srgbClr val="0315BD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kumimoji="1" lang="en-US" altLang="zh-CN" sz="2800" b="0" i="1" smtClean="0">
                        <a:solidFill>
                          <a:srgbClr val="0315BD"/>
                        </a:solidFill>
                        <a:latin typeface="Cambria Math" panose="02040503050406030204" pitchFamily="18" charset="0"/>
                      </a:rPr>
                      <m:t>,≼)</m:t>
                    </m:r>
                  </m:oMath>
                </a14:m>
                <a:endParaRPr kumimoji="1" lang="en-US" altLang="zh-CN" sz="2800" dirty="0"/>
              </a:p>
              <a:p>
                <a:pPr lvl="1"/>
                <a:r>
                  <a:rPr kumimoji="1" lang="zh-CN" altLang="en-US" sz="2400" dirty="0"/>
                  <a:t>例如</a:t>
                </a:r>
                <a:r>
                  <a:rPr kumimoji="1" lang="en-US" altLang="zh-CN" sz="2400" dirty="0"/>
                  <a:t>:</a:t>
                </a:r>
                <a:r>
                  <a:rPr kumimoji="1" lang="zh-CN" altLang="en-US" sz="2400" dirty="0"/>
                  <a:t> </a:t>
                </a:r>
                <a:endParaRPr kumimoji="1" lang="en-US" altLang="zh-CN" sz="2400" dirty="0"/>
              </a:p>
              <a:p>
                <a:pPr lvl="2"/>
                <a:r>
                  <a:rPr kumimoji="1" lang="zh-CN" altLang="en-US" sz="2200" dirty="0"/>
                  <a:t>整数集合</a:t>
                </a:r>
                <a14:m>
                  <m:oMath xmlns:m="http://schemas.openxmlformats.org/officeDocument/2006/math">
                    <m:r>
                      <a:rPr lang="en-US" altLang="zh-CN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zh-CN" altLang="en-US" sz="2200" dirty="0"/>
                  <a:t>及其上的小于等于关系构成偏序集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  <m:r>
                          <a:rPr lang="en-US" altLang="zh-CN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,≤</m:t>
                        </m:r>
                      </m:e>
                    </m:d>
                    <m:r>
                      <a:rPr lang="en-US" altLang="zh-CN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zh-CN" sz="2200" b="0" dirty="0">
                  <a:ea typeface="Cambria Math" panose="02040503050406030204" pitchFamily="18" charset="0"/>
                </a:endParaRPr>
              </a:p>
              <a:p>
                <a:pPr lvl="2"/>
                <a:r>
                  <a:rPr kumimoji="1" lang="zh-CN" altLang="en-US" sz="2200" dirty="0"/>
                  <a:t>集合</a:t>
                </a:r>
                <a14:m>
                  <m:oMath xmlns:m="http://schemas.openxmlformats.org/officeDocument/2006/math">
                    <m:r>
                      <a:rPr kumimoji="1" lang="en-US" altLang="zh-CN" sz="22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kumimoji="1" lang="zh-CN" altLang="en-US" sz="2200" dirty="0"/>
                  <a:t>的幂集</a:t>
                </a:r>
                <a14:m>
                  <m:oMath xmlns:m="http://schemas.openxmlformats.org/officeDocument/2006/math">
                    <m:r>
                      <a:rPr lang="en-US" altLang="zh-CN" sz="2200" b="0" i="1" dirty="0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altLang="zh-CN" sz="2200" b="0" i="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200" i="1" dirty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sz="22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zh-CN" altLang="en-US" sz="2200" dirty="0"/>
                  <a:t>与集合包含关系构成偏序集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  <m:d>
                          <m:dPr>
                            <m:ctrlPr>
                              <a:rPr lang="en-US" altLang="zh-CN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  <m:r>
                          <a:rPr lang="en-US" altLang="zh-CN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⊆</m:t>
                        </m:r>
                      </m:e>
                    </m:d>
                    <m:r>
                      <a:rPr lang="en-US" altLang="zh-CN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kumimoji="1" lang="zh-CN" altLang="en-US" sz="2200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94E19F74-A12B-7540-ACE2-77D9689B0B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17" t="-14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6D79C09-BBA5-BC44-939D-E587F5C5CAD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2022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年</a:t>
            </a:r>
            <a: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3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月</a:t>
            </a: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772C45D-1F59-6F4C-9FC6-A8CC24FAE9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kumimoji="1" lang="zh-CN" altLang="en-US" dirty="0"/>
              <a:t>本投影片及相应音视频仅供修读本课程同学使用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DD9BAFA-3041-594F-B7A6-180A48C72D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2CBC89-708E-48CD-BCD6-CCB7D6409EDD}" type="slidenum">
              <a:rPr lang="en-US" altLang="zh-CN" smtClean="0"/>
              <a:pPr/>
              <a:t>5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4098830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71BA75E-4607-5844-B6A8-E800B1C9B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“字典顺序”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970D742A-8421-2D4D-B748-C43113A8DA9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719263"/>
                <a:ext cx="8363272" cy="4411662"/>
              </a:xfrm>
            </p:spPr>
            <p:txBody>
              <a:bodyPr/>
              <a:lstStyle/>
              <a:p>
                <a:r>
                  <a:rPr lang="zh-CN" altLang="en-US" sz="2400" dirty="0">
                    <a:latin typeface="SimSun" panose="02010600030101010101" pitchFamily="2" charset="-122"/>
                    <a:ea typeface="SimSun" panose="02010600030101010101" pitchFamily="2" charset="-122"/>
                  </a:rPr>
                  <a:t>设</a:t>
                </a:r>
                <a:r>
                  <a:rPr lang="zh-CN" altLang="en-US" sz="2400" dirty="0">
                    <a:latin typeface="CambriaMath"/>
                  </a:rPr>
                  <a:t>≼</a:t>
                </a:r>
                <a:r>
                  <a:rPr lang="zh-CN" altLang="en-US" sz="2400" dirty="0">
                    <a:latin typeface="SimSun" panose="02010600030101010101" pitchFamily="2" charset="-122"/>
                    <a:ea typeface="SimSun" panose="02010600030101010101" pitchFamily="2" charset="-122"/>
                  </a:rPr>
                  <a:t>是非空集合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zh-CN" altLang="en-US" sz="2400" dirty="0">
                    <a:latin typeface="SimSun" panose="02010600030101010101" pitchFamily="2" charset="-122"/>
                    <a:ea typeface="SimSun" panose="02010600030101010101" pitchFamily="2" charset="-122"/>
                  </a:rPr>
                  <a:t>上的偏序关系，定义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zh-CN" altLang="en-US" sz="2400" dirty="0">
                    <a:latin typeface="SimSun" panose="02010600030101010101" pitchFamily="2" charset="-122"/>
                    <a:ea typeface="SimSun" panose="02010600030101010101" pitchFamily="2" charset="-122"/>
                  </a:rPr>
                  <a:t>上的关系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zh-CN" altLang="en-US" sz="2400" dirty="0">
                    <a:latin typeface="SimSun" panose="02010600030101010101" pitchFamily="2" charset="-122"/>
                    <a:ea typeface="SimSun" panose="02010600030101010101" pitchFamily="2" charset="-122"/>
                  </a:rPr>
                  <a:t>如下</a:t>
                </a:r>
                <a:r>
                  <a:rPr lang="en-US" altLang="zh-CN" sz="2400" dirty="0">
                    <a:latin typeface="SimSun" panose="02010600030101010101" pitchFamily="2" charset="-122"/>
                    <a:ea typeface="SimSun" panose="02010600030101010101" pitchFamily="2" charset="-122"/>
                  </a:rPr>
                  <a:t>: 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𝑅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2400" b="0" i="1" smtClean="0">
                        <a:latin typeface="Times New Roman" panose="02020603050405020304" pitchFamily="18" charset="0"/>
                        <a:ea typeface="SimSun" panose="02010600030101010101" pitchFamily="2" charset="-122"/>
                      </a:rPr>
                      <m:t>iff</m:t>
                    </m:r>
                    <m:r>
                      <m:rPr>
                        <m:nor/>
                      </m:rPr>
                      <a:rPr lang="en-US" altLang="zh-CN" sz="2400" b="0" i="1" smtClean="0">
                        <a:latin typeface="Times New Roman" panose="02020603050405020304" pitchFamily="18" charset="0"/>
                        <a:ea typeface="SimSun" panose="02010600030101010101" pitchFamily="2" charset="-122"/>
                      </a:rPr>
                      <m:t>.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  </m:t>
                    </m:r>
                    <m:r>
                      <a:rPr lang="zh-CN" altLang="en-US" sz="2400" b="0" i="1" smtClean="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 </m:t>
                    </m:r>
                  </m:oMath>
                </a14:m>
                <a:br>
                  <a:rPr lang="en-US" altLang="zh-CN" sz="2400" b="0" dirty="0">
                    <a:latin typeface="SimSun" panose="02010600030101010101" pitchFamily="2" charset="-122"/>
                    <a:ea typeface="SimSun" panose="02010600030101010101" pitchFamily="2" charset="-122"/>
                  </a:rPr>
                </a:br>
                <a:r>
                  <a:rPr lang="en-US" altLang="zh-CN" sz="2400" b="0" dirty="0">
                    <a:latin typeface="SimSun" panose="02010600030101010101" pitchFamily="2" charset="-122"/>
                    <a:ea typeface="SimSun" panose="02010600030101010101" pitchFamily="2" charset="-122"/>
                  </a:rPr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≠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CN" altLang="en-US" sz="2400" b="0" dirty="0">
                    <a:latin typeface="Cambria Math" panose="02040503050406030204" pitchFamily="18" charset="0"/>
                    <a:ea typeface="SimSun" panose="02010600030101010101" pitchFamily="2" charset="-122"/>
                  </a:rPr>
                  <a:t>且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≼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400" b="0" dirty="0">
                    <a:latin typeface="Cambria Math" panose="02040503050406030204" pitchFamily="18" charset="0"/>
                    <a:ea typeface="SimSun" panose="02010600030101010101" pitchFamily="2" charset="-122"/>
                  </a:rPr>
                  <a:t>;</a:t>
                </a:r>
                <a:r>
                  <a:rPr lang="zh-CN" altLang="en-US" sz="2400" b="0" dirty="0">
                    <a:latin typeface="Cambria Math" panose="02040503050406030204" pitchFamily="18" charset="0"/>
                    <a:ea typeface="SimSun" panose="02010600030101010101" pitchFamily="2" charset="-122"/>
                  </a:rPr>
                  <a:t> 或者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CN" altLang="en-US" sz="2400" b="0" dirty="0">
                    <a:latin typeface="Cambria Math" panose="02040503050406030204" pitchFamily="18" charset="0"/>
                    <a:ea typeface="SimSun" panose="02010600030101010101" pitchFamily="2" charset="-122"/>
                  </a:rPr>
                  <a:t>且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𝑦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≼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𝑦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400" i="1" dirty="0">
                    <a:latin typeface="TimesNewRomanPS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altLang="zh-CN" sz="2400" i="1" dirty="0">
                    <a:latin typeface="TimesNewRomanPS"/>
                    <a:ea typeface="SimSun" panose="02010600030101010101" pitchFamily="2" charset="-122"/>
                  </a:rPr>
                  <a:t>    </a:t>
                </a:r>
                <a:r>
                  <a:rPr lang="zh-CN" altLang="en-US" sz="2400" dirty="0">
                    <a:latin typeface="SimSun" panose="02010600030101010101" pitchFamily="2" charset="-122"/>
                    <a:ea typeface="SimSun" panose="02010600030101010101" pitchFamily="2" charset="-122"/>
                  </a:rPr>
                  <a:t>易证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zh-CN" altLang="en-US" sz="2400" dirty="0">
                    <a:latin typeface="SimSun" panose="02010600030101010101" pitchFamily="2" charset="-122"/>
                    <a:ea typeface="SimSun" panose="02010600030101010101" pitchFamily="2" charset="-122"/>
                  </a:rPr>
                  <a:t>是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zh-CN" altLang="en-US" sz="2400" dirty="0">
                    <a:latin typeface="SimSun" panose="02010600030101010101" pitchFamily="2" charset="-122"/>
                    <a:ea typeface="SimSun" panose="02010600030101010101" pitchFamily="2" charset="-122"/>
                  </a:rPr>
                  <a:t>上的偏序关系</a:t>
                </a:r>
                <a:r>
                  <a:rPr lang="en-US" altLang="zh-CN" sz="2400" dirty="0">
                    <a:latin typeface="SimSun" panose="02010600030101010101" pitchFamily="2" charset="-122"/>
                    <a:ea typeface="SimSun" panose="02010600030101010101" pitchFamily="2" charset="-122"/>
                  </a:rPr>
                  <a:t>.</a:t>
                </a:r>
                <a:r>
                  <a:rPr lang="zh-CN" altLang="en-US" sz="2400" dirty="0">
                    <a:latin typeface="SimSun" panose="02010600030101010101" pitchFamily="2" charset="-122"/>
                    <a:ea typeface="SimSun" panose="02010600030101010101" pitchFamily="2" charset="-122"/>
                  </a:rPr>
                  <a:t> </a:t>
                </a:r>
                <a:endParaRPr lang="en-US" altLang="zh-CN" sz="2400" dirty="0">
                  <a:latin typeface="SimSun" panose="02010600030101010101" pitchFamily="2" charset="-122"/>
                  <a:ea typeface="SimSun" panose="02010600030101010101" pitchFamily="2" charset="-122"/>
                </a:endParaRPr>
              </a:p>
              <a:p>
                <a:pPr marL="0" indent="0">
                  <a:buNone/>
                </a:pPr>
                <a:endParaRPr lang="zh-CN" altLang="en-US" sz="2400" dirty="0"/>
              </a:p>
              <a:p>
                <a:r>
                  <a:rPr lang="zh-CN" altLang="en-US" sz="2400" dirty="0">
                    <a:latin typeface="SimSun" panose="02010600030101010101" pitchFamily="2" charset="-122"/>
                    <a:ea typeface="SimSun" panose="02010600030101010101" pitchFamily="2" charset="-122"/>
                  </a:rPr>
                  <a:t>给定有限字符集合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sz="2400" i="0" dirty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zh-CN" altLang="el-GR" sz="2400" dirty="0">
                    <a:latin typeface="SimSun" panose="02010600030101010101" pitchFamily="2" charset="-122"/>
                    <a:ea typeface="SimSun" panose="02010600030101010101" pitchFamily="2" charset="-122"/>
                  </a:rPr>
                  <a:t>，</a:t>
                </a:r>
                <a:r>
                  <a:rPr lang="zh-CN" altLang="en-US" sz="2400" dirty="0">
                    <a:latin typeface="SimSun" panose="02010600030101010101" pitchFamily="2" charset="-122"/>
                    <a:ea typeface="SimSun" panose="02010600030101010101" pitchFamily="2" charset="-122"/>
                  </a:rPr>
                  <a:t>若在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sz="2400" i="0" dirty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zh-CN" altLang="en-US" sz="2400" dirty="0">
                    <a:latin typeface="SimSun" panose="02010600030101010101" pitchFamily="2" charset="-122"/>
                    <a:ea typeface="SimSun" panose="02010600030101010101" pitchFamily="2" charset="-122"/>
                  </a:rPr>
                  <a:t>上有一个偏序关系，类似上述 办法，可以对任意正整数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zh-CN" sz="2400" dirty="0">
                    <a:latin typeface="TimesNewRomanPS"/>
                  </a:rPr>
                  <a:t>,</a:t>
                </a:r>
                <a:r>
                  <a:rPr lang="zh-CN" altLang="en-US" sz="2400" dirty="0">
                    <a:latin typeface="SimSun" panose="02010600030101010101" pitchFamily="2" charset="-122"/>
                    <a:ea typeface="SimSun" panose="02010600030101010101" pitchFamily="2" charset="-122"/>
                  </a:rPr>
                  <a:t>定义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altLang="zh-CN" sz="2400" i="0" dirty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zh-CN" altLang="en-US" sz="2400" i="1" baseline="30000" dirty="0">
                    <a:latin typeface="TimesNewRomanPS"/>
                  </a:rPr>
                  <a:t> </a:t>
                </a:r>
                <a:r>
                  <a:rPr lang="en-US" altLang="zh-CN" sz="2400" dirty="0">
                    <a:latin typeface="TimesNewRomanPS"/>
                  </a:rPr>
                  <a:t>(</a:t>
                </a:r>
                <a:r>
                  <a:rPr lang="zh-CN" altLang="en-US" sz="2400" dirty="0">
                    <a:latin typeface="SimSun" panose="02010600030101010101" pitchFamily="2" charset="-122"/>
                    <a:ea typeface="SimSun" panose="02010600030101010101" pitchFamily="2" charset="-122"/>
                  </a:rPr>
                  <a:t>由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sz="2400" i="0" dirty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zh-CN" altLang="en-US" sz="2400" dirty="0">
                    <a:latin typeface="SimSun" panose="02010600030101010101" pitchFamily="2" charset="-122"/>
                    <a:ea typeface="SimSun" panose="02010600030101010101" pitchFamily="2" charset="-122"/>
                  </a:rPr>
                  <a:t>中字符构成的长度 为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zh-CN" altLang="en-US" sz="2400" dirty="0">
                    <a:latin typeface="SimSun" panose="02010600030101010101" pitchFamily="2" charset="-122"/>
                    <a:ea typeface="SimSun" panose="02010600030101010101" pitchFamily="2" charset="-122"/>
                  </a:rPr>
                  <a:t>的串的集合</a:t>
                </a:r>
                <a:r>
                  <a:rPr lang="en-US" altLang="zh-CN" sz="2400" dirty="0">
                    <a:latin typeface="TimesNewRomanPS"/>
                  </a:rPr>
                  <a:t>)</a:t>
                </a:r>
                <a:r>
                  <a:rPr lang="zh-CN" altLang="en-US" sz="2400" dirty="0">
                    <a:latin typeface="SimSun" panose="02010600030101010101" pitchFamily="2" charset="-122"/>
                    <a:ea typeface="SimSun" panose="02010600030101010101" pitchFamily="2" charset="-122"/>
                  </a:rPr>
                  <a:t>上的偏序关系。加以适当的技术处理，则 容易定义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altLang="zh-CN" sz="2400" dirty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zh-CN" altLang="en-US" sz="2400" i="1" baseline="30000" dirty="0">
                    <a:latin typeface="TimesNewRomanPS"/>
                  </a:rPr>
                  <a:t> </a:t>
                </a:r>
                <a:r>
                  <a:rPr lang="el-GR" altLang="zh-CN" sz="2400" dirty="0">
                    <a:latin typeface="TimesNewRomanPS"/>
                  </a:rPr>
                  <a:t>(</a:t>
                </a:r>
                <a:r>
                  <a:rPr lang="zh-CN" altLang="en-US" sz="2400" dirty="0">
                    <a:latin typeface="SimSun" panose="02010600030101010101" pitchFamily="2" charset="-122"/>
                    <a:ea typeface="SimSun" panose="02010600030101010101" pitchFamily="2" charset="-122"/>
                  </a:rPr>
                  <a:t>由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sz="2400" i="0" dirty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zh-CN" altLang="en-US" sz="2400" dirty="0">
                    <a:latin typeface="SimSun" panose="02010600030101010101" pitchFamily="2" charset="-122"/>
                    <a:ea typeface="SimSun" panose="02010600030101010101" pitchFamily="2" charset="-122"/>
                  </a:rPr>
                  <a:t>中字符构成的长度为任意正整数的串的集 合</a:t>
                </a:r>
                <a:r>
                  <a:rPr lang="en-US" altLang="zh-CN" sz="2400" dirty="0">
                    <a:latin typeface="TimesNewRomanPS"/>
                  </a:rPr>
                  <a:t>)</a:t>
                </a:r>
                <a:r>
                  <a:rPr lang="zh-CN" altLang="en-US" sz="2400" dirty="0">
                    <a:latin typeface="SimSun" panose="02010600030101010101" pitchFamily="2" charset="-122"/>
                    <a:ea typeface="SimSun" panose="02010600030101010101" pitchFamily="2" charset="-122"/>
                  </a:rPr>
                  <a:t>上的偏序关系</a:t>
                </a:r>
                <a:r>
                  <a:rPr lang="en-US" altLang="zh-CN" sz="2400" dirty="0">
                    <a:latin typeface="SimSun" panose="02010600030101010101" pitchFamily="2" charset="-122"/>
                    <a:ea typeface="SimSun" panose="02010600030101010101" pitchFamily="2" charset="-122"/>
                  </a:rPr>
                  <a:t>:</a:t>
                </a:r>
                <a:r>
                  <a:rPr lang="zh-CN" altLang="en-US" sz="2400" b="1" dirty="0">
                    <a:solidFill>
                      <a:srgbClr val="0315BD"/>
                    </a:solidFill>
                    <a:latin typeface="SimSun" panose="02010600030101010101" pitchFamily="2" charset="-122"/>
                    <a:ea typeface="SimSun" panose="02010600030101010101" pitchFamily="2" charset="-122"/>
                  </a:rPr>
                  <a:t>字典关系 </a:t>
                </a:r>
                <a:endParaRPr lang="en-US" altLang="zh-CN" sz="2400" b="1" dirty="0">
                  <a:solidFill>
                    <a:srgbClr val="0315BD"/>
                  </a:solidFill>
                </a:endParaRPr>
              </a:p>
              <a:p>
                <a:pPr lvl="1"/>
                <a:r>
                  <a:rPr lang="zh-CN" altLang="en-US" sz="2000" dirty="0">
                    <a:latin typeface="SimSun" panose="02010600030101010101" pitchFamily="2" charset="-122"/>
                    <a:ea typeface="SimSun" panose="02010600030101010101" pitchFamily="2" charset="-122"/>
                  </a:rPr>
                  <a:t>注意</a:t>
                </a:r>
                <a:r>
                  <a:rPr lang="en-US" altLang="zh-CN" sz="2000" dirty="0">
                    <a:latin typeface="SimSun" panose="02010600030101010101" pitchFamily="2" charset="-122"/>
                    <a:ea typeface="SimSun" panose="02010600030101010101" pitchFamily="2" charset="-122"/>
                  </a:rPr>
                  <a:t>:</a:t>
                </a:r>
                <a:r>
                  <a:rPr lang="zh-CN" altLang="en-US" sz="2000" dirty="0">
                    <a:latin typeface="SimSun" panose="02010600030101010101" pitchFamily="2" charset="-122"/>
                    <a:ea typeface="SimSun" panose="02010600030101010101" pitchFamily="2" charset="-122"/>
                  </a:rPr>
                  <a:t>在通常的字典关系中，任何两个元素均可比</a:t>
                </a:r>
                <a:r>
                  <a:rPr lang="en-US" altLang="zh-CN" sz="2000" dirty="0">
                    <a:latin typeface="SimSun" panose="02010600030101010101" pitchFamily="2" charset="-122"/>
                    <a:ea typeface="SimSun" panose="02010600030101010101" pitchFamily="2" charset="-122"/>
                  </a:rPr>
                  <a:t>.</a:t>
                </a:r>
                <a:r>
                  <a:rPr lang="zh-CN" altLang="en-US" sz="2000" dirty="0">
                    <a:latin typeface="SimSun" panose="02010600030101010101" pitchFamily="2" charset="-122"/>
                    <a:ea typeface="SimSun" panose="02010600030101010101" pitchFamily="2" charset="-122"/>
                  </a:rPr>
                  <a:t> </a:t>
                </a:r>
                <a:endParaRPr lang="zh-CN" altLang="en-US" sz="2000" dirty="0"/>
              </a:p>
              <a:p>
                <a:endParaRPr kumimoji="1" lang="zh-CN" altLang="en-US" sz="2400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970D742A-8421-2D4D-B748-C43113A8DA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719263"/>
                <a:ext cx="8363272" cy="4411662"/>
              </a:xfrm>
              <a:blipFill>
                <a:blip r:embed="rId2"/>
                <a:stretch>
                  <a:fillRect l="-455" t="-1433" r="-2124" b="-5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E1A9C5F-5157-4945-AE70-BBE9A794CDF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2022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年</a:t>
            </a:r>
            <a: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3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月</a:t>
            </a: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FB2F5A5-9A3D-4E46-95D2-CE085D48A8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kumimoji="1" lang="zh-CN" altLang="en-US" dirty="0"/>
              <a:t>本投影片及相应音视频仅供修读本课程同学使用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F32E966-8840-3F42-8178-7F9BD600C8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2CBC89-708E-48CD-BCD6-CCB7D6409EDD}" type="slidenum">
              <a:rPr lang="en-US" altLang="zh-CN" smtClean="0"/>
              <a:pPr/>
              <a:t>6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7909295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41CA407-4567-884A-9BC5-370020FF2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可比与全序</a:t>
            </a:r>
            <a:r>
              <a:rPr kumimoji="1" lang="en-US" altLang="zh-CN" dirty="0"/>
              <a:t>(Total</a:t>
            </a:r>
            <a:r>
              <a:rPr kumimoji="1" lang="zh-CN" altLang="en-US" dirty="0"/>
              <a:t> </a:t>
            </a:r>
            <a:r>
              <a:rPr kumimoji="1" lang="en-US" altLang="zh-CN" dirty="0"/>
              <a:t>Order)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DA283B50-5336-EA48-AD7A-DD755E185B6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sz="2400" b="1" dirty="0">
                    <a:solidFill>
                      <a:srgbClr val="0315BD"/>
                    </a:solidFill>
                    <a:latin typeface="Times New Roman" panose="02020603050405020304" pitchFamily="18" charset="0"/>
                  </a:rPr>
                  <a:t>可比</a:t>
                </a:r>
                <a:r>
                  <a:rPr lang="en-US" altLang="zh-CN" sz="2400" b="1" dirty="0">
                    <a:solidFill>
                      <a:srgbClr val="0315BD"/>
                    </a:solidFill>
                    <a:latin typeface="Times New Roman" panose="02020603050405020304" pitchFamily="18" charset="0"/>
                  </a:rPr>
                  <a:t>(Comparable)</a:t>
                </a:r>
                <a:r>
                  <a:rPr kumimoji="1" lang="en-US" altLang="zh-CN" sz="2400" dirty="0">
                    <a:latin typeface="Times New Roman" panose="02020603050405020304" pitchFamily="18" charset="0"/>
                  </a:rPr>
                  <a:t>:</a:t>
                </a:r>
                <a:r>
                  <a:rPr kumimoji="1" lang="zh-CN" altLang="en-US" sz="2400" dirty="0">
                    <a:latin typeface="Times New Roman" panose="02020603050405020304" pitchFamily="18" charset="0"/>
                  </a:rPr>
                  <a:t> 设</a:t>
                </a:r>
                <a14:m>
                  <m:oMath xmlns:m="http://schemas.openxmlformats.org/officeDocument/2006/math">
                    <m:r>
                      <a:rPr lang="zh-CN" alt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≼</m:t>
                    </m:r>
                  </m:oMath>
                </a14:m>
                <a:r>
                  <a:rPr kumimoji="1" lang="zh-CN" altLang="en-US" sz="2400" dirty="0">
                    <a:latin typeface="Times New Roman" panose="02020603050405020304" pitchFamily="18" charset="0"/>
                  </a:rPr>
                  <a:t>为非空集合</a:t>
                </a:r>
                <a14:m>
                  <m:oMath xmlns:m="http://schemas.openxmlformats.org/officeDocument/2006/math">
                    <m:r>
                      <a:rPr kumimoji="1" lang="en-US" altLang="zh-CN" sz="24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kumimoji="1" lang="zh-CN" altLang="en-US" sz="2400" dirty="0">
                    <a:latin typeface="Times New Roman" panose="02020603050405020304" pitchFamily="18" charset="0"/>
                  </a:rPr>
                  <a:t>上的偏序关系</a:t>
                </a:r>
                <a:r>
                  <a:rPr kumimoji="1" lang="en-US" altLang="zh-CN" sz="2400" dirty="0">
                    <a:latin typeface="Times New Roman" panose="02020603050405020304" pitchFamily="18" charset="0"/>
                  </a:rPr>
                  <a:t>,</a:t>
                </a:r>
                <a:r>
                  <a:rPr kumimoji="1" lang="zh-CN" altLang="en-US" sz="2400" dirty="0">
                    <a:latin typeface="Times New Roman" panose="02020603050405020304" pitchFamily="18" charset="0"/>
                  </a:rPr>
                  <a:t>对于</a:t>
                </a:r>
                <a14:m>
                  <m:oMath xmlns:m="http://schemas.openxmlformats.org/officeDocument/2006/math">
                    <m:r>
                      <a:rPr kumimoji="1" lang="en-US" altLang="zh-CN" sz="24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kumimoji="1" lang="zh-CN" altLang="en-US" sz="2400" dirty="0">
                    <a:latin typeface="Times New Roman" panose="02020603050405020304" pitchFamily="18" charset="0"/>
                  </a:rPr>
                  <a:t>中的元素</a:t>
                </a:r>
                <a14:m>
                  <m:oMath xmlns:m="http://schemas.openxmlformats.org/officeDocument/2006/math">
                    <m:r>
                      <a:rPr kumimoji="1" lang="en-US" altLang="zh-CN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kumimoji="1" lang="zh-CN" altLang="en-US" sz="2400" dirty="0">
                    <a:latin typeface="Times New Roman" panose="02020603050405020304" pitchFamily="18" charset="0"/>
                  </a:rPr>
                  <a:t>和</a:t>
                </a:r>
                <a14:m>
                  <m:oMath xmlns:m="http://schemas.openxmlformats.org/officeDocument/2006/math">
                    <m:r>
                      <a:rPr kumimoji="1" lang="en-US" altLang="zh-CN" sz="24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kumimoji="1" lang="en-US" altLang="zh-CN" sz="2400" dirty="0">
                    <a:latin typeface="Times New Roman" panose="02020603050405020304" pitchFamily="18" charset="0"/>
                  </a:rPr>
                  <a:t>,</a:t>
                </a:r>
                <a:r>
                  <a:rPr lang="zh-CN" altLang="en-US" sz="2400" dirty="0">
                    <a:latin typeface="Times New Roman" panose="02020603050405020304" pitchFamily="18" charset="0"/>
                  </a:rPr>
                  <a:t>若有</a:t>
                </a:r>
                <a14:m>
                  <m:oMath xmlns:m="http://schemas.openxmlformats.org/officeDocument/2006/math">
                    <m:r>
                      <a:rPr lang="en-US" altLang="zh-CN" sz="2400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zh-CN" altLang="en-US" sz="2400" b="0" i="1">
                        <a:latin typeface="Cambria Math" panose="02040503050406030204" pitchFamily="18" charset="0"/>
                      </a:rPr>
                      <m:t>≼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kumimoji="1" lang="zh-CN" altLang="en-US" sz="2400" dirty="0">
                    <a:latin typeface="Times New Roman" panose="02020603050405020304" pitchFamily="18" charset="0"/>
                  </a:rPr>
                  <a:t>或者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zh-CN" altLang="en-US" sz="2400" i="1">
                        <a:latin typeface="Cambria Math" panose="02040503050406030204" pitchFamily="18" charset="0"/>
                      </a:rPr>
                      <m:t>≼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kumimoji="1" lang="en-US" altLang="zh-CN" sz="2400" dirty="0">
                    <a:latin typeface="Times New Roman" panose="02020603050405020304" pitchFamily="18" charset="0"/>
                  </a:rPr>
                  <a:t>,</a:t>
                </a:r>
                <a:r>
                  <a:rPr kumimoji="1" lang="zh-CN" altLang="en-US" sz="2400" dirty="0">
                    <a:latin typeface="Times New Roman" panose="02020603050405020304" pitchFamily="18" charset="0"/>
                  </a:rPr>
                  <a:t> 则称</a:t>
                </a:r>
                <a14:m>
                  <m:oMath xmlns:m="http://schemas.openxmlformats.org/officeDocument/2006/math">
                    <m:r>
                      <a:rPr lang="en-US" altLang="zh-CN" sz="24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zh-CN" altLang="en-US" sz="2400" dirty="0">
                    <a:latin typeface="Times New Roman" panose="02020603050405020304" pitchFamily="18" charset="0"/>
                  </a:rPr>
                  <a:t>与</a:t>
                </a:r>
                <a14:m>
                  <m:oMath xmlns:m="http://schemas.openxmlformats.org/officeDocument/2006/math">
                    <m:r>
                      <a:rPr lang="en-US" altLang="zh-CN" sz="2400" i="1" dirty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kumimoji="1" lang="zh-CN" altLang="en-US" sz="2400" dirty="0">
                    <a:latin typeface="Times New Roman" panose="02020603050405020304" pitchFamily="18" charset="0"/>
                  </a:rPr>
                  <a:t>可比</a:t>
                </a:r>
                <a:r>
                  <a:rPr kumimoji="1" lang="en-US" altLang="zh-CN" sz="2400" dirty="0">
                    <a:latin typeface="Times New Roman" panose="02020603050405020304" pitchFamily="18" charset="0"/>
                  </a:rPr>
                  <a:t>.</a:t>
                </a:r>
                <a:endParaRPr lang="en-US" altLang="zh-CN" sz="2400" dirty="0">
                  <a:latin typeface="Times New Roman" panose="02020603050405020304" pitchFamily="18" charset="0"/>
                </a:endParaRPr>
              </a:p>
              <a:p>
                <a:pPr lvl="1"/>
                <a:r>
                  <a:rPr lang="zh-CN" altLang="en-US" sz="2000" dirty="0"/>
                  <a:t>从“序”的角度看</a:t>
                </a:r>
                <a:r>
                  <a:rPr lang="en-US" altLang="zh-CN" sz="2000" dirty="0"/>
                  <a:t>,</a:t>
                </a:r>
                <a14:m>
                  <m:oMath xmlns:m="http://schemas.openxmlformats.org/officeDocument/2006/math"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zh-CN" altLang="en-US" sz="2000" dirty="0">
                    <a:latin typeface="Times New Roman" panose="02020603050405020304" pitchFamily="18" charset="0"/>
                  </a:rPr>
                  <a:t>中的元素</a:t>
                </a:r>
                <a14:m>
                  <m:oMath xmlns:m="http://schemas.openxmlformats.org/officeDocument/2006/math"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zh-CN" altLang="en-US" sz="2000" dirty="0">
                    <a:latin typeface="Times New Roman" panose="02020603050405020304" pitchFamily="18" charset="0"/>
                  </a:rPr>
                  <a:t>和</a:t>
                </a:r>
                <a14:m>
                  <m:oMath xmlns:m="http://schemas.openxmlformats.org/officeDocument/2006/math"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zh-CN" altLang="en-US" sz="2000" dirty="0">
                    <a:latin typeface="Times New Roman" panose="02020603050405020304" pitchFamily="18" charset="0"/>
                  </a:rPr>
                  <a:t>有四种情况</a:t>
                </a:r>
                <a:r>
                  <a:rPr lang="en-US" altLang="zh-CN" sz="2000" dirty="0">
                    <a:latin typeface="Times New Roman" panose="02020603050405020304" pitchFamily="18" charset="0"/>
                  </a:rPr>
                  <a:t>:</a:t>
                </a:r>
                <a:br>
                  <a:rPr lang="en-US" altLang="zh-CN" sz="2000" dirty="0">
                    <a:latin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≺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≻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zh-CN" altLang="en-US" sz="2000" dirty="0">
                    <a:latin typeface="Times New Roman" panose="02020603050405020304" pitchFamily="18" charset="0"/>
                  </a:rPr>
                  <a:t>以及二者不可比</a:t>
                </a:r>
                <a:r>
                  <a:rPr lang="en-US" altLang="zh-CN" sz="2000" dirty="0">
                    <a:latin typeface="Times New Roman" panose="02020603050405020304" pitchFamily="18" charset="0"/>
                  </a:rPr>
                  <a:t>.</a:t>
                </a:r>
              </a:p>
              <a:p>
                <a:pPr lvl="1"/>
                <a:endParaRPr lang="en-US" altLang="zh-CN" sz="2000" dirty="0">
                  <a:latin typeface="Times New Roman" panose="02020603050405020304" pitchFamily="18" charset="0"/>
                </a:endParaRPr>
              </a:p>
              <a:p>
                <a:r>
                  <a:rPr lang="zh-CN" altLang="en-US" sz="2400" b="1" dirty="0">
                    <a:solidFill>
                      <a:srgbClr val="0315BD"/>
                    </a:solidFill>
                    <a:latin typeface="Times New Roman" panose="02020603050405020304" pitchFamily="18" charset="0"/>
                  </a:rPr>
                  <a:t>全序</a:t>
                </a:r>
                <a:r>
                  <a:rPr lang="en-US" altLang="zh-CN" sz="2400" dirty="0">
                    <a:latin typeface="Times New Roman" panose="02020603050405020304" pitchFamily="18" charset="0"/>
                  </a:rPr>
                  <a:t>:</a:t>
                </a:r>
                <a:r>
                  <a:rPr lang="zh-CN" altLang="en-US" sz="2400" b="1" dirty="0">
                    <a:solidFill>
                      <a:srgbClr val="0315BD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zh-CN" altLang="en-US" sz="2400" dirty="0">
                    <a:latin typeface="Times New Roman" panose="02020603050405020304" pitchFamily="18" charset="0"/>
                  </a:rPr>
                  <a:t>设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zh-CN" altLang="en-US" sz="2400" dirty="0">
                    <a:latin typeface="Times New Roman" panose="02020603050405020304" pitchFamily="18" charset="0"/>
                  </a:rPr>
                  <a:t>是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zh-CN" altLang="en-US" sz="2400" dirty="0">
                    <a:latin typeface="Times New Roman" panose="02020603050405020304" pitchFamily="18" charset="0"/>
                  </a:rPr>
                  <a:t>上的偏序关系，如果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zh-CN" altLang="en-US" sz="2400" dirty="0">
                    <a:latin typeface="Times New Roman" panose="02020603050405020304" pitchFamily="18" charset="0"/>
                  </a:rPr>
                  <a:t>中的任意两个元素都是可比的，则称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zh-CN" altLang="en-US" sz="2400" dirty="0">
                    <a:latin typeface="Times New Roman" panose="02020603050405020304" pitchFamily="18" charset="0"/>
                  </a:rPr>
                  <a:t>是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zh-CN" altLang="en-US" sz="2400" dirty="0">
                    <a:latin typeface="Times New Roman" panose="02020603050405020304" pitchFamily="18" charset="0"/>
                  </a:rPr>
                  <a:t>上的全序关系</a:t>
                </a:r>
                <a:r>
                  <a:rPr lang="en-US" altLang="zh-CN" sz="2400" dirty="0">
                    <a:latin typeface="Times New Roman" panose="02020603050405020304" pitchFamily="18" charset="0"/>
                  </a:rPr>
                  <a:t>(</a:t>
                </a:r>
                <a:r>
                  <a:rPr lang="zh-CN" altLang="en-US" sz="2400" dirty="0">
                    <a:latin typeface="Times New Roman" panose="02020603050405020304" pitchFamily="18" charset="0"/>
                  </a:rPr>
                  <a:t>或线性序关系</a:t>
                </a:r>
                <a:r>
                  <a:rPr lang="en-US" altLang="zh-CN" sz="2400" dirty="0">
                    <a:latin typeface="Times New Roman" panose="02020603050405020304" pitchFamily="18" charset="0"/>
                  </a:rPr>
                  <a:t>).</a:t>
                </a:r>
              </a:p>
              <a:p>
                <a:pPr lvl="1"/>
                <a:r>
                  <a:rPr lang="zh-CN" altLang="en-US" sz="2000" dirty="0">
                    <a:latin typeface="Times New Roman" panose="02020603050405020304" pitchFamily="18" charset="0"/>
                  </a:rPr>
                  <a:t>例如</a:t>
                </a:r>
                <a:r>
                  <a:rPr lang="en-US" altLang="zh-CN" sz="2000" dirty="0">
                    <a:latin typeface="Times New Roman" panose="02020603050405020304" pitchFamily="18" charset="0"/>
                  </a:rPr>
                  <a:t>:</a:t>
                </a:r>
                <a:r>
                  <a:rPr lang="zh-CN" altLang="en-US" sz="2000" dirty="0">
                    <a:latin typeface="Times New Roman" panose="02020603050405020304" pitchFamily="18" charset="0"/>
                  </a:rPr>
                  <a:t>实数集上的“不大于”关系≤、基于拉丁字母表的字典顺序 </a:t>
                </a:r>
              </a:p>
              <a:p>
                <a:pPr lvl="1"/>
                <a:endParaRPr lang="en-US" altLang="zh-CN" sz="2000" dirty="0">
                  <a:latin typeface="Times New Roman" panose="02020603050405020304" pitchFamily="18" charset="0"/>
                </a:endParaRPr>
              </a:p>
              <a:p>
                <a:r>
                  <a:rPr lang="zh-CN" altLang="en-US" sz="2400" b="1" dirty="0">
                    <a:solidFill>
                      <a:srgbClr val="0315BD"/>
                    </a:solidFill>
                    <a:latin typeface="Times New Roman" panose="02020603050405020304" pitchFamily="18" charset="0"/>
                  </a:rPr>
                  <a:t>覆盖</a:t>
                </a:r>
                <a:r>
                  <a:rPr lang="en-US" altLang="zh-CN" sz="2400" dirty="0">
                    <a:latin typeface="Times New Roman" panose="02020603050405020304" pitchFamily="18" charset="0"/>
                  </a:rPr>
                  <a:t>(</a:t>
                </a:r>
                <a:r>
                  <a:rPr lang="en-US" altLang="zh-CN" sz="2400" b="1" dirty="0">
                    <a:solidFill>
                      <a:srgbClr val="0315BD"/>
                    </a:solidFill>
                    <a:latin typeface="Times New Roman" panose="02020603050405020304" pitchFamily="18" charset="0"/>
                  </a:rPr>
                  <a:t>cover</a:t>
                </a:r>
                <a:r>
                  <a:rPr lang="en-US" altLang="zh-CN" sz="2400" dirty="0">
                    <a:latin typeface="Times New Roman" panose="02020603050405020304" pitchFamily="18" charset="0"/>
                  </a:rPr>
                  <a:t>)</a:t>
                </a:r>
                <a:r>
                  <a:rPr lang="zh-CN" altLang="en-US" sz="24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zh-CN" sz="2400" dirty="0">
                    <a:latin typeface="Times New Roman" panose="02020603050405020304" pitchFamily="18" charset="0"/>
                  </a:rPr>
                  <a:t>:</a:t>
                </a:r>
                <a:r>
                  <a:rPr lang="zh-CN" altLang="en-US" sz="24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zh-CN" sz="2400" i="1" dirty="0">
                    <a:latin typeface="Times New Roman" panose="02020603050405020304" pitchFamily="18" charset="0"/>
                  </a:rPr>
                  <a:t>y</a:t>
                </a:r>
                <a:r>
                  <a:rPr lang="zh-CN" altLang="en-US" sz="2400" dirty="0">
                    <a:latin typeface="Times New Roman" panose="02020603050405020304" pitchFamily="18" charset="0"/>
                  </a:rPr>
                  <a:t>覆盖</a:t>
                </a:r>
                <a:r>
                  <a:rPr lang="en-US" altLang="zh-CN" sz="2400" i="1" dirty="0">
                    <a:latin typeface="Times New Roman" panose="02020603050405020304" pitchFamily="18" charset="0"/>
                  </a:rPr>
                  <a:t>x</a:t>
                </a:r>
                <a:r>
                  <a:rPr lang="en-US" altLang="zh-CN" sz="2400" dirty="0">
                    <a:latin typeface="Times New Roman" panose="02020603050405020304" pitchFamily="18" charset="0"/>
                  </a:rPr>
                  <a:t> </a:t>
                </a:r>
                <a:r>
                  <a:rPr lang="zh-CN" altLang="en-US" sz="2400" dirty="0">
                    <a:latin typeface="Times New Roman" panose="02020603050405020304" pitchFamily="18" charset="0"/>
                  </a:rPr>
                  <a:t>当且仅当</a:t>
                </a:r>
                <a14:m>
                  <m:oMath xmlns:m="http://schemas.openxmlformats.org/officeDocument/2006/math">
                    <m:r>
                      <a:rPr lang="en-US" altLang="zh-CN" sz="24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</a:rPr>
                      <m:t>≺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</a:rPr>
                  <a:t>,</a:t>
                </a:r>
                <a:r>
                  <a:rPr lang="zh-CN" altLang="en-US" sz="2400" dirty="0">
                    <a:latin typeface="Times New Roman" panose="02020603050405020304" pitchFamily="18" charset="0"/>
                  </a:rPr>
                  <a:t> 且不存在</a:t>
                </a:r>
                <a14:m>
                  <m:oMath xmlns:m="http://schemas.openxmlformats.org/officeDocument/2006/math">
                    <m:r>
                      <a:rPr lang="en-US" altLang="zh-CN" sz="2400" i="1" dirty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CN" altLang="en-US" sz="2400" dirty="0">
                    <a:latin typeface="Times New Roman" panose="02020603050405020304" pitchFamily="18" charset="0"/>
                  </a:rPr>
                  <a:t>使得</a:t>
                </a:r>
                <a14:m>
                  <m:oMath xmlns:m="http://schemas.openxmlformats.org/officeDocument/2006/math">
                    <m:r>
                      <a:rPr lang="en-US" altLang="zh-CN" sz="24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</a:rPr>
                      <m:t>≺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</a:rPr>
                      <m:t>≺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</a:rPr>
                  <a:t>.</a:t>
                </a:r>
              </a:p>
              <a:p>
                <a:endParaRPr kumimoji="1" lang="zh-CN" altLang="en-US" sz="24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DA283B50-5336-EA48-AD7A-DD755E185B6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63" t="-14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A9DC22D-C3B2-2048-9DC0-DFB58578879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2022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年</a:t>
            </a:r>
            <a: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3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月</a:t>
            </a: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869E4BD-348D-0D48-955E-8AE147F8F5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kumimoji="1" lang="zh-CN" altLang="en-US" dirty="0"/>
              <a:t>本投影片及相应音视频仅供修读本课程同学使用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C67079B-DAE8-2243-8583-620CE18B46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2CBC89-708E-48CD-BCD6-CCB7D6409EDD}" type="slidenum">
              <a:rPr lang="en-US" altLang="zh-CN" smtClean="0"/>
              <a:pPr/>
              <a:t>7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6553399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C27DA23-C35C-A043-96A5-2FF9C8566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偏序关系的有向图表示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FD5B40D3-A85B-FC43-8CEA-0A00CED52C4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199" y="1719263"/>
                <a:ext cx="8414541" cy="4411662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kumimoji="1" lang="zh-CN" altLang="en-US" sz="2800" dirty="0"/>
                  <a:t>上的三个关系如下</a:t>
                </a:r>
                <a:r>
                  <a:rPr kumimoji="1" lang="en-US" altLang="zh-CN" sz="2800" dirty="0"/>
                  <a:t>.</a:t>
                </a:r>
                <a:r>
                  <a:rPr kumimoji="1" lang="zh-CN" altLang="en-US" sz="2800" dirty="0"/>
                  <a:t> 其间有何联系</a:t>
                </a:r>
                <a:r>
                  <a:rPr kumimoji="1" lang="en-US" altLang="zh-CN" sz="2800" dirty="0"/>
                  <a:t>?</a:t>
                </a:r>
                <a:endParaRPr kumimoji="1" lang="zh-CN" altLang="en-US" sz="2800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FD5B40D3-A85B-FC43-8CEA-0A00CED52C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719263"/>
                <a:ext cx="8414541" cy="4411662"/>
              </a:xfrm>
              <a:blipFill>
                <a:blip r:embed="rId2"/>
                <a:stretch>
                  <a:fillRect l="-603" t="-14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58B3E49-1E2C-784E-9F81-F473005B1F8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2022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年</a:t>
            </a:r>
            <a: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3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月</a:t>
            </a: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8CD47A2-8944-9640-A325-5BDF421273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kumimoji="1" lang="zh-CN" altLang="en-US"/>
              <a:t>本投影片及相应音视频仅供修读本课程同学使用</a:t>
            </a:r>
            <a:endParaRPr kumimoji="1"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B13ADA3-E2FB-9647-A3BB-BFBC850136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2CBC89-708E-48CD-BCD6-CCB7D6409EDD}" type="slidenum">
              <a:rPr lang="en-US" altLang="zh-CN" smtClean="0"/>
              <a:pPr/>
              <a:t>8</a:t>
            </a:fld>
            <a:endParaRPr lang="en-US" altLang="zh-CN" dirty="0"/>
          </a:p>
        </p:txBody>
      </p:sp>
      <p:sp>
        <p:nvSpPr>
          <p:cNvPr id="7" name="Freeform 10">
            <a:extLst>
              <a:ext uri="{FF2B5EF4-FFF2-40B4-BE49-F238E27FC236}">
                <a16:creationId xmlns:a16="http://schemas.microsoft.com/office/drawing/2014/main" id="{5F60241E-3D62-A44F-9ABD-D590C02E9F79}"/>
              </a:ext>
            </a:extLst>
          </p:cNvPr>
          <p:cNvSpPr>
            <a:spLocks/>
          </p:cNvSpPr>
          <p:nvPr/>
        </p:nvSpPr>
        <p:spPr bwMode="auto">
          <a:xfrm>
            <a:off x="2206882" y="5495703"/>
            <a:ext cx="457200" cy="396875"/>
          </a:xfrm>
          <a:custGeom>
            <a:avLst/>
            <a:gdLst>
              <a:gd name="T0" fmla="*/ 2147483646 w 288"/>
              <a:gd name="T1" fmla="*/ 2147483646 h 250"/>
              <a:gd name="T2" fmla="*/ 2147483646 w 288"/>
              <a:gd name="T3" fmla="*/ 2147483646 h 250"/>
              <a:gd name="T4" fmla="*/ 2147483646 w 288"/>
              <a:gd name="T5" fmla="*/ 2147483646 h 250"/>
              <a:gd name="T6" fmla="*/ 2147483646 w 288"/>
              <a:gd name="T7" fmla="*/ 0 h 250"/>
              <a:gd name="T8" fmla="*/ 0 60000 65536"/>
              <a:gd name="T9" fmla="*/ 0 60000 65536"/>
              <a:gd name="T10" fmla="*/ 0 60000 65536"/>
              <a:gd name="T11" fmla="*/ 0 60000 65536"/>
              <a:gd name="T12" fmla="*/ 0 w 288"/>
              <a:gd name="T13" fmla="*/ 0 h 250"/>
              <a:gd name="T14" fmla="*/ 288 w 288"/>
              <a:gd name="T15" fmla="*/ 250 h 2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8" h="250">
                <a:moveTo>
                  <a:pt x="250" y="46"/>
                </a:moveTo>
                <a:cubicBezTo>
                  <a:pt x="269" y="125"/>
                  <a:pt x="288" y="204"/>
                  <a:pt x="250" y="227"/>
                </a:cubicBezTo>
                <a:cubicBezTo>
                  <a:pt x="212" y="250"/>
                  <a:pt x="46" y="220"/>
                  <a:pt x="23" y="182"/>
                </a:cubicBezTo>
                <a:cubicBezTo>
                  <a:pt x="0" y="144"/>
                  <a:pt x="57" y="72"/>
                  <a:pt x="114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8" name="Freeform 11">
            <a:extLst>
              <a:ext uri="{FF2B5EF4-FFF2-40B4-BE49-F238E27FC236}">
                <a16:creationId xmlns:a16="http://schemas.microsoft.com/office/drawing/2014/main" id="{7824231F-35A1-B84A-B020-FB9E0C227324}"/>
              </a:ext>
            </a:extLst>
          </p:cNvPr>
          <p:cNvSpPr>
            <a:spLocks/>
          </p:cNvSpPr>
          <p:nvPr/>
        </p:nvSpPr>
        <p:spPr bwMode="auto">
          <a:xfrm>
            <a:off x="408244" y="4079653"/>
            <a:ext cx="323850" cy="541337"/>
          </a:xfrm>
          <a:custGeom>
            <a:avLst/>
            <a:gdLst>
              <a:gd name="T0" fmla="*/ 2147483646 w 204"/>
              <a:gd name="T1" fmla="*/ 2147483646 h 341"/>
              <a:gd name="T2" fmla="*/ 2147483646 w 204"/>
              <a:gd name="T3" fmla="*/ 2147483646 h 341"/>
              <a:gd name="T4" fmla="*/ 2147483646 w 204"/>
              <a:gd name="T5" fmla="*/ 2147483646 h 341"/>
              <a:gd name="T6" fmla="*/ 2147483646 w 204"/>
              <a:gd name="T7" fmla="*/ 2147483646 h 341"/>
              <a:gd name="T8" fmla="*/ 0 60000 65536"/>
              <a:gd name="T9" fmla="*/ 0 60000 65536"/>
              <a:gd name="T10" fmla="*/ 0 60000 65536"/>
              <a:gd name="T11" fmla="*/ 0 60000 65536"/>
              <a:gd name="T12" fmla="*/ 0 w 204"/>
              <a:gd name="T13" fmla="*/ 0 h 341"/>
              <a:gd name="T14" fmla="*/ 204 w 204"/>
              <a:gd name="T15" fmla="*/ 341 h 34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4" h="341">
                <a:moveTo>
                  <a:pt x="204" y="257"/>
                </a:moveTo>
                <a:cubicBezTo>
                  <a:pt x="125" y="299"/>
                  <a:pt x="46" y="341"/>
                  <a:pt x="23" y="303"/>
                </a:cubicBezTo>
                <a:cubicBezTo>
                  <a:pt x="0" y="265"/>
                  <a:pt x="38" y="60"/>
                  <a:pt x="68" y="30"/>
                </a:cubicBezTo>
                <a:cubicBezTo>
                  <a:pt x="98" y="0"/>
                  <a:pt x="151" y="60"/>
                  <a:pt x="204" y="12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9" name="Freeform 12">
            <a:extLst>
              <a:ext uri="{FF2B5EF4-FFF2-40B4-BE49-F238E27FC236}">
                <a16:creationId xmlns:a16="http://schemas.microsoft.com/office/drawing/2014/main" id="{BA23A68A-9DFD-444D-9241-72EC6A1ABAEC}"/>
              </a:ext>
            </a:extLst>
          </p:cNvPr>
          <p:cNvSpPr>
            <a:spLocks/>
          </p:cNvSpPr>
          <p:nvPr/>
        </p:nvSpPr>
        <p:spPr bwMode="auto">
          <a:xfrm>
            <a:off x="2159257" y="2903315"/>
            <a:ext cx="373062" cy="360363"/>
          </a:xfrm>
          <a:custGeom>
            <a:avLst/>
            <a:gdLst>
              <a:gd name="T0" fmla="*/ 2147483646 w 235"/>
              <a:gd name="T1" fmla="*/ 2147483646 h 227"/>
              <a:gd name="T2" fmla="*/ 2147483646 w 235"/>
              <a:gd name="T3" fmla="*/ 2147483646 h 227"/>
              <a:gd name="T4" fmla="*/ 2147483646 w 235"/>
              <a:gd name="T5" fmla="*/ 0 h 227"/>
              <a:gd name="T6" fmla="*/ 2147483646 w 235"/>
              <a:gd name="T7" fmla="*/ 2147483646 h 227"/>
              <a:gd name="T8" fmla="*/ 0 60000 65536"/>
              <a:gd name="T9" fmla="*/ 0 60000 65536"/>
              <a:gd name="T10" fmla="*/ 0 60000 65536"/>
              <a:gd name="T11" fmla="*/ 0 60000 65536"/>
              <a:gd name="T12" fmla="*/ 0 w 235"/>
              <a:gd name="T13" fmla="*/ 0 h 227"/>
              <a:gd name="T14" fmla="*/ 235 w 235"/>
              <a:gd name="T15" fmla="*/ 227 h 22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5" h="227">
                <a:moveTo>
                  <a:pt x="144" y="227"/>
                </a:moveTo>
                <a:cubicBezTo>
                  <a:pt x="72" y="223"/>
                  <a:pt x="0" y="220"/>
                  <a:pt x="8" y="182"/>
                </a:cubicBezTo>
                <a:cubicBezTo>
                  <a:pt x="16" y="144"/>
                  <a:pt x="152" y="0"/>
                  <a:pt x="190" y="0"/>
                </a:cubicBezTo>
                <a:cubicBezTo>
                  <a:pt x="228" y="0"/>
                  <a:pt x="231" y="91"/>
                  <a:pt x="235" y="18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zh-CN" altLang="en-US"/>
          </a:p>
        </p:txBody>
      </p:sp>
      <p:grpSp>
        <p:nvGrpSpPr>
          <p:cNvPr id="10" name="Group 33">
            <a:extLst>
              <a:ext uri="{FF2B5EF4-FFF2-40B4-BE49-F238E27FC236}">
                <a16:creationId xmlns:a16="http://schemas.microsoft.com/office/drawing/2014/main" id="{1E7D3FBA-EFC9-CE4E-86A6-54856C42076E}"/>
              </a:ext>
            </a:extLst>
          </p:cNvPr>
          <p:cNvGrpSpPr>
            <a:grpSpLocks/>
          </p:cNvGrpSpPr>
          <p:nvPr/>
        </p:nvGrpSpPr>
        <p:grpSpPr bwMode="auto">
          <a:xfrm>
            <a:off x="516194" y="2903315"/>
            <a:ext cx="2551113" cy="3003550"/>
            <a:chOff x="1066" y="1388"/>
            <a:chExt cx="1607" cy="1892"/>
          </a:xfrm>
        </p:grpSpPr>
        <p:sp>
          <p:nvSpPr>
            <p:cNvPr id="11" name="Text Box 7">
              <a:extLst>
                <a:ext uri="{FF2B5EF4-FFF2-40B4-BE49-F238E27FC236}">
                  <a16:creationId xmlns:a16="http://schemas.microsoft.com/office/drawing/2014/main" id="{0BC2C293-2187-4147-ADD9-314FC0C6A6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4" y="2989"/>
              <a:ext cx="21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12" name="Text Box 8">
              <a:extLst>
                <a:ext uri="{FF2B5EF4-FFF2-40B4-BE49-F238E27FC236}">
                  <a16:creationId xmlns:a16="http://schemas.microsoft.com/office/drawing/2014/main" id="{55EE6F92-0537-D044-BB5E-1C29B5D321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6" y="2432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13" name="Text Box 9">
              <a:extLst>
                <a:ext uri="{FF2B5EF4-FFF2-40B4-BE49-F238E27FC236}">
                  <a16:creationId xmlns:a16="http://schemas.microsoft.com/office/drawing/2014/main" id="{931E7717-48CA-2D40-A9EE-A8DCBF493C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72" y="1388"/>
              <a:ext cx="20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</a:rPr>
                <a:t>c</a:t>
              </a:r>
            </a:p>
          </p:txBody>
        </p:sp>
        <p:grpSp>
          <p:nvGrpSpPr>
            <p:cNvPr id="14" name="Group 20">
              <a:extLst>
                <a:ext uri="{FF2B5EF4-FFF2-40B4-BE49-F238E27FC236}">
                  <a16:creationId xmlns:a16="http://schemas.microsoft.com/office/drawing/2014/main" id="{076444D4-A789-2D4A-9AD2-D459D505201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02" y="1570"/>
              <a:ext cx="1179" cy="1497"/>
              <a:chOff x="1202" y="1570"/>
              <a:chExt cx="1179" cy="1497"/>
            </a:xfrm>
          </p:grpSpPr>
          <p:sp>
            <p:nvSpPr>
              <p:cNvPr id="15" name="Oval 4">
                <a:extLst>
                  <a:ext uri="{FF2B5EF4-FFF2-40B4-BE49-F238E27FC236}">
                    <a16:creationId xmlns:a16="http://schemas.microsoft.com/office/drawing/2014/main" id="{31C46F04-EF27-DA46-9DA8-9457E287D9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45" y="2930"/>
                <a:ext cx="136" cy="13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 i="1"/>
              </a:p>
            </p:txBody>
          </p:sp>
          <p:sp>
            <p:nvSpPr>
              <p:cNvPr id="16" name="Oval 5">
                <a:extLst>
                  <a:ext uri="{FF2B5EF4-FFF2-40B4-BE49-F238E27FC236}">
                    <a16:creationId xmlns:a16="http://schemas.microsoft.com/office/drawing/2014/main" id="{DD8A6A3F-9366-0343-A375-43C75FEB79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2" y="2250"/>
                <a:ext cx="136" cy="13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 i="1"/>
              </a:p>
            </p:txBody>
          </p:sp>
          <p:sp>
            <p:nvSpPr>
              <p:cNvPr id="17" name="Oval 6">
                <a:extLst>
                  <a:ext uri="{FF2B5EF4-FFF2-40B4-BE49-F238E27FC236}">
                    <a16:creationId xmlns:a16="http://schemas.microsoft.com/office/drawing/2014/main" id="{1177E079-C5AB-6C40-8876-5853575F15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45" y="1570"/>
                <a:ext cx="136" cy="13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 i="1"/>
              </a:p>
            </p:txBody>
          </p:sp>
          <p:sp>
            <p:nvSpPr>
              <p:cNvPr id="18" name="Line 13">
                <a:extLst>
                  <a:ext uri="{FF2B5EF4-FFF2-40B4-BE49-F238E27FC236}">
                    <a16:creationId xmlns:a16="http://schemas.microsoft.com/office/drawing/2014/main" id="{52678DF4-A4EC-7441-865B-98AE4ACC36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338" y="2341"/>
                <a:ext cx="907" cy="58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9" name="Line 14">
                <a:extLst>
                  <a:ext uri="{FF2B5EF4-FFF2-40B4-BE49-F238E27FC236}">
                    <a16:creationId xmlns:a16="http://schemas.microsoft.com/office/drawing/2014/main" id="{1337B239-0A37-344B-B1F1-6BC2DEB606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93" y="1706"/>
                <a:ext cx="952" cy="5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</p:grpSp>
      </p:grpSp>
      <p:sp>
        <p:nvSpPr>
          <p:cNvPr id="20" name="Line 15">
            <a:extLst>
              <a:ext uri="{FF2B5EF4-FFF2-40B4-BE49-F238E27FC236}">
                <a16:creationId xmlns:a16="http://schemas.microsoft.com/office/drawing/2014/main" id="{A2171512-8DCE-5A40-9FF8-6A95DDD4AB4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32319" y="3408140"/>
            <a:ext cx="0" cy="1943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/>
          </a:p>
        </p:txBody>
      </p:sp>
      <p:grpSp>
        <p:nvGrpSpPr>
          <p:cNvPr id="47" name="Group 33">
            <a:extLst>
              <a:ext uri="{FF2B5EF4-FFF2-40B4-BE49-F238E27FC236}">
                <a16:creationId xmlns:a16="http://schemas.microsoft.com/office/drawing/2014/main" id="{5AFF109C-C503-FE41-AEF7-41BF49175EC6}"/>
              </a:ext>
            </a:extLst>
          </p:cNvPr>
          <p:cNvGrpSpPr>
            <a:grpSpLocks/>
          </p:cNvGrpSpPr>
          <p:nvPr/>
        </p:nvGrpSpPr>
        <p:grpSpPr bwMode="auto">
          <a:xfrm>
            <a:off x="3289427" y="3027114"/>
            <a:ext cx="2551113" cy="3003550"/>
            <a:chOff x="1066" y="1388"/>
            <a:chExt cx="1607" cy="1892"/>
          </a:xfrm>
        </p:grpSpPr>
        <p:sp>
          <p:nvSpPr>
            <p:cNvPr id="48" name="Text Box 7">
              <a:extLst>
                <a:ext uri="{FF2B5EF4-FFF2-40B4-BE49-F238E27FC236}">
                  <a16:creationId xmlns:a16="http://schemas.microsoft.com/office/drawing/2014/main" id="{2017B812-FE8B-D94A-8B91-B9BBB15561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4" y="2989"/>
              <a:ext cx="21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49" name="Text Box 8">
              <a:extLst>
                <a:ext uri="{FF2B5EF4-FFF2-40B4-BE49-F238E27FC236}">
                  <a16:creationId xmlns:a16="http://schemas.microsoft.com/office/drawing/2014/main" id="{F875944B-15FB-A74E-AE5A-8C6AE1FC9A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6" y="2432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50" name="Text Box 9">
              <a:extLst>
                <a:ext uri="{FF2B5EF4-FFF2-40B4-BE49-F238E27FC236}">
                  <a16:creationId xmlns:a16="http://schemas.microsoft.com/office/drawing/2014/main" id="{06C0EABF-8297-EC4F-8772-F2CCDE58E7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72" y="1388"/>
              <a:ext cx="20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</a:rPr>
                <a:t>c</a:t>
              </a:r>
            </a:p>
          </p:txBody>
        </p:sp>
        <p:grpSp>
          <p:nvGrpSpPr>
            <p:cNvPr id="51" name="Group 20">
              <a:extLst>
                <a:ext uri="{FF2B5EF4-FFF2-40B4-BE49-F238E27FC236}">
                  <a16:creationId xmlns:a16="http://schemas.microsoft.com/office/drawing/2014/main" id="{652A7143-ED4B-0644-A29E-6E15C643525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02" y="1570"/>
              <a:ext cx="1179" cy="1497"/>
              <a:chOff x="1202" y="1570"/>
              <a:chExt cx="1179" cy="1497"/>
            </a:xfrm>
          </p:grpSpPr>
          <p:sp>
            <p:nvSpPr>
              <p:cNvPr id="52" name="Oval 4">
                <a:extLst>
                  <a:ext uri="{FF2B5EF4-FFF2-40B4-BE49-F238E27FC236}">
                    <a16:creationId xmlns:a16="http://schemas.microsoft.com/office/drawing/2014/main" id="{10DC9C4F-6239-3448-BBA4-6A5AFF58BB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45" y="2930"/>
                <a:ext cx="136" cy="13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 i="1"/>
              </a:p>
            </p:txBody>
          </p:sp>
          <p:sp>
            <p:nvSpPr>
              <p:cNvPr id="53" name="Oval 5">
                <a:extLst>
                  <a:ext uri="{FF2B5EF4-FFF2-40B4-BE49-F238E27FC236}">
                    <a16:creationId xmlns:a16="http://schemas.microsoft.com/office/drawing/2014/main" id="{BB5C12C5-1833-AC42-A17A-AD68E7C4C3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2" y="2250"/>
                <a:ext cx="136" cy="13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 i="1"/>
              </a:p>
            </p:txBody>
          </p:sp>
          <p:sp>
            <p:nvSpPr>
              <p:cNvPr id="54" name="Oval 6">
                <a:extLst>
                  <a:ext uri="{FF2B5EF4-FFF2-40B4-BE49-F238E27FC236}">
                    <a16:creationId xmlns:a16="http://schemas.microsoft.com/office/drawing/2014/main" id="{6252E3F0-DBA2-0A4B-9532-2F7C26CE1C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45" y="1570"/>
                <a:ext cx="136" cy="13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 i="1"/>
              </a:p>
            </p:txBody>
          </p:sp>
          <p:sp>
            <p:nvSpPr>
              <p:cNvPr id="55" name="Line 13">
                <a:extLst>
                  <a:ext uri="{FF2B5EF4-FFF2-40B4-BE49-F238E27FC236}">
                    <a16:creationId xmlns:a16="http://schemas.microsoft.com/office/drawing/2014/main" id="{C4ED983D-3C38-6C4B-8C15-AA2E6D77D8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338" y="2341"/>
                <a:ext cx="907" cy="58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56" name="Line 14">
                <a:extLst>
                  <a:ext uri="{FF2B5EF4-FFF2-40B4-BE49-F238E27FC236}">
                    <a16:creationId xmlns:a16="http://schemas.microsoft.com/office/drawing/2014/main" id="{9997FC2B-98E1-5D49-A18D-F9D8A51E49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93" y="1706"/>
                <a:ext cx="952" cy="5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</p:grpSp>
      </p:grpSp>
      <p:sp>
        <p:nvSpPr>
          <p:cNvPr id="57" name="Line 15">
            <a:extLst>
              <a:ext uri="{FF2B5EF4-FFF2-40B4-BE49-F238E27FC236}">
                <a16:creationId xmlns:a16="http://schemas.microsoft.com/office/drawing/2014/main" id="{E8F17F0B-D206-1D45-A3C1-13B65C0E6D7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05552" y="3531939"/>
            <a:ext cx="0" cy="1943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/>
          </a:p>
        </p:txBody>
      </p:sp>
      <p:grpSp>
        <p:nvGrpSpPr>
          <p:cNvPr id="61" name="Group 33">
            <a:extLst>
              <a:ext uri="{FF2B5EF4-FFF2-40B4-BE49-F238E27FC236}">
                <a16:creationId xmlns:a16="http://schemas.microsoft.com/office/drawing/2014/main" id="{3E11BCD5-710F-1642-BF33-5C8EDB5AC3C7}"/>
              </a:ext>
            </a:extLst>
          </p:cNvPr>
          <p:cNvGrpSpPr>
            <a:grpSpLocks/>
          </p:cNvGrpSpPr>
          <p:nvPr/>
        </p:nvGrpSpPr>
        <p:grpSpPr bwMode="auto">
          <a:xfrm>
            <a:off x="6320628" y="2889028"/>
            <a:ext cx="2551113" cy="3003550"/>
            <a:chOff x="1066" y="1388"/>
            <a:chExt cx="1607" cy="1892"/>
          </a:xfrm>
        </p:grpSpPr>
        <p:sp>
          <p:nvSpPr>
            <p:cNvPr id="62" name="Text Box 7">
              <a:extLst>
                <a:ext uri="{FF2B5EF4-FFF2-40B4-BE49-F238E27FC236}">
                  <a16:creationId xmlns:a16="http://schemas.microsoft.com/office/drawing/2014/main" id="{32D4ACFE-8CFE-9C40-91F8-5D32392BB3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4" y="2989"/>
              <a:ext cx="21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63" name="Text Box 8">
              <a:extLst>
                <a:ext uri="{FF2B5EF4-FFF2-40B4-BE49-F238E27FC236}">
                  <a16:creationId xmlns:a16="http://schemas.microsoft.com/office/drawing/2014/main" id="{6B8C2848-A1FD-D64C-B744-4CF135E67C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6" y="2432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64" name="Text Box 9">
              <a:extLst>
                <a:ext uri="{FF2B5EF4-FFF2-40B4-BE49-F238E27FC236}">
                  <a16:creationId xmlns:a16="http://schemas.microsoft.com/office/drawing/2014/main" id="{E23CD14C-BE5E-2748-A7E8-59FD28FCA6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72" y="1388"/>
              <a:ext cx="20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</a:rPr>
                <a:t>c</a:t>
              </a:r>
            </a:p>
          </p:txBody>
        </p:sp>
        <p:grpSp>
          <p:nvGrpSpPr>
            <p:cNvPr id="65" name="Group 20">
              <a:extLst>
                <a:ext uri="{FF2B5EF4-FFF2-40B4-BE49-F238E27FC236}">
                  <a16:creationId xmlns:a16="http://schemas.microsoft.com/office/drawing/2014/main" id="{E7E06480-EA0C-C74C-83FC-826A563B3B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02" y="1570"/>
              <a:ext cx="1179" cy="1497"/>
              <a:chOff x="1202" y="1570"/>
              <a:chExt cx="1179" cy="1497"/>
            </a:xfrm>
          </p:grpSpPr>
          <p:sp>
            <p:nvSpPr>
              <p:cNvPr id="66" name="Oval 4">
                <a:extLst>
                  <a:ext uri="{FF2B5EF4-FFF2-40B4-BE49-F238E27FC236}">
                    <a16:creationId xmlns:a16="http://schemas.microsoft.com/office/drawing/2014/main" id="{C479D405-90D9-6F4E-AC03-BA3EF72422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45" y="2930"/>
                <a:ext cx="136" cy="13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 i="1"/>
              </a:p>
            </p:txBody>
          </p:sp>
          <p:sp>
            <p:nvSpPr>
              <p:cNvPr id="67" name="Oval 5">
                <a:extLst>
                  <a:ext uri="{FF2B5EF4-FFF2-40B4-BE49-F238E27FC236}">
                    <a16:creationId xmlns:a16="http://schemas.microsoft.com/office/drawing/2014/main" id="{97A5CA43-2C9E-FE49-8E85-4A141B8F92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2" y="2250"/>
                <a:ext cx="136" cy="13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 i="1"/>
              </a:p>
            </p:txBody>
          </p:sp>
          <p:sp>
            <p:nvSpPr>
              <p:cNvPr id="68" name="Oval 6">
                <a:extLst>
                  <a:ext uri="{FF2B5EF4-FFF2-40B4-BE49-F238E27FC236}">
                    <a16:creationId xmlns:a16="http://schemas.microsoft.com/office/drawing/2014/main" id="{E1B8DF8B-6F71-0A42-82CA-710A1318E1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45" y="1570"/>
                <a:ext cx="136" cy="13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 i="1"/>
              </a:p>
            </p:txBody>
          </p:sp>
          <p:sp>
            <p:nvSpPr>
              <p:cNvPr id="69" name="Line 13">
                <a:extLst>
                  <a:ext uri="{FF2B5EF4-FFF2-40B4-BE49-F238E27FC236}">
                    <a16:creationId xmlns:a16="http://schemas.microsoft.com/office/drawing/2014/main" id="{2864BB50-F2D6-DD46-8B04-F9BBAFBA8F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338" y="2341"/>
                <a:ext cx="907" cy="58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70" name="Line 14">
                <a:extLst>
                  <a:ext uri="{FF2B5EF4-FFF2-40B4-BE49-F238E27FC236}">
                    <a16:creationId xmlns:a16="http://schemas.microsoft.com/office/drawing/2014/main" id="{ABEA01EA-C028-DB4B-8124-B442884A1C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93" y="1706"/>
                <a:ext cx="952" cy="5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</p:grpSp>
      </p:grpSp>
      <p:sp>
        <p:nvSpPr>
          <p:cNvPr id="72" name="文本框 71">
            <a:extLst>
              <a:ext uri="{FF2B5EF4-FFF2-40B4-BE49-F238E27FC236}">
                <a16:creationId xmlns:a16="http://schemas.microsoft.com/office/drawing/2014/main" id="{07A8C4B2-DD91-1947-8F22-BB0FAAB58DAB}"/>
              </a:ext>
            </a:extLst>
          </p:cNvPr>
          <p:cNvSpPr txBox="1"/>
          <p:nvPr/>
        </p:nvSpPr>
        <p:spPr>
          <a:xfrm>
            <a:off x="1651576" y="4181244"/>
            <a:ext cx="474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kumimoji="1" lang="en-US" altLang="zh-CN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kumimoji="1" lang="zh-CN" altLang="en-US" sz="2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文本框 72">
            <a:extLst>
              <a:ext uri="{FF2B5EF4-FFF2-40B4-BE49-F238E27FC236}">
                <a16:creationId xmlns:a16="http://schemas.microsoft.com/office/drawing/2014/main" id="{04BCD7C8-7E69-B048-9AFB-849125AAE2EC}"/>
              </a:ext>
            </a:extLst>
          </p:cNvPr>
          <p:cNvSpPr txBox="1"/>
          <p:nvPr/>
        </p:nvSpPr>
        <p:spPr>
          <a:xfrm>
            <a:off x="4407450" y="4181244"/>
            <a:ext cx="474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kumimoji="1" lang="en-US" altLang="zh-CN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1" lang="zh-CN" altLang="en-US" sz="2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文本框 73">
            <a:extLst>
              <a:ext uri="{FF2B5EF4-FFF2-40B4-BE49-F238E27FC236}">
                <a16:creationId xmlns:a16="http://schemas.microsoft.com/office/drawing/2014/main" id="{24DA5982-2AD5-8A40-9EEC-DB2377B893F3}"/>
              </a:ext>
            </a:extLst>
          </p:cNvPr>
          <p:cNvSpPr txBox="1"/>
          <p:nvPr/>
        </p:nvSpPr>
        <p:spPr>
          <a:xfrm>
            <a:off x="7442374" y="4075995"/>
            <a:ext cx="474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kumimoji="1" lang="en-US" altLang="zh-CN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kumimoji="1" lang="zh-CN" altLang="en-US" sz="2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7029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1C364C0C-14C4-424A-A4DA-69E4EE2FD3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4538" y="207963"/>
            <a:ext cx="6537325" cy="1036637"/>
          </a:xfrm>
        </p:spPr>
        <p:txBody>
          <a:bodyPr/>
          <a:lstStyle/>
          <a:p>
            <a:pPr eaLnBrk="1" hangingPunct="1"/>
            <a:r>
              <a:rPr lang="zh-CN" altLang="en-US" sz="4300" dirty="0"/>
              <a:t>哈斯图</a:t>
            </a:r>
            <a:r>
              <a:rPr lang="zh-CN" altLang="en-US" dirty="0"/>
              <a:t> 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254E6DB3-9CC1-E04B-AD22-C259359D78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700213"/>
            <a:ext cx="8207375" cy="3949700"/>
          </a:xfrm>
        </p:spPr>
        <p:txBody>
          <a:bodyPr/>
          <a:lstStyle/>
          <a:p>
            <a:pPr algn="just" eaLnBrk="1" hangingPunct="1"/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一般的关系图可以表示偏序关系</a:t>
            </a:r>
          </a:p>
          <a:p>
            <a:pPr algn="just" eaLnBrk="1" hangingPunct="1">
              <a:spcBef>
                <a:spcPct val="60000"/>
              </a:spcBef>
            </a:pP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哈斯图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Hasse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：利用特定性质简化图示方法</a:t>
            </a:r>
          </a:p>
          <a:p>
            <a:pPr lvl="1" algn="just" eaLnBrk="1" hangingPunct="1"/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利用自反性省略圈</a:t>
            </a:r>
          </a:p>
          <a:p>
            <a:pPr lvl="1" algn="just" eaLnBrk="1" hangingPunct="1"/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利用反对称性省略箭头</a:t>
            </a:r>
          </a:p>
          <a:p>
            <a:pPr lvl="1" algn="just" eaLnBrk="1" hangingPunct="1"/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利用传递性省略部分连线（覆盖）</a:t>
            </a:r>
          </a:p>
        </p:txBody>
      </p:sp>
      <p:sp>
        <p:nvSpPr>
          <p:cNvPr id="6" name="Freeform 10">
            <a:extLst>
              <a:ext uri="{FF2B5EF4-FFF2-40B4-BE49-F238E27FC236}">
                <a16:creationId xmlns:a16="http://schemas.microsoft.com/office/drawing/2014/main" id="{51047B76-F011-CF4A-A1BB-B80E7E7DD522}"/>
              </a:ext>
            </a:extLst>
          </p:cNvPr>
          <p:cNvSpPr>
            <a:spLocks/>
          </p:cNvSpPr>
          <p:nvPr/>
        </p:nvSpPr>
        <p:spPr bwMode="auto">
          <a:xfrm>
            <a:off x="7542213" y="5875338"/>
            <a:ext cx="457200" cy="396875"/>
          </a:xfrm>
          <a:custGeom>
            <a:avLst/>
            <a:gdLst>
              <a:gd name="T0" fmla="*/ 2147483646 w 288"/>
              <a:gd name="T1" fmla="*/ 2147483646 h 250"/>
              <a:gd name="T2" fmla="*/ 2147483646 w 288"/>
              <a:gd name="T3" fmla="*/ 2147483646 h 250"/>
              <a:gd name="T4" fmla="*/ 2147483646 w 288"/>
              <a:gd name="T5" fmla="*/ 2147483646 h 250"/>
              <a:gd name="T6" fmla="*/ 2147483646 w 288"/>
              <a:gd name="T7" fmla="*/ 0 h 250"/>
              <a:gd name="T8" fmla="*/ 0 60000 65536"/>
              <a:gd name="T9" fmla="*/ 0 60000 65536"/>
              <a:gd name="T10" fmla="*/ 0 60000 65536"/>
              <a:gd name="T11" fmla="*/ 0 60000 65536"/>
              <a:gd name="T12" fmla="*/ 0 w 288"/>
              <a:gd name="T13" fmla="*/ 0 h 250"/>
              <a:gd name="T14" fmla="*/ 288 w 288"/>
              <a:gd name="T15" fmla="*/ 250 h 2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8" h="250">
                <a:moveTo>
                  <a:pt x="250" y="46"/>
                </a:moveTo>
                <a:cubicBezTo>
                  <a:pt x="269" y="125"/>
                  <a:pt x="288" y="204"/>
                  <a:pt x="250" y="227"/>
                </a:cubicBezTo>
                <a:cubicBezTo>
                  <a:pt x="212" y="250"/>
                  <a:pt x="46" y="220"/>
                  <a:pt x="23" y="182"/>
                </a:cubicBezTo>
                <a:cubicBezTo>
                  <a:pt x="0" y="144"/>
                  <a:pt x="57" y="72"/>
                  <a:pt x="114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7" name="Freeform 11">
            <a:extLst>
              <a:ext uri="{FF2B5EF4-FFF2-40B4-BE49-F238E27FC236}">
                <a16:creationId xmlns:a16="http://schemas.microsoft.com/office/drawing/2014/main" id="{18C6B3D8-65C1-C545-9F35-4EEE913F442D}"/>
              </a:ext>
            </a:extLst>
          </p:cNvPr>
          <p:cNvSpPr>
            <a:spLocks/>
          </p:cNvSpPr>
          <p:nvPr/>
        </p:nvSpPr>
        <p:spPr bwMode="auto">
          <a:xfrm>
            <a:off x="5743575" y="4459288"/>
            <a:ext cx="323850" cy="541337"/>
          </a:xfrm>
          <a:custGeom>
            <a:avLst/>
            <a:gdLst>
              <a:gd name="T0" fmla="*/ 2147483646 w 204"/>
              <a:gd name="T1" fmla="*/ 2147483646 h 341"/>
              <a:gd name="T2" fmla="*/ 2147483646 w 204"/>
              <a:gd name="T3" fmla="*/ 2147483646 h 341"/>
              <a:gd name="T4" fmla="*/ 2147483646 w 204"/>
              <a:gd name="T5" fmla="*/ 2147483646 h 341"/>
              <a:gd name="T6" fmla="*/ 2147483646 w 204"/>
              <a:gd name="T7" fmla="*/ 2147483646 h 341"/>
              <a:gd name="T8" fmla="*/ 0 60000 65536"/>
              <a:gd name="T9" fmla="*/ 0 60000 65536"/>
              <a:gd name="T10" fmla="*/ 0 60000 65536"/>
              <a:gd name="T11" fmla="*/ 0 60000 65536"/>
              <a:gd name="T12" fmla="*/ 0 w 204"/>
              <a:gd name="T13" fmla="*/ 0 h 341"/>
              <a:gd name="T14" fmla="*/ 204 w 204"/>
              <a:gd name="T15" fmla="*/ 341 h 34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4" h="341">
                <a:moveTo>
                  <a:pt x="204" y="257"/>
                </a:moveTo>
                <a:cubicBezTo>
                  <a:pt x="125" y="299"/>
                  <a:pt x="46" y="341"/>
                  <a:pt x="23" y="303"/>
                </a:cubicBezTo>
                <a:cubicBezTo>
                  <a:pt x="0" y="265"/>
                  <a:pt x="38" y="60"/>
                  <a:pt x="68" y="30"/>
                </a:cubicBezTo>
                <a:cubicBezTo>
                  <a:pt x="98" y="0"/>
                  <a:pt x="151" y="60"/>
                  <a:pt x="204" y="12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8" name="Freeform 12">
            <a:extLst>
              <a:ext uri="{FF2B5EF4-FFF2-40B4-BE49-F238E27FC236}">
                <a16:creationId xmlns:a16="http://schemas.microsoft.com/office/drawing/2014/main" id="{45ECFA69-A87F-7544-885F-BBC6D1665602}"/>
              </a:ext>
            </a:extLst>
          </p:cNvPr>
          <p:cNvSpPr>
            <a:spLocks/>
          </p:cNvSpPr>
          <p:nvPr/>
        </p:nvSpPr>
        <p:spPr bwMode="auto">
          <a:xfrm>
            <a:off x="7494588" y="3282950"/>
            <a:ext cx="373062" cy="360363"/>
          </a:xfrm>
          <a:custGeom>
            <a:avLst/>
            <a:gdLst>
              <a:gd name="T0" fmla="*/ 2147483646 w 235"/>
              <a:gd name="T1" fmla="*/ 2147483646 h 227"/>
              <a:gd name="T2" fmla="*/ 2147483646 w 235"/>
              <a:gd name="T3" fmla="*/ 2147483646 h 227"/>
              <a:gd name="T4" fmla="*/ 2147483646 w 235"/>
              <a:gd name="T5" fmla="*/ 0 h 227"/>
              <a:gd name="T6" fmla="*/ 2147483646 w 235"/>
              <a:gd name="T7" fmla="*/ 2147483646 h 227"/>
              <a:gd name="T8" fmla="*/ 0 60000 65536"/>
              <a:gd name="T9" fmla="*/ 0 60000 65536"/>
              <a:gd name="T10" fmla="*/ 0 60000 65536"/>
              <a:gd name="T11" fmla="*/ 0 60000 65536"/>
              <a:gd name="T12" fmla="*/ 0 w 235"/>
              <a:gd name="T13" fmla="*/ 0 h 227"/>
              <a:gd name="T14" fmla="*/ 235 w 235"/>
              <a:gd name="T15" fmla="*/ 227 h 22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5" h="227">
                <a:moveTo>
                  <a:pt x="144" y="227"/>
                </a:moveTo>
                <a:cubicBezTo>
                  <a:pt x="72" y="223"/>
                  <a:pt x="0" y="220"/>
                  <a:pt x="8" y="182"/>
                </a:cubicBezTo>
                <a:cubicBezTo>
                  <a:pt x="16" y="144"/>
                  <a:pt x="152" y="0"/>
                  <a:pt x="190" y="0"/>
                </a:cubicBezTo>
                <a:cubicBezTo>
                  <a:pt x="228" y="0"/>
                  <a:pt x="231" y="91"/>
                  <a:pt x="235" y="18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zh-CN" altLang="en-US"/>
          </a:p>
        </p:txBody>
      </p:sp>
      <p:grpSp>
        <p:nvGrpSpPr>
          <p:cNvPr id="2" name="Group 33">
            <a:extLst>
              <a:ext uri="{FF2B5EF4-FFF2-40B4-BE49-F238E27FC236}">
                <a16:creationId xmlns:a16="http://schemas.microsoft.com/office/drawing/2014/main" id="{69F607FB-3FE0-804A-845B-F864F8EE2008}"/>
              </a:ext>
            </a:extLst>
          </p:cNvPr>
          <p:cNvGrpSpPr>
            <a:grpSpLocks/>
          </p:cNvGrpSpPr>
          <p:nvPr/>
        </p:nvGrpSpPr>
        <p:grpSpPr bwMode="auto">
          <a:xfrm>
            <a:off x="5851525" y="3282950"/>
            <a:ext cx="2551113" cy="3003550"/>
            <a:chOff x="1066" y="1388"/>
            <a:chExt cx="1607" cy="1892"/>
          </a:xfrm>
        </p:grpSpPr>
        <p:sp>
          <p:nvSpPr>
            <p:cNvPr id="16402" name="Text Box 7">
              <a:extLst>
                <a:ext uri="{FF2B5EF4-FFF2-40B4-BE49-F238E27FC236}">
                  <a16:creationId xmlns:a16="http://schemas.microsoft.com/office/drawing/2014/main" id="{C396D36F-A747-DC41-8DE3-608A8B8F5C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4" y="2989"/>
              <a:ext cx="21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16403" name="Text Box 8">
              <a:extLst>
                <a:ext uri="{FF2B5EF4-FFF2-40B4-BE49-F238E27FC236}">
                  <a16:creationId xmlns:a16="http://schemas.microsoft.com/office/drawing/2014/main" id="{4DAF94E6-58D4-5248-BF28-5AB962FE92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6" y="2432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16404" name="Text Box 9">
              <a:extLst>
                <a:ext uri="{FF2B5EF4-FFF2-40B4-BE49-F238E27FC236}">
                  <a16:creationId xmlns:a16="http://schemas.microsoft.com/office/drawing/2014/main" id="{3322066A-621C-744F-AA6E-D512C21032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72" y="1388"/>
              <a:ext cx="20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</a:rPr>
                <a:t>c</a:t>
              </a:r>
            </a:p>
          </p:txBody>
        </p:sp>
        <p:grpSp>
          <p:nvGrpSpPr>
            <p:cNvPr id="16405" name="Group 20">
              <a:extLst>
                <a:ext uri="{FF2B5EF4-FFF2-40B4-BE49-F238E27FC236}">
                  <a16:creationId xmlns:a16="http://schemas.microsoft.com/office/drawing/2014/main" id="{D19EA928-421C-8648-870A-B091CC93AEA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02" y="1570"/>
              <a:ext cx="1179" cy="1497"/>
              <a:chOff x="1202" y="1570"/>
              <a:chExt cx="1179" cy="1497"/>
            </a:xfrm>
          </p:grpSpPr>
          <p:sp>
            <p:nvSpPr>
              <p:cNvPr id="16406" name="Oval 4">
                <a:extLst>
                  <a:ext uri="{FF2B5EF4-FFF2-40B4-BE49-F238E27FC236}">
                    <a16:creationId xmlns:a16="http://schemas.microsoft.com/office/drawing/2014/main" id="{D52DF9DB-AB93-1945-A510-2A9B4B89AC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45" y="2930"/>
                <a:ext cx="136" cy="13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 i="1"/>
              </a:p>
            </p:txBody>
          </p:sp>
          <p:sp>
            <p:nvSpPr>
              <p:cNvPr id="16407" name="Oval 5">
                <a:extLst>
                  <a:ext uri="{FF2B5EF4-FFF2-40B4-BE49-F238E27FC236}">
                    <a16:creationId xmlns:a16="http://schemas.microsoft.com/office/drawing/2014/main" id="{50486E48-CB5F-9A4A-8123-D352A2A5A0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2" y="2250"/>
                <a:ext cx="136" cy="13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 i="1"/>
              </a:p>
            </p:txBody>
          </p:sp>
          <p:sp>
            <p:nvSpPr>
              <p:cNvPr id="16408" name="Oval 6">
                <a:extLst>
                  <a:ext uri="{FF2B5EF4-FFF2-40B4-BE49-F238E27FC236}">
                    <a16:creationId xmlns:a16="http://schemas.microsoft.com/office/drawing/2014/main" id="{BD383A75-AA76-7D4B-A531-D7BF9C826E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45" y="1570"/>
                <a:ext cx="136" cy="13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 i="1"/>
              </a:p>
            </p:txBody>
          </p:sp>
          <p:sp>
            <p:nvSpPr>
              <p:cNvPr id="16409" name="Line 13">
                <a:extLst>
                  <a:ext uri="{FF2B5EF4-FFF2-40B4-BE49-F238E27FC236}">
                    <a16:creationId xmlns:a16="http://schemas.microsoft.com/office/drawing/2014/main" id="{AD15162A-FD9D-AB4C-B79C-2839098104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338" y="2341"/>
                <a:ext cx="907" cy="58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6410" name="Line 14">
                <a:extLst>
                  <a:ext uri="{FF2B5EF4-FFF2-40B4-BE49-F238E27FC236}">
                    <a16:creationId xmlns:a16="http://schemas.microsoft.com/office/drawing/2014/main" id="{BDC86607-BE75-AD4B-9A89-AB97DC1FC8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93" y="1706"/>
                <a:ext cx="952" cy="5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</p:grpSp>
      </p:grpSp>
      <p:sp>
        <p:nvSpPr>
          <p:cNvPr id="19" name="Line 15">
            <a:extLst>
              <a:ext uri="{FF2B5EF4-FFF2-40B4-BE49-F238E27FC236}">
                <a16:creationId xmlns:a16="http://schemas.microsoft.com/office/drawing/2014/main" id="{3270C8E9-4299-0846-B157-ABD85BB4482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867650" y="3787775"/>
            <a:ext cx="0" cy="1943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/>
          </a:p>
        </p:txBody>
      </p:sp>
      <p:grpSp>
        <p:nvGrpSpPr>
          <p:cNvPr id="4" name="Group 32">
            <a:extLst>
              <a:ext uri="{FF2B5EF4-FFF2-40B4-BE49-F238E27FC236}">
                <a16:creationId xmlns:a16="http://schemas.microsoft.com/office/drawing/2014/main" id="{6E304F91-28D9-1B46-94E1-484F12F3B556}"/>
              </a:ext>
            </a:extLst>
          </p:cNvPr>
          <p:cNvGrpSpPr>
            <a:grpSpLocks/>
          </p:cNvGrpSpPr>
          <p:nvPr/>
        </p:nvGrpSpPr>
        <p:grpSpPr bwMode="auto">
          <a:xfrm>
            <a:off x="6715125" y="3429000"/>
            <a:ext cx="627063" cy="2635250"/>
            <a:chOff x="3651" y="2750"/>
            <a:chExt cx="395" cy="1570"/>
          </a:xfrm>
        </p:grpSpPr>
        <p:sp>
          <p:nvSpPr>
            <p:cNvPr id="16394" name="Oval 22">
              <a:extLst>
                <a:ext uri="{FF2B5EF4-FFF2-40B4-BE49-F238E27FC236}">
                  <a16:creationId xmlns:a16="http://schemas.microsoft.com/office/drawing/2014/main" id="{65D673D7-5022-5E45-BBF5-B2D5435419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1" y="4183"/>
              <a:ext cx="136" cy="13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 i="1"/>
            </a:p>
          </p:txBody>
        </p:sp>
        <p:sp>
          <p:nvSpPr>
            <p:cNvPr id="16395" name="Oval 23">
              <a:extLst>
                <a:ext uri="{FF2B5EF4-FFF2-40B4-BE49-F238E27FC236}">
                  <a16:creationId xmlns:a16="http://schemas.microsoft.com/office/drawing/2014/main" id="{34F95FB6-E543-8B41-8E8F-9555ED371B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1" y="3521"/>
              <a:ext cx="136" cy="13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 i="1"/>
            </a:p>
          </p:txBody>
        </p:sp>
        <p:sp>
          <p:nvSpPr>
            <p:cNvPr id="16396" name="Oval 24">
              <a:extLst>
                <a:ext uri="{FF2B5EF4-FFF2-40B4-BE49-F238E27FC236}">
                  <a16:creationId xmlns:a16="http://schemas.microsoft.com/office/drawing/2014/main" id="{DF0DDD6B-9924-044C-A593-E4297CD6F4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1" y="2840"/>
              <a:ext cx="136" cy="13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 i="1"/>
            </a:p>
          </p:txBody>
        </p:sp>
        <p:sp>
          <p:nvSpPr>
            <p:cNvPr id="16397" name="Line 27">
              <a:extLst>
                <a:ext uri="{FF2B5EF4-FFF2-40B4-BE49-F238E27FC236}">
                  <a16:creationId xmlns:a16="http://schemas.microsoft.com/office/drawing/2014/main" id="{DCE7A07E-43E3-C04D-B8B8-E51E2DC0EC4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42" y="3657"/>
              <a:ext cx="0" cy="4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6398" name="Line 28">
              <a:extLst>
                <a:ext uri="{FF2B5EF4-FFF2-40B4-BE49-F238E27FC236}">
                  <a16:creationId xmlns:a16="http://schemas.microsoft.com/office/drawing/2014/main" id="{F79642A7-6F82-FA41-8D46-16C9C189AC9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42" y="2931"/>
              <a:ext cx="0" cy="5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6399" name="Text Box 29">
              <a:extLst>
                <a:ext uri="{FF2B5EF4-FFF2-40B4-BE49-F238E27FC236}">
                  <a16:creationId xmlns:a16="http://schemas.microsoft.com/office/drawing/2014/main" id="{2BE01956-1361-B64B-BA37-47F706D166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7" y="4032"/>
              <a:ext cx="213" cy="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16400" name="Text Box 30">
              <a:extLst>
                <a:ext uri="{FF2B5EF4-FFF2-40B4-BE49-F238E27FC236}">
                  <a16:creationId xmlns:a16="http://schemas.microsoft.com/office/drawing/2014/main" id="{E13B321D-DFCA-7B47-890E-84D0DC882F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33" y="3430"/>
              <a:ext cx="213" cy="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16401" name="Text Box 31">
              <a:extLst>
                <a:ext uri="{FF2B5EF4-FFF2-40B4-BE49-F238E27FC236}">
                  <a16:creationId xmlns:a16="http://schemas.microsoft.com/office/drawing/2014/main" id="{8C1E8469-D658-EF41-B674-17A473FD55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33" y="2750"/>
              <a:ext cx="202" cy="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en-US" altLang="zh-CN" sz="2400" i="1">
                  <a:latin typeface="Times New Roman" panose="02020603050405020304" pitchFamily="18" charset="0"/>
                </a:rPr>
                <a:t>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69246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</Template>
  <TotalTime>15142</TotalTime>
  <Words>3962</Words>
  <Application>Microsoft Macintosh PowerPoint</Application>
  <PresentationFormat>全屏显示(4:3)</PresentationFormat>
  <Paragraphs>351</Paragraphs>
  <Slides>36</Slides>
  <Notes>22</Notes>
  <HiddenSlides>0</HiddenSlides>
  <MMClips>0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36</vt:i4>
      </vt:variant>
    </vt:vector>
  </HeadingPairs>
  <TitlesOfParts>
    <vt:vector size="50" baseType="lpstr">
      <vt:lpstr>STFangsong</vt:lpstr>
      <vt:lpstr>华文行楷</vt:lpstr>
      <vt:lpstr>KaiTi</vt:lpstr>
      <vt:lpstr>宋体</vt:lpstr>
      <vt:lpstr>宋体</vt:lpstr>
      <vt:lpstr>CambriaMath</vt:lpstr>
      <vt:lpstr>TimesNewRomanPS</vt:lpstr>
      <vt:lpstr>Arial</vt:lpstr>
      <vt:lpstr>Cambria Math</vt:lpstr>
      <vt:lpstr>Tahoma</vt:lpstr>
      <vt:lpstr>Times New Roman</vt:lpstr>
      <vt:lpstr>Wingdings</vt:lpstr>
      <vt:lpstr>Network</vt:lpstr>
      <vt:lpstr>公式</vt:lpstr>
      <vt:lpstr>偏序集</vt:lpstr>
      <vt:lpstr>提要</vt:lpstr>
      <vt:lpstr>关系的性质回顾</vt:lpstr>
      <vt:lpstr>偏序关系(Partial Order)</vt:lpstr>
      <vt:lpstr>偏序集(Partially Ordered Set, Poset)</vt:lpstr>
      <vt:lpstr>“字典顺序”</vt:lpstr>
      <vt:lpstr>可比与全序(Total Order)</vt:lpstr>
      <vt:lpstr>偏序关系的有向图表示</vt:lpstr>
      <vt:lpstr>哈斯图 </vt:lpstr>
      <vt:lpstr>({a, b, c})上的包含关系</vt:lpstr>
      <vt:lpstr>{1,2,...,12}上的整除关系</vt:lpstr>
      <vt:lpstr>{1,2,3,4,6,8,12,24}上的整除关系</vt:lpstr>
      <vt:lpstr>偏序集中的特殊元素 ： 极大(Maximal), 极小(Minimal)</vt:lpstr>
      <vt:lpstr>偏序集中的特殊元素 ： 最大(Greatest), 最小(Least)</vt:lpstr>
      <vt:lpstr>偏序集中的特殊元素 ： 上(下)确界</vt:lpstr>
      <vt:lpstr>从哈斯图看特殊元素</vt:lpstr>
      <vt:lpstr>良序</vt:lpstr>
      <vt:lpstr>关于次序关系的进一步讨论</vt:lpstr>
      <vt:lpstr>偏序集的划分</vt:lpstr>
      <vt:lpstr>链与反链</vt:lpstr>
      <vt:lpstr>链与反链</vt:lpstr>
      <vt:lpstr>任务调度问题</vt:lpstr>
      <vt:lpstr>拓扑排序 (Topological sorting)</vt:lpstr>
      <vt:lpstr>并发任务调度</vt:lpstr>
      <vt:lpstr>偏序的划分</vt:lpstr>
      <vt:lpstr>链与反链</vt:lpstr>
      <vt:lpstr>PowerPoint 演示文稿</vt:lpstr>
      <vt:lpstr>Dilworth定理的归纳证明</vt:lpstr>
      <vt:lpstr>Dilworth定理的归纳证明</vt:lpstr>
      <vt:lpstr>Dilworth定理的归纳证明</vt:lpstr>
      <vt:lpstr>Dilworth定理的另一个归纳证明</vt:lpstr>
      <vt:lpstr>PowerPoint 演示文稿</vt:lpstr>
      <vt:lpstr>Dilworth定理的归纳证明（续）</vt:lpstr>
      <vt:lpstr>“道是无序却有序”</vt:lpstr>
      <vt:lpstr>建立问题的偏序模型</vt:lpstr>
      <vt:lpstr>小结</vt:lpstr>
    </vt:vector>
  </TitlesOfParts>
  <Company>Nanjing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二元关系的性质</dc:title>
  <dc:creator>CHEN DAOXU</dc:creator>
  <cp:lastModifiedBy>Ma Xiaoxing</cp:lastModifiedBy>
  <cp:revision>955</cp:revision>
  <cp:lastPrinted>2020-04-22T01:19:42Z</cp:lastPrinted>
  <dcterms:created xsi:type="dcterms:W3CDTF">2001-04-23T02:58:46Z</dcterms:created>
  <dcterms:modified xsi:type="dcterms:W3CDTF">2022-03-31T08:59:19Z</dcterms:modified>
</cp:coreProperties>
</file>